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77.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78.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79.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86.xml" ContentType="application/vnd.openxmlformats-officedocument.drawingml.chart+xml"/>
  <Override PartName="/ppt/charts/style86.xml" ContentType="application/vnd.ms-office.chartstyle+xml"/>
  <Override PartName="/ppt/charts/colors86.xml" ContentType="application/vnd.ms-office.chartcolorstyle+xml"/>
  <Override PartName="/ppt/charts/chart87.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88.xml" ContentType="application/vnd.openxmlformats-officedocument.drawingml.chart+xml"/>
  <Override PartName="/ppt/charts/style88.xml" ContentType="application/vnd.ms-office.chartstyle+xml"/>
  <Override PartName="/ppt/charts/colors88.xml" ContentType="application/vnd.ms-office.chartcolorstyle+xml"/>
  <Override PartName="/ppt/charts/chart89.xml" ContentType="application/vnd.openxmlformats-officedocument.drawingml.chart+xml"/>
  <Override PartName="/ppt/charts/style89.xml" ContentType="application/vnd.ms-office.chartstyle+xml"/>
  <Override PartName="/ppt/charts/colors89.xml" ContentType="application/vnd.ms-office.chartcolorstyle+xml"/>
  <Override PartName="/ppt/charts/chart90.xml" ContentType="application/vnd.openxmlformats-officedocument.drawingml.chart+xml"/>
  <Override PartName="/ppt/charts/style90.xml" ContentType="application/vnd.ms-office.chartstyle+xml"/>
  <Override PartName="/ppt/charts/colors90.xml" ContentType="application/vnd.ms-office.chartcolorstyle+xml"/>
  <Override PartName="/ppt/charts/chart91.xml" ContentType="application/vnd.openxmlformats-officedocument.drawingml.chart+xml"/>
  <Override PartName="/ppt/charts/style91.xml" ContentType="application/vnd.ms-office.chartstyle+xml"/>
  <Override PartName="/ppt/charts/colors91.xml" ContentType="application/vnd.ms-office.chartcolorstyle+xml"/>
  <Override PartName="/ppt/charts/chart92.xml" ContentType="application/vnd.openxmlformats-officedocument.drawingml.chart+xml"/>
  <Override PartName="/ppt/charts/style92.xml" ContentType="application/vnd.ms-office.chartstyle+xml"/>
  <Override PartName="/ppt/charts/colors92.xml" ContentType="application/vnd.ms-office.chartcolorstyle+xml"/>
  <Override PartName="/ppt/charts/chart93.xml" ContentType="application/vnd.openxmlformats-officedocument.drawingml.chart+xml"/>
  <Override PartName="/ppt/charts/style93.xml" ContentType="application/vnd.ms-office.chartstyle+xml"/>
  <Override PartName="/ppt/charts/colors93.xml" ContentType="application/vnd.ms-office.chartcolorstyle+xml"/>
  <Override PartName="/ppt/charts/chart94.xml" ContentType="application/vnd.openxmlformats-officedocument.drawingml.chart+xml"/>
  <Override PartName="/ppt/charts/style94.xml" ContentType="application/vnd.ms-office.chartstyle+xml"/>
  <Override PartName="/ppt/charts/colors94.xml" ContentType="application/vnd.ms-office.chartcolorstyle+xml"/>
  <Override PartName="/ppt/charts/chart95.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96.xml" ContentType="application/vnd.openxmlformats-officedocument.drawingml.chart+xml"/>
  <Override PartName="/ppt/charts/style96.xml" ContentType="application/vnd.ms-office.chartstyle+xml"/>
  <Override PartName="/ppt/charts/colors96.xml" ContentType="application/vnd.ms-office.chartcolorstyle+xml"/>
  <Override PartName="/ppt/charts/chart97.xml" ContentType="application/vnd.openxmlformats-officedocument.drawingml.chart+xml"/>
  <Override PartName="/ppt/charts/style97.xml" ContentType="application/vnd.ms-office.chartstyle+xml"/>
  <Override PartName="/ppt/charts/colors97.xml" ContentType="application/vnd.ms-office.chartcolorstyle+xml"/>
  <Override PartName="/ppt/charts/chart98.xml" ContentType="application/vnd.openxmlformats-officedocument.drawingml.chart+xml"/>
  <Override PartName="/ppt/charts/style98.xml" ContentType="application/vnd.ms-office.chartstyle+xml"/>
  <Override PartName="/ppt/charts/colors98.xml" ContentType="application/vnd.ms-office.chartcolorstyle+xml"/>
  <Override PartName="/ppt/charts/chart99.xml" ContentType="application/vnd.openxmlformats-officedocument.drawingml.chart+xml"/>
  <Override PartName="/ppt/charts/style99.xml" ContentType="application/vnd.ms-office.chartstyle+xml"/>
  <Override PartName="/ppt/charts/colors99.xml" ContentType="application/vnd.ms-office.chartcolorstyle+xml"/>
  <Override PartName="/ppt/charts/chart100.xml" ContentType="application/vnd.openxmlformats-officedocument.drawingml.chart+xml"/>
  <Override PartName="/ppt/charts/style100.xml" ContentType="application/vnd.ms-office.chartstyle+xml"/>
  <Override PartName="/ppt/charts/colors100.xml" ContentType="application/vnd.ms-office.chartcolorstyle+xml"/>
  <Override PartName="/ppt/charts/chart101.xml" ContentType="application/vnd.openxmlformats-officedocument.drawingml.chart+xml"/>
  <Override PartName="/ppt/charts/style101.xml" ContentType="application/vnd.ms-office.chartstyle+xml"/>
  <Override PartName="/ppt/charts/colors101.xml" ContentType="application/vnd.ms-office.chartcolorstyle+xml"/>
  <Override PartName="/ppt/charts/chart102.xml" ContentType="application/vnd.openxmlformats-officedocument.drawingml.chart+xml"/>
  <Override PartName="/ppt/charts/style102.xml" ContentType="application/vnd.ms-office.chartstyle+xml"/>
  <Override PartName="/ppt/charts/colors102.xml" ContentType="application/vnd.ms-office.chartcolorstyle+xml"/>
  <Override PartName="/ppt/charts/chart103.xml" ContentType="application/vnd.openxmlformats-officedocument.drawingml.chart+xml"/>
  <Override PartName="/ppt/charts/style103.xml" ContentType="application/vnd.ms-office.chartstyle+xml"/>
  <Override PartName="/ppt/charts/colors103.xml" ContentType="application/vnd.ms-office.chartcolorstyle+xml"/>
  <Override PartName="/ppt/charts/chart104.xml" ContentType="application/vnd.openxmlformats-officedocument.drawingml.chart+xml"/>
  <Override PartName="/ppt/charts/style104.xml" ContentType="application/vnd.ms-office.chartstyle+xml"/>
  <Override PartName="/ppt/charts/colors104.xml" ContentType="application/vnd.ms-office.chartcolorstyle+xml"/>
  <Override PartName="/ppt/charts/chart105.xml" ContentType="application/vnd.openxmlformats-officedocument.drawingml.chart+xml"/>
  <Override PartName="/ppt/charts/style105.xml" ContentType="application/vnd.ms-office.chartstyle+xml"/>
  <Override PartName="/ppt/charts/colors105.xml" ContentType="application/vnd.ms-office.chartcolorstyle+xml"/>
  <Override PartName="/ppt/charts/chart106.xml" ContentType="application/vnd.openxmlformats-officedocument.drawingml.chart+xml"/>
  <Override PartName="/ppt/charts/style106.xml" ContentType="application/vnd.ms-office.chartstyle+xml"/>
  <Override PartName="/ppt/charts/colors106.xml" ContentType="application/vnd.ms-office.chartcolorstyle+xml"/>
  <Override PartName="/ppt/charts/chart107.xml" ContentType="application/vnd.openxmlformats-officedocument.drawingml.chart+xml"/>
  <Override PartName="/ppt/charts/style107.xml" ContentType="application/vnd.ms-office.chartstyle+xml"/>
  <Override PartName="/ppt/charts/colors107.xml" ContentType="application/vnd.ms-office.chartcolorstyle+xml"/>
  <Override PartName="/ppt/charts/chart108.xml" ContentType="application/vnd.openxmlformats-officedocument.drawingml.chart+xml"/>
  <Override PartName="/ppt/charts/style108.xml" ContentType="application/vnd.ms-office.chartstyle+xml"/>
  <Override PartName="/ppt/charts/colors108.xml" ContentType="application/vnd.ms-office.chartcolorstyle+xml"/>
  <Override PartName="/ppt/charts/chart109.xml" ContentType="application/vnd.openxmlformats-officedocument.drawingml.chart+xml"/>
  <Override PartName="/ppt/charts/style109.xml" ContentType="application/vnd.ms-office.chartstyle+xml"/>
  <Override PartName="/ppt/charts/colors109.xml" ContentType="application/vnd.ms-office.chartcolorstyle+xml"/>
  <Override PartName="/ppt/charts/chart110.xml" ContentType="application/vnd.openxmlformats-officedocument.drawingml.chart+xml"/>
  <Override PartName="/ppt/charts/style110.xml" ContentType="application/vnd.ms-office.chartstyle+xml"/>
  <Override PartName="/ppt/charts/colors110.xml" ContentType="application/vnd.ms-office.chartcolorstyle+xml"/>
  <Override PartName="/ppt/charts/chart111.xml" ContentType="application/vnd.openxmlformats-officedocument.drawingml.chart+xml"/>
  <Override PartName="/ppt/charts/style111.xml" ContentType="application/vnd.ms-office.chartstyle+xml"/>
  <Override PartName="/ppt/charts/colors111.xml" ContentType="application/vnd.ms-office.chartcolorstyle+xml"/>
  <Override PartName="/ppt/charts/chart112.xml" ContentType="application/vnd.openxmlformats-officedocument.drawingml.chart+xml"/>
  <Override PartName="/ppt/charts/style112.xml" ContentType="application/vnd.ms-office.chartstyle+xml"/>
  <Override PartName="/ppt/charts/colors112.xml" ContentType="application/vnd.ms-office.chartcolorstyle+xml"/>
  <Override PartName="/ppt/charts/chart113.xml" ContentType="application/vnd.openxmlformats-officedocument.drawingml.chart+xml"/>
  <Override PartName="/ppt/charts/style113.xml" ContentType="application/vnd.ms-office.chartstyle+xml"/>
  <Override PartName="/ppt/charts/colors113.xml" ContentType="application/vnd.ms-office.chartcolorstyle+xml"/>
  <Override PartName="/ppt/charts/chart114.xml" ContentType="application/vnd.openxmlformats-officedocument.drawingml.chart+xml"/>
  <Override PartName="/ppt/charts/style114.xml" ContentType="application/vnd.ms-office.chartstyle+xml"/>
  <Override PartName="/ppt/charts/colors114.xml" ContentType="application/vnd.ms-office.chartcolorstyle+xml"/>
  <Override PartName="/ppt/charts/chart115.xml" ContentType="application/vnd.openxmlformats-officedocument.drawingml.chart+xml"/>
  <Override PartName="/ppt/charts/style115.xml" ContentType="application/vnd.ms-office.chartstyle+xml"/>
  <Override PartName="/ppt/charts/colors115.xml" ContentType="application/vnd.ms-office.chartcolorstyle+xml"/>
  <Override PartName="/ppt/charts/chart116.xml" ContentType="application/vnd.openxmlformats-officedocument.drawingml.chart+xml"/>
  <Override PartName="/ppt/charts/style116.xml" ContentType="application/vnd.ms-office.chartstyle+xml"/>
  <Override PartName="/ppt/charts/colors116.xml" ContentType="application/vnd.ms-office.chartcolorstyle+xml"/>
  <Override PartName="/ppt/charts/chart117.xml" ContentType="application/vnd.openxmlformats-officedocument.drawingml.chart+xml"/>
  <Override PartName="/ppt/charts/style117.xml" ContentType="application/vnd.ms-office.chartstyle+xml"/>
  <Override PartName="/ppt/charts/colors117.xml" ContentType="application/vnd.ms-office.chartcolorstyle+xml"/>
  <Override PartName="/ppt/charts/chart118.xml" ContentType="application/vnd.openxmlformats-officedocument.drawingml.chart+xml"/>
  <Override PartName="/ppt/charts/style118.xml" ContentType="application/vnd.ms-office.chartstyle+xml"/>
  <Override PartName="/ppt/charts/colors118.xml" ContentType="application/vnd.ms-office.chartcolorstyle+xml"/>
  <Override PartName="/ppt/charts/chart119.xml" ContentType="application/vnd.openxmlformats-officedocument.drawingml.chart+xml"/>
  <Override PartName="/ppt/charts/style119.xml" ContentType="application/vnd.ms-office.chartstyle+xml"/>
  <Override PartName="/ppt/charts/colors119.xml" ContentType="application/vnd.ms-office.chartcolorstyle+xml"/>
  <Override PartName="/ppt/charts/chart120.xml" ContentType="application/vnd.openxmlformats-officedocument.drawingml.chart+xml"/>
  <Override PartName="/ppt/charts/style120.xml" ContentType="application/vnd.ms-office.chartstyle+xml"/>
  <Override PartName="/ppt/charts/colors120.xml" ContentType="application/vnd.ms-office.chartcolorstyle+xml"/>
  <Override PartName="/ppt/charts/chart121.xml" ContentType="application/vnd.openxmlformats-officedocument.drawingml.chart+xml"/>
  <Override PartName="/ppt/charts/style121.xml" ContentType="application/vnd.ms-office.chartstyle+xml"/>
  <Override PartName="/ppt/charts/colors121.xml" ContentType="application/vnd.ms-office.chartcolorstyle+xml"/>
  <Override PartName="/ppt/charts/chart122.xml" ContentType="application/vnd.openxmlformats-officedocument.drawingml.chart+xml"/>
  <Override PartName="/ppt/charts/style122.xml" ContentType="application/vnd.ms-office.chartstyle+xml"/>
  <Override PartName="/ppt/charts/colors122.xml" ContentType="application/vnd.ms-office.chartcolorstyle+xml"/>
  <Override PartName="/ppt/charts/chart123.xml" ContentType="application/vnd.openxmlformats-officedocument.drawingml.chart+xml"/>
  <Override PartName="/ppt/charts/style123.xml" ContentType="application/vnd.ms-office.chartstyle+xml"/>
  <Override PartName="/ppt/charts/colors123.xml" ContentType="application/vnd.ms-office.chartcolorstyle+xml"/>
  <Override PartName="/ppt/charts/chart124.xml" ContentType="application/vnd.openxmlformats-officedocument.drawingml.chart+xml"/>
  <Override PartName="/ppt/charts/style124.xml" ContentType="application/vnd.ms-office.chartstyle+xml"/>
  <Override PartName="/ppt/charts/colors124.xml" ContentType="application/vnd.ms-office.chartcolorstyle+xml"/>
  <Override PartName="/ppt/charts/chart125.xml" ContentType="application/vnd.openxmlformats-officedocument.drawingml.chart+xml"/>
  <Override PartName="/ppt/charts/style125.xml" ContentType="application/vnd.ms-office.chartstyle+xml"/>
  <Override PartName="/ppt/charts/colors125.xml" ContentType="application/vnd.ms-office.chartcolorstyle+xml"/>
  <Override PartName="/ppt/charts/chart126.xml" ContentType="application/vnd.openxmlformats-officedocument.drawingml.chart+xml"/>
  <Override PartName="/ppt/charts/style126.xml" ContentType="application/vnd.ms-office.chartstyle+xml"/>
  <Override PartName="/ppt/charts/colors126.xml" ContentType="application/vnd.ms-office.chartcolorstyle+xml"/>
  <Override PartName="/ppt/charts/chart127.xml" ContentType="application/vnd.openxmlformats-officedocument.drawingml.chart+xml"/>
  <Override PartName="/ppt/charts/style127.xml" ContentType="application/vnd.ms-office.chartstyle+xml"/>
  <Override PartName="/ppt/charts/colors127.xml" ContentType="application/vnd.ms-office.chartcolorstyle+xml"/>
  <Override PartName="/ppt/charts/chart128.xml" ContentType="application/vnd.openxmlformats-officedocument.drawingml.chart+xml"/>
  <Override PartName="/ppt/charts/style128.xml" ContentType="application/vnd.ms-office.chartstyle+xml"/>
  <Override PartName="/ppt/charts/colors128.xml" ContentType="application/vnd.ms-office.chartcolorstyle+xml"/>
  <Override PartName="/ppt/charts/chart129.xml" ContentType="application/vnd.openxmlformats-officedocument.drawingml.chart+xml"/>
  <Override PartName="/ppt/charts/style129.xml" ContentType="application/vnd.ms-office.chartstyle+xml"/>
  <Override PartName="/ppt/charts/colors129.xml" ContentType="application/vnd.ms-office.chartcolorstyle+xml"/>
  <Override PartName="/ppt/charts/chart130.xml" ContentType="application/vnd.openxmlformats-officedocument.drawingml.chart+xml"/>
  <Override PartName="/ppt/charts/style130.xml" ContentType="application/vnd.ms-office.chartstyle+xml"/>
  <Override PartName="/ppt/charts/colors130.xml" ContentType="application/vnd.ms-office.chartcolorstyle+xml"/>
  <Override PartName="/ppt/charts/chart131.xml" ContentType="application/vnd.openxmlformats-officedocument.drawingml.chart+xml"/>
  <Override PartName="/ppt/charts/style131.xml" ContentType="application/vnd.ms-office.chartstyle+xml"/>
  <Override PartName="/ppt/charts/colors131.xml" ContentType="application/vnd.ms-office.chartcolorstyle+xml"/>
  <Override PartName="/ppt/charts/chart132.xml" ContentType="application/vnd.openxmlformats-officedocument.drawingml.chart+xml"/>
  <Override PartName="/ppt/charts/style132.xml" ContentType="application/vnd.ms-office.chartstyle+xml"/>
  <Override PartName="/ppt/charts/colors132.xml" ContentType="application/vnd.ms-office.chartcolorstyle+xml"/>
  <Override PartName="/ppt/charts/chart133.xml" ContentType="application/vnd.openxmlformats-officedocument.drawingml.chart+xml"/>
  <Override PartName="/ppt/charts/style133.xml" ContentType="application/vnd.ms-office.chartstyle+xml"/>
  <Override PartName="/ppt/charts/colors133.xml" ContentType="application/vnd.ms-office.chartcolorstyle+xml"/>
  <Override PartName="/ppt/charts/chart134.xml" ContentType="application/vnd.openxmlformats-officedocument.drawingml.chart+xml"/>
  <Override PartName="/ppt/charts/style134.xml" ContentType="application/vnd.ms-office.chartstyle+xml"/>
  <Override PartName="/ppt/charts/colors134.xml" ContentType="application/vnd.ms-office.chartcolorstyle+xml"/>
  <Override PartName="/ppt/charts/chart135.xml" ContentType="application/vnd.openxmlformats-officedocument.drawingml.chart+xml"/>
  <Override PartName="/ppt/charts/style135.xml" ContentType="application/vnd.ms-office.chartstyle+xml"/>
  <Override PartName="/ppt/charts/colors135.xml" ContentType="application/vnd.ms-office.chartcolorstyle+xml"/>
  <Override PartName="/ppt/charts/chart136.xml" ContentType="application/vnd.openxmlformats-officedocument.drawingml.chart+xml"/>
  <Override PartName="/ppt/charts/style136.xml" ContentType="application/vnd.ms-office.chartstyle+xml"/>
  <Override PartName="/ppt/charts/colors136.xml" ContentType="application/vnd.ms-office.chartcolorstyle+xml"/>
  <Override PartName="/ppt/charts/chart137.xml" ContentType="application/vnd.openxmlformats-officedocument.drawingml.chart+xml"/>
  <Override PartName="/ppt/charts/style137.xml" ContentType="application/vnd.ms-office.chartstyle+xml"/>
  <Override PartName="/ppt/charts/colors137.xml" ContentType="application/vnd.ms-office.chartcolorstyle+xml"/>
  <Override PartName="/ppt/charts/chart138.xml" ContentType="application/vnd.openxmlformats-officedocument.drawingml.chart+xml"/>
  <Override PartName="/ppt/charts/style138.xml" ContentType="application/vnd.ms-office.chartstyle+xml"/>
  <Override PartName="/ppt/charts/colors138.xml" ContentType="application/vnd.ms-office.chartcolorstyle+xml"/>
  <Override PartName="/ppt/charts/chart139.xml" ContentType="application/vnd.openxmlformats-officedocument.drawingml.chart+xml"/>
  <Override PartName="/ppt/charts/style139.xml" ContentType="application/vnd.ms-office.chartstyle+xml"/>
  <Override PartName="/ppt/charts/colors139.xml" ContentType="application/vnd.ms-office.chartcolorstyle+xml"/>
  <Override PartName="/ppt/charts/chart140.xml" ContentType="application/vnd.openxmlformats-officedocument.drawingml.chart+xml"/>
  <Override PartName="/ppt/charts/style140.xml" ContentType="application/vnd.ms-office.chartstyle+xml"/>
  <Override PartName="/ppt/charts/colors140.xml" ContentType="application/vnd.ms-office.chartcolorstyle+xml"/>
  <Override PartName="/ppt/charts/chart141.xml" ContentType="application/vnd.openxmlformats-officedocument.drawingml.chart+xml"/>
  <Override PartName="/ppt/charts/style141.xml" ContentType="application/vnd.ms-office.chartstyle+xml"/>
  <Override PartName="/ppt/charts/colors141.xml" ContentType="application/vnd.ms-office.chartcolorstyle+xml"/>
  <Override PartName="/ppt/charts/chart142.xml" ContentType="application/vnd.openxmlformats-officedocument.drawingml.chart+xml"/>
  <Override PartName="/ppt/charts/style142.xml" ContentType="application/vnd.ms-office.chartstyle+xml"/>
  <Override PartName="/ppt/charts/colors142.xml" ContentType="application/vnd.ms-office.chartcolorstyle+xml"/>
  <Override PartName="/ppt/charts/chart143.xml" ContentType="application/vnd.openxmlformats-officedocument.drawingml.chart+xml"/>
  <Override PartName="/ppt/charts/style143.xml" ContentType="application/vnd.ms-office.chartstyle+xml"/>
  <Override PartName="/ppt/charts/colors143.xml" ContentType="application/vnd.ms-office.chartcolorstyle+xml"/>
  <Override PartName="/ppt/charts/chart144.xml" ContentType="application/vnd.openxmlformats-officedocument.drawingml.chart+xml"/>
  <Override PartName="/ppt/charts/style144.xml" ContentType="application/vnd.ms-office.chartstyle+xml"/>
  <Override PartName="/ppt/charts/colors144.xml" ContentType="application/vnd.ms-office.chartcolorstyle+xml"/>
  <Override PartName="/ppt/charts/chart145.xml" ContentType="application/vnd.openxmlformats-officedocument.drawingml.chart+xml"/>
  <Override PartName="/ppt/charts/style145.xml" ContentType="application/vnd.ms-office.chartstyle+xml"/>
  <Override PartName="/ppt/charts/colors145.xml" ContentType="application/vnd.ms-office.chartcolorstyle+xml"/>
  <Override PartName="/ppt/charts/chart146.xml" ContentType="application/vnd.openxmlformats-officedocument.drawingml.chart+xml"/>
  <Override PartName="/ppt/charts/style146.xml" ContentType="application/vnd.ms-office.chartstyle+xml"/>
  <Override PartName="/ppt/charts/colors146.xml" ContentType="application/vnd.ms-office.chartcolorstyle+xml"/>
  <Override PartName="/ppt/charts/chart147.xml" ContentType="application/vnd.openxmlformats-officedocument.drawingml.chart+xml"/>
  <Override PartName="/ppt/charts/style147.xml" ContentType="application/vnd.ms-office.chartstyle+xml"/>
  <Override PartName="/ppt/charts/colors147.xml" ContentType="application/vnd.ms-office.chartcolorstyle+xml"/>
  <Override PartName="/ppt/charts/chart148.xml" ContentType="application/vnd.openxmlformats-officedocument.drawingml.chart+xml"/>
  <Override PartName="/ppt/charts/style148.xml" ContentType="application/vnd.ms-office.chartstyle+xml"/>
  <Override PartName="/ppt/charts/colors148.xml" ContentType="application/vnd.ms-office.chartcolorstyle+xml"/>
  <Override PartName="/ppt/charts/chart149.xml" ContentType="application/vnd.openxmlformats-officedocument.drawingml.chart+xml"/>
  <Override PartName="/ppt/charts/style149.xml" ContentType="application/vnd.ms-office.chartstyle+xml"/>
  <Override PartName="/ppt/charts/colors149.xml" ContentType="application/vnd.ms-office.chartcolorstyle+xml"/>
  <Override PartName="/ppt/charts/chart150.xml" ContentType="application/vnd.openxmlformats-officedocument.drawingml.chart+xml"/>
  <Override PartName="/ppt/charts/style150.xml" ContentType="application/vnd.ms-office.chartstyle+xml"/>
  <Override PartName="/ppt/charts/colors150.xml" ContentType="application/vnd.ms-office.chartcolorstyle+xml"/>
  <Override PartName="/ppt/charts/chart151.xml" ContentType="application/vnd.openxmlformats-officedocument.drawingml.chart+xml"/>
  <Override PartName="/ppt/charts/style151.xml" ContentType="application/vnd.ms-office.chartstyle+xml"/>
  <Override PartName="/ppt/charts/colors151.xml" ContentType="application/vnd.ms-office.chartcolorstyle+xml"/>
  <Override PartName="/ppt/charts/chart152.xml" ContentType="application/vnd.openxmlformats-officedocument.drawingml.chart+xml"/>
  <Override PartName="/ppt/charts/style152.xml" ContentType="application/vnd.ms-office.chartstyle+xml"/>
  <Override PartName="/ppt/charts/colors152.xml" ContentType="application/vnd.ms-office.chartcolorstyle+xml"/>
  <Override PartName="/ppt/charts/chart153.xml" ContentType="application/vnd.openxmlformats-officedocument.drawingml.chart+xml"/>
  <Override PartName="/ppt/charts/style153.xml" ContentType="application/vnd.ms-office.chartstyle+xml"/>
  <Override PartName="/ppt/charts/colors153.xml" ContentType="application/vnd.ms-office.chartcolorstyle+xml"/>
  <Override PartName="/ppt/charts/chart154.xml" ContentType="application/vnd.openxmlformats-officedocument.drawingml.chart+xml"/>
  <Override PartName="/ppt/charts/style154.xml" ContentType="application/vnd.ms-office.chartstyle+xml"/>
  <Override PartName="/ppt/charts/colors154.xml" ContentType="application/vnd.ms-office.chartcolorstyle+xml"/>
  <Override PartName="/ppt/charts/chart155.xml" ContentType="application/vnd.openxmlformats-officedocument.drawingml.chart+xml"/>
  <Override PartName="/ppt/charts/style155.xml" ContentType="application/vnd.ms-office.chartstyle+xml"/>
  <Override PartName="/ppt/charts/colors155.xml" ContentType="application/vnd.ms-office.chartcolorstyle+xml"/>
  <Override PartName="/ppt/charts/chart156.xml" ContentType="application/vnd.openxmlformats-officedocument.drawingml.chart+xml"/>
  <Override PartName="/ppt/charts/style156.xml" ContentType="application/vnd.ms-office.chartstyle+xml"/>
  <Override PartName="/ppt/charts/colors156.xml" ContentType="application/vnd.ms-office.chartcolorstyle+xml"/>
  <Override PartName="/ppt/charts/chart157.xml" ContentType="application/vnd.openxmlformats-officedocument.drawingml.chart+xml"/>
  <Override PartName="/ppt/charts/style157.xml" ContentType="application/vnd.ms-office.chartstyle+xml"/>
  <Override PartName="/ppt/charts/colors157.xml" ContentType="application/vnd.ms-office.chartcolorstyle+xml"/>
  <Override PartName="/ppt/charts/chart158.xml" ContentType="application/vnd.openxmlformats-officedocument.drawingml.chart+xml"/>
  <Override PartName="/ppt/charts/style158.xml" ContentType="application/vnd.ms-office.chartstyle+xml"/>
  <Override PartName="/ppt/charts/colors158.xml" ContentType="application/vnd.ms-office.chartcolorstyle+xml"/>
  <Override PartName="/ppt/charts/chart159.xml" ContentType="application/vnd.openxmlformats-officedocument.drawingml.chart+xml"/>
  <Override PartName="/ppt/charts/style159.xml" ContentType="application/vnd.ms-office.chartstyle+xml"/>
  <Override PartName="/ppt/charts/colors159.xml" ContentType="application/vnd.ms-office.chartcolorstyle+xml"/>
  <Override PartName="/ppt/charts/chart160.xml" ContentType="application/vnd.openxmlformats-officedocument.drawingml.chart+xml"/>
  <Override PartName="/ppt/charts/style160.xml" ContentType="application/vnd.ms-office.chartstyle+xml"/>
  <Override PartName="/ppt/charts/colors160.xml" ContentType="application/vnd.ms-office.chartcolorstyle+xml"/>
  <Override PartName="/ppt/charts/chart161.xml" ContentType="application/vnd.openxmlformats-officedocument.drawingml.chart+xml"/>
  <Override PartName="/ppt/charts/style161.xml" ContentType="application/vnd.ms-office.chartstyle+xml"/>
  <Override PartName="/ppt/charts/colors161.xml" ContentType="application/vnd.ms-office.chartcolorstyle+xml"/>
  <Override PartName="/ppt/charts/chart162.xml" ContentType="application/vnd.openxmlformats-officedocument.drawingml.chart+xml"/>
  <Override PartName="/ppt/charts/style162.xml" ContentType="application/vnd.ms-office.chartstyle+xml"/>
  <Override PartName="/ppt/charts/colors162.xml" ContentType="application/vnd.ms-office.chartcolorstyle+xml"/>
  <Override PartName="/ppt/charts/chart163.xml" ContentType="application/vnd.openxmlformats-officedocument.drawingml.chart+xml"/>
  <Override PartName="/ppt/charts/style163.xml" ContentType="application/vnd.ms-office.chartstyle+xml"/>
  <Override PartName="/ppt/charts/colors163.xml" ContentType="application/vnd.ms-office.chartcolorstyle+xml"/>
  <Override PartName="/ppt/charts/chart164.xml" ContentType="application/vnd.openxmlformats-officedocument.drawingml.chart+xml"/>
  <Override PartName="/ppt/charts/style164.xml" ContentType="application/vnd.ms-office.chartstyle+xml"/>
  <Override PartName="/ppt/charts/colors164.xml" ContentType="application/vnd.ms-office.chartcolorstyle+xml"/>
  <Override PartName="/ppt/charts/chart165.xml" ContentType="application/vnd.openxmlformats-officedocument.drawingml.chart+xml"/>
  <Override PartName="/ppt/charts/style165.xml" ContentType="application/vnd.ms-office.chartstyle+xml"/>
  <Override PartName="/ppt/charts/colors165.xml" ContentType="application/vnd.ms-office.chartcolorstyle+xml"/>
  <Override PartName="/ppt/charts/chart166.xml" ContentType="application/vnd.openxmlformats-officedocument.drawingml.chart+xml"/>
  <Override PartName="/ppt/charts/style166.xml" ContentType="application/vnd.ms-office.chartstyle+xml"/>
  <Override PartName="/ppt/charts/colors166.xml" ContentType="application/vnd.ms-office.chartcolorstyle+xml"/>
  <Override PartName="/ppt/charts/chart167.xml" ContentType="application/vnd.openxmlformats-officedocument.drawingml.chart+xml"/>
  <Override PartName="/ppt/charts/style167.xml" ContentType="application/vnd.ms-office.chartstyle+xml"/>
  <Override PartName="/ppt/charts/colors167.xml" ContentType="application/vnd.ms-office.chartcolorstyle+xml"/>
  <Override PartName="/ppt/charts/chart168.xml" ContentType="application/vnd.openxmlformats-officedocument.drawingml.chart+xml"/>
  <Override PartName="/ppt/charts/style168.xml" ContentType="application/vnd.ms-office.chartstyle+xml"/>
  <Override PartName="/ppt/charts/colors168.xml" ContentType="application/vnd.ms-office.chartcolorstyle+xml"/>
  <Override PartName="/ppt/charts/chart169.xml" ContentType="application/vnd.openxmlformats-officedocument.drawingml.chart+xml"/>
  <Override PartName="/ppt/charts/style169.xml" ContentType="application/vnd.ms-office.chartstyle+xml"/>
  <Override PartName="/ppt/charts/colors169.xml" ContentType="application/vnd.ms-office.chartcolorstyle+xml"/>
  <Override PartName="/ppt/charts/chart170.xml" ContentType="application/vnd.openxmlformats-officedocument.drawingml.chart+xml"/>
  <Override PartName="/ppt/charts/style170.xml" ContentType="application/vnd.ms-office.chartstyle+xml"/>
  <Override PartName="/ppt/charts/colors170.xml" ContentType="application/vnd.ms-office.chartcolorstyle+xml"/>
  <Override PartName="/ppt/charts/chart171.xml" ContentType="application/vnd.openxmlformats-officedocument.drawingml.chart+xml"/>
  <Override PartName="/ppt/charts/style171.xml" ContentType="application/vnd.ms-office.chartstyle+xml"/>
  <Override PartName="/ppt/charts/colors171.xml" ContentType="application/vnd.ms-office.chartcolorstyle+xml"/>
  <Override PartName="/ppt/charts/chart172.xml" ContentType="application/vnd.openxmlformats-officedocument.drawingml.chart+xml"/>
  <Override PartName="/ppt/charts/style172.xml" ContentType="application/vnd.ms-office.chartstyle+xml"/>
  <Override PartName="/ppt/charts/colors172.xml" ContentType="application/vnd.ms-office.chartcolorstyle+xml"/>
  <Override PartName="/ppt/charts/chart173.xml" ContentType="application/vnd.openxmlformats-officedocument.drawingml.chart+xml"/>
  <Override PartName="/ppt/charts/style173.xml" ContentType="application/vnd.ms-office.chartstyle+xml"/>
  <Override PartName="/ppt/charts/colors173.xml" ContentType="application/vnd.ms-office.chartcolorstyle+xml"/>
  <Override PartName="/ppt/charts/chart174.xml" ContentType="application/vnd.openxmlformats-officedocument.drawingml.chart+xml"/>
  <Override PartName="/ppt/charts/style174.xml" ContentType="application/vnd.ms-office.chartstyle+xml"/>
  <Override PartName="/ppt/charts/colors174.xml" ContentType="application/vnd.ms-office.chartcolorstyle+xml"/>
  <Override PartName="/ppt/charts/chart175.xml" ContentType="application/vnd.openxmlformats-officedocument.drawingml.chart+xml"/>
  <Override PartName="/ppt/charts/style175.xml" ContentType="application/vnd.ms-office.chartstyle+xml"/>
  <Override PartName="/ppt/charts/colors175.xml" ContentType="application/vnd.ms-office.chartcolorstyle+xml"/>
  <Override PartName="/ppt/charts/chart176.xml" ContentType="application/vnd.openxmlformats-officedocument.drawingml.chart+xml"/>
  <Override PartName="/ppt/charts/style176.xml" ContentType="application/vnd.ms-office.chartstyle+xml"/>
  <Override PartName="/ppt/charts/colors176.xml" ContentType="application/vnd.ms-office.chartcolorstyle+xml"/>
  <Override PartName="/ppt/charts/chart177.xml" ContentType="application/vnd.openxmlformats-officedocument.drawingml.chart+xml"/>
  <Override PartName="/ppt/charts/style177.xml" ContentType="application/vnd.ms-office.chartstyle+xml"/>
  <Override PartName="/ppt/charts/colors177.xml" ContentType="application/vnd.ms-office.chartcolorstyle+xml"/>
  <Override PartName="/ppt/charts/chart178.xml" ContentType="application/vnd.openxmlformats-officedocument.drawingml.chart+xml"/>
  <Override PartName="/ppt/charts/style178.xml" ContentType="application/vnd.ms-office.chartstyle+xml"/>
  <Override PartName="/ppt/charts/colors178.xml" ContentType="application/vnd.ms-office.chartcolorstyle+xml"/>
  <Override PartName="/ppt/charts/chart179.xml" ContentType="application/vnd.openxmlformats-officedocument.drawingml.chart+xml"/>
  <Override PartName="/ppt/charts/style179.xml" ContentType="application/vnd.ms-office.chartstyle+xml"/>
  <Override PartName="/ppt/charts/colors179.xml" ContentType="application/vnd.ms-office.chartcolorstyle+xml"/>
  <Override PartName="/ppt/charts/chart180.xml" ContentType="application/vnd.openxmlformats-officedocument.drawingml.chart+xml"/>
  <Override PartName="/ppt/charts/style180.xml" ContentType="application/vnd.ms-office.chartstyle+xml"/>
  <Override PartName="/ppt/charts/colors180.xml" ContentType="application/vnd.ms-office.chartcolorstyle+xml"/>
  <Override PartName="/ppt/charts/chart181.xml" ContentType="application/vnd.openxmlformats-officedocument.drawingml.chart+xml"/>
  <Override PartName="/ppt/charts/style181.xml" ContentType="application/vnd.ms-office.chartstyle+xml"/>
  <Override PartName="/ppt/charts/colors181.xml" ContentType="application/vnd.ms-office.chartcolorstyle+xml"/>
  <Override PartName="/ppt/charts/chart182.xml" ContentType="application/vnd.openxmlformats-officedocument.drawingml.chart+xml"/>
  <Override PartName="/ppt/charts/style182.xml" ContentType="application/vnd.ms-office.chartstyle+xml"/>
  <Override PartName="/ppt/charts/colors182.xml" ContentType="application/vnd.ms-office.chartcolorstyle+xml"/>
  <Override PartName="/ppt/charts/chart183.xml" ContentType="application/vnd.openxmlformats-officedocument.drawingml.chart+xml"/>
  <Override PartName="/ppt/charts/style183.xml" ContentType="application/vnd.ms-office.chartstyle+xml"/>
  <Override PartName="/ppt/charts/colors183.xml" ContentType="application/vnd.ms-office.chartcolorstyle+xml"/>
  <Override PartName="/ppt/charts/chart184.xml" ContentType="application/vnd.openxmlformats-officedocument.drawingml.chart+xml"/>
  <Override PartName="/ppt/charts/style184.xml" ContentType="application/vnd.ms-office.chartstyle+xml"/>
  <Override PartName="/ppt/charts/colors184.xml" ContentType="application/vnd.ms-office.chartcolorstyle+xml"/>
  <Override PartName="/ppt/charts/chart185.xml" ContentType="application/vnd.openxmlformats-officedocument.drawingml.chart+xml"/>
  <Override PartName="/ppt/charts/style185.xml" ContentType="application/vnd.ms-office.chartstyle+xml"/>
  <Override PartName="/ppt/charts/colors185.xml" ContentType="application/vnd.ms-office.chartcolorstyle+xml"/>
  <Override PartName="/ppt/charts/chart186.xml" ContentType="application/vnd.openxmlformats-officedocument.drawingml.chart+xml"/>
  <Override PartName="/ppt/charts/style186.xml" ContentType="application/vnd.ms-office.chartstyle+xml"/>
  <Override PartName="/ppt/charts/colors186.xml" ContentType="application/vnd.ms-office.chartcolorstyle+xml"/>
  <Override PartName="/ppt/charts/chart187.xml" ContentType="application/vnd.openxmlformats-officedocument.drawingml.chart+xml"/>
  <Override PartName="/ppt/charts/style187.xml" ContentType="application/vnd.ms-office.chartstyle+xml"/>
  <Override PartName="/ppt/charts/colors187.xml" ContentType="application/vnd.ms-office.chartcolorstyle+xml"/>
  <Override PartName="/ppt/charts/chart188.xml" ContentType="application/vnd.openxmlformats-officedocument.drawingml.chart+xml"/>
  <Override PartName="/ppt/charts/style188.xml" ContentType="application/vnd.ms-office.chartstyle+xml"/>
  <Override PartName="/ppt/charts/colors188.xml" ContentType="application/vnd.ms-office.chartcolorstyle+xml"/>
  <Override PartName="/ppt/charts/chart189.xml" ContentType="application/vnd.openxmlformats-officedocument.drawingml.chart+xml"/>
  <Override PartName="/ppt/charts/style189.xml" ContentType="application/vnd.ms-office.chartstyle+xml"/>
  <Override PartName="/ppt/charts/colors189.xml" ContentType="application/vnd.ms-office.chartcolorstyle+xml"/>
  <Override PartName="/ppt/charts/chart190.xml" ContentType="application/vnd.openxmlformats-officedocument.drawingml.chart+xml"/>
  <Override PartName="/ppt/charts/style190.xml" ContentType="application/vnd.ms-office.chartstyle+xml"/>
  <Override PartName="/ppt/charts/colors190.xml" ContentType="application/vnd.ms-office.chartcolorstyle+xml"/>
  <Override PartName="/ppt/charts/chart191.xml" ContentType="application/vnd.openxmlformats-officedocument.drawingml.chart+xml"/>
  <Override PartName="/ppt/charts/style191.xml" ContentType="application/vnd.ms-office.chartstyle+xml"/>
  <Override PartName="/ppt/charts/colors191.xml" ContentType="application/vnd.ms-office.chartcolorstyle+xml"/>
  <Override PartName="/ppt/charts/chart192.xml" ContentType="application/vnd.openxmlformats-officedocument.drawingml.chart+xml"/>
  <Override PartName="/ppt/charts/style192.xml" ContentType="application/vnd.ms-office.chartstyle+xml"/>
  <Override PartName="/ppt/charts/colors192.xml" ContentType="application/vnd.ms-office.chartcolorstyle+xml"/>
  <Override PartName="/ppt/charts/chart193.xml" ContentType="application/vnd.openxmlformats-officedocument.drawingml.chart+xml"/>
  <Override PartName="/ppt/charts/style193.xml" ContentType="application/vnd.ms-office.chartstyle+xml"/>
  <Override PartName="/ppt/charts/colors193.xml" ContentType="application/vnd.ms-office.chartcolorstyle+xml"/>
  <Override PartName="/ppt/charts/chart194.xml" ContentType="application/vnd.openxmlformats-officedocument.drawingml.chart+xml"/>
  <Override PartName="/ppt/charts/style194.xml" ContentType="application/vnd.ms-office.chartstyle+xml"/>
  <Override PartName="/ppt/charts/colors194.xml" ContentType="application/vnd.ms-office.chartcolorstyle+xml"/>
  <Override PartName="/ppt/charts/chart195.xml" ContentType="application/vnd.openxmlformats-officedocument.drawingml.chart+xml"/>
  <Override PartName="/ppt/charts/style195.xml" ContentType="application/vnd.ms-office.chartstyle+xml"/>
  <Override PartName="/ppt/charts/colors195.xml" ContentType="application/vnd.ms-office.chartcolorstyle+xml"/>
  <Override PartName="/ppt/charts/chart196.xml" ContentType="application/vnd.openxmlformats-officedocument.drawingml.chart+xml"/>
  <Override PartName="/ppt/charts/style196.xml" ContentType="application/vnd.ms-office.chartstyle+xml"/>
  <Override PartName="/ppt/charts/colors196.xml" ContentType="application/vnd.ms-office.chartcolorstyle+xml"/>
  <Override PartName="/ppt/charts/chart197.xml" ContentType="application/vnd.openxmlformats-officedocument.drawingml.chart+xml"/>
  <Override PartName="/ppt/charts/style197.xml" ContentType="application/vnd.ms-office.chartstyle+xml"/>
  <Override PartName="/ppt/charts/colors197.xml" ContentType="application/vnd.ms-office.chartcolorstyle+xml"/>
  <Override PartName="/ppt/charts/chart198.xml" ContentType="application/vnd.openxmlformats-officedocument.drawingml.chart+xml"/>
  <Override PartName="/ppt/charts/style198.xml" ContentType="application/vnd.ms-office.chartstyle+xml"/>
  <Override PartName="/ppt/charts/colors198.xml" ContentType="application/vnd.ms-office.chartcolorstyle+xml"/>
  <Override PartName="/ppt/charts/chart199.xml" ContentType="application/vnd.openxmlformats-officedocument.drawingml.chart+xml"/>
  <Override PartName="/ppt/charts/style199.xml" ContentType="application/vnd.ms-office.chartstyle+xml"/>
  <Override PartName="/ppt/charts/colors199.xml" ContentType="application/vnd.ms-office.chartcolorstyle+xml"/>
  <Override PartName="/ppt/charts/chart200.xml" ContentType="application/vnd.openxmlformats-officedocument.drawingml.chart+xml"/>
  <Override PartName="/ppt/charts/style200.xml" ContentType="application/vnd.ms-office.chartstyle+xml"/>
  <Override PartName="/ppt/charts/colors200.xml" ContentType="application/vnd.ms-office.chartcolorstyle+xml"/>
  <Override PartName="/ppt/charts/chart201.xml" ContentType="application/vnd.openxmlformats-officedocument.drawingml.chart+xml"/>
  <Override PartName="/ppt/charts/style201.xml" ContentType="application/vnd.ms-office.chartstyle+xml"/>
  <Override PartName="/ppt/charts/colors201.xml" ContentType="application/vnd.ms-office.chartcolorstyle+xml"/>
  <Override PartName="/ppt/charts/chart202.xml" ContentType="application/vnd.openxmlformats-officedocument.drawingml.chart+xml"/>
  <Override PartName="/ppt/charts/style202.xml" ContentType="application/vnd.ms-office.chartstyle+xml"/>
  <Override PartName="/ppt/charts/colors202.xml" ContentType="application/vnd.ms-office.chartcolorstyle+xml"/>
  <Override PartName="/ppt/charts/chart203.xml" ContentType="application/vnd.openxmlformats-officedocument.drawingml.chart+xml"/>
  <Override PartName="/ppt/charts/style203.xml" ContentType="application/vnd.ms-office.chartstyle+xml"/>
  <Override PartName="/ppt/charts/colors203.xml" ContentType="application/vnd.ms-office.chartcolorstyle+xml"/>
  <Override PartName="/ppt/charts/chart204.xml" ContentType="application/vnd.openxmlformats-officedocument.drawingml.chart+xml"/>
  <Override PartName="/ppt/charts/style204.xml" ContentType="application/vnd.ms-office.chartstyle+xml"/>
  <Override PartName="/ppt/charts/colors204.xml" ContentType="application/vnd.ms-office.chartcolorstyle+xml"/>
  <Override PartName="/ppt/charts/chart205.xml" ContentType="application/vnd.openxmlformats-officedocument.drawingml.chart+xml"/>
  <Override PartName="/ppt/charts/style205.xml" ContentType="application/vnd.ms-office.chartstyle+xml"/>
  <Override PartName="/ppt/charts/colors205.xml" ContentType="application/vnd.ms-office.chartcolorstyle+xml"/>
  <Override PartName="/ppt/charts/chart206.xml" ContentType="application/vnd.openxmlformats-officedocument.drawingml.chart+xml"/>
  <Override PartName="/ppt/charts/style206.xml" ContentType="application/vnd.ms-office.chartstyle+xml"/>
  <Override PartName="/ppt/charts/colors206.xml" ContentType="application/vnd.ms-office.chartcolorstyle+xml"/>
  <Override PartName="/ppt/charts/chart207.xml" ContentType="application/vnd.openxmlformats-officedocument.drawingml.chart+xml"/>
  <Override PartName="/ppt/charts/style207.xml" ContentType="application/vnd.ms-office.chartstyle+xml"/>
  <Override PartName="/ppt/charts/colors207.xml" ContentType="application/vnd.ms-office.chartcolorstyle+xml"/>
  <Override PartName="/ppt/charts/chart208.xml" ContentType="application/vnd.openxmlformats-officedocument.drawingml.chart+xml"/>
  <Override PartName="/ppt/charts/style208.xml" ContentType="application/vnd.ms-office.chartstyle+xml"/>
  <Override PartName="/ppt/charts/colors208.xml" ContentType="application/vnd.ms-office.chartcolorstyle+xml"/>
  <Override PartName="/ppt/charts/chart209.xml" ContentType="application/vnd.openxmlformats-officedocument.drawingml.chart+xml"/>
  <Override PartName="/ppt/charts/style209.xml" ContentType="application/vnd.ms-office.chartstyle+xml"/>
  <Override PartName="/ppt/charts/colors209.xml" ContentType="application/vnd.ms-office.chartcolorstyle+xml"/>
  <Override PartName="/ppt/charts/chart210.xml" ContentType="application/vnd.openxmlformats-officedocument.drawingml.chart+xml"/>
  <Override PartName="/ppt/charts/style210.xml" ContentType="application/vnd.ms-office.chartstyle+xml"/>
  <Override PartName="/ppt/charts/colors210.xml" ContentType="application/vnd.ms-office.chartcolorstyle+xml"/>
  <Override PartName="/ppt/charts/chart211.xml" ContentType="application/vnd.openxmlformats-officedocument.drawingml.chart+xml"/>
  <Override PartName="/ppt/charts/style211.xml" ContentType="application/vnd.ms-office.chartstyle+xml"/>
  <Override PartName="/ppt/charts/colors211.xml" ContentType="application/vnd.ms-office.chartcolorstyle+xml"/>
  <Override PartName="/ppt/charts/chart212.xml" ContentType="application/vnd.openxmlformats-officedocument.drawingml.chart+xml"/>
  <Override PartName="/ppt/charts/style212.xml" ContentType="application/vnd.ms-office.chartstyle+xml"/>
  <Override PartName="/ppt/charts/colors212.xml" ContentType="application/vnd.ms-office.chartcolorstyle+xml"/>
  <Override PartName="/ppt/charts/chart213.xml" ContentType="application/vnd.openxmlformats-officedocument.drawingml.chart+xml"/>
  <Override PartName="/ppt/charts/style213.xml" ContentType="application/vnd.ms-office.chartstyle+xml"/>
  <Override PartName="/ppt/charts/colors213.xml" ContentType="application/vnd.ms-office.chartcolorstyle+xml"/>
  <Override PartName="/ppt/charts/chart214.xml" ContentType="application/vnd.openxmlformats-officedocument.drawingml.chart+xml"/>
  <Override PartName="/ppt/charts/style214.xml" ContentType="application/vnd.ms-office.chartstyle+xml"/>
  <Override PartName="/ppt/charts/colors214.xml" ContentType="application/vnd.ms-office.chartcolorstyle+xml"/>
  <Override PartName="/ppt/charts/chart215.xml" ContentType="application/vnd.openxmlformats-officedocument.drawingml.chart+xml"/>
  <Override PartName="/ppt/charts/style215.xml" ContentType="application/vnd.ms-office.chartstyle+xml"/>
  <Override PartName="/ppt/charts/colors215.xml" ContentType="application/vnd.ms-office.chartcolorstyle+xml"/>
  <Override PartName="/ppt/charts/chart216.xml" ContentType="application/vnd.openxmlformats-officedocument.drawingml.chart+xml"/>
  <Override PartName="/ppt/charts/style216.xml" ContentType="application/vnd.ms-office.chartstyle+xml"/>
  <Override PartName="/ppt/charts/colors216.xml" ContentType="application/vnd.ms-office.chartcolorstyle+xml"/>
  <Override PartName="/ppt/charts/chart217.xml" ContentType="application/vnd.openxmlformats-officedocument.drawingml.chart+xml"/>
  <Override PartName="/ppt/charts/style217.xml" ContentType="application/vnd.ms-office.chartstyle+xml"/>
  <Override PartName="/ppt/charts/colors217.xml" ContentType="application/vnd.ms-office.chartcolorstyle+xml"/>
  <Override PartName="/ppt/charts/chart218.xml" ContentType="application/vnd.openxmlformats-officedocument.drawingml.chart+xml"/>
  <Override PartName="/ppt/charts/style218.xml" ContentType="application/vnd.ms-office.chartstyle+xml"/>
  <Override PartName="/ppt/charts/colors218.xml" ContentType="application/vnd.ms-office.chartcolorstyle+xml"/>
  <Override PartName="/ppt/charts/chart219.xml" ContentType="application/vnd.openxmlformats-officedocument.drawingml.chart+xml"/>
  <Override PartName="/ppt/charts/style219.xml" ContentType="application/vnd.ms-office.chartstyle+xml"/>
  <Override PartName="/ppt/charts/colors219.xml" ContentType="application/vnd.ms-office.chartcolorstyle+xml"/>
  <Override PartName="/ppt/charts/chart220.xml" ContentType="application/vnd.openxmlformats-officedocument.drawingml.chart+xml"/>
  <Override PartName="/ppt/charts/style220.xml" ContentType="application/vnd.ms-office.chartstyle+xml"/>
  <Override PartName="/ppt/charts/colors220.xml" ContentType="application/vnd.ms-office.chartcolorstyle+xml"/>
  <Override PartName="/ppt/charts/chart221.xml" ContentType="application/vnd.openxmlformats-officedocument.drawingml.chart+xml"/>
  <Override PartName="/ppt/charts/style221.xml" ContentType="application/vnd.ms-office.chartstyle+xml"/>
  <Override PartName="/ppt/charts/colors221.xml" ContentType="application/vnd.ms-office.chartcolorstyle+xml"/>
  <Override PartName="/ppt/charts/chart222.xml" ContentType="application/vnd.openxmlformats-officedocument.drawingml.chart+xml"/>
  <Override PartName="/ppt/charts/style222.xml" ContentType="application/vnd.ms-office.chartstyle+xml"/>
  <Override PartName="/ppt/charts/colors222.xml" ContentType="application/vnd.ms-office.chartcolorstyle+xml"/>
  <Override PartName="/ppt/charts/chart223.xml" ContentType="application/vnd.openxmlformats-officedocument.drawingml.chart+xml"/>
  <Override PartName="/ppt/charts/style223.xml" ContentType="application/vnd.ms-office.chartstyle+xml"/>
  <Override PartName="/ppt/charts/colors223.xml" ContentType="application/vnd.ms-office.chartcolorstyle+xml"/>
  <Override PartName="/ppt/charts/chart224.xml" ContentType="application/vnd.openxmlformats-officedocument.drawingml.chart+xml"/>
  <Override PartName="/ppt/charts/style224.xml" ContentType="application/vnd.ms-office.chartstyle+xml"/>
  <Override PartName="/ppt/charts/colors224.xml" ContentType="application/vnd.ms-office.chartcolorstyle+xml"/>
  <Override PartName="/ppt/charts/chart225.xml" ContentType="application/vnd.openxmlformats-officedocument.drawingml.chart+xml"/>
  <Override PartName="/ppt/charts/style225.xml" ContentType="application/vnd.ms-office.chartstyle+xml"/>
  <Override PartName="/ppt/charts/colors225.xml" ContentType="application/vnd.ms-office.chartcolorstyle+xml"/>
  <Override PartName="/ppt/charts/chart226.xml" ContentType="application/vnd.openxmlformats-officedocument.drawingml.chart+xml"/>
  <Override PartName="/ppt/charts/style226.xml" ContentType="application/vnd.ms-office.chartstyle+xml"/>
  <Override PartName="/ppt/charts/colors226.xml" ContentType="application/vnd.ms-office.chartcolorstyle+xml"/>
  <Override PartName="/ppt/charts/chart227.xml" ContentType="application/vnd.openxmlformats-officedocument.drawingml.chart+xml"/>
  <Override PartName="/ppt/charts/style227.xml" ContentType="application/vnd.ms-office.chartstyle+xml"/>
  <Override PartName="/ppt/charts/colors227.xml" ContentType="application/vnd.ms-office.chartcolorstyle+xml"/>
  <Override PartName="/ppt/charts/chart228.xml" ContentType="application/vnd.openxmlformats-officedocument.drawingml.chart+xml"/>
  <Override PartName="/ppt/charts/style228.xml" ContentType="application/vnd.ms-office.chartstyle+xml"/>
  <Override PartName="/ppt/charts/colors228.xml" ContentType="application/vnd.ms-office.chartcolorstyle+xml"/>
  <Override PartName="/ppt/charts/chart229.xml" ContentType="application/vnd.openxmlformats-officedocument.drawingml.chart+xml"/>
  <Override PartName="/ppt/charts/style229.xml" ContentType="application/vnd.ms-office.chartstyle+xml"/>
  <Override PartName="/ppt/charts/colors229.xml" ContentType="application/vnd.ms-office.chartcolorstyle+xml"/>
  <Override PartName="/ppt/charts/chart230.xml" ContentType="application/vnd.openxmlformats-officedocument.drawingml.chart+xml"/>
  <Override PartName="/ppt/charts/style230.xml" ContentType="application/vnd.ms-office.chartstyle+xml"/>
  <Override PartName="/ppt/charts/colors230.xml" ContentType="application/vnd.ms-office.chartcolorstyle+xml"/>
  <Override PartName="/ppt/charts/chart231.xml" ContentType="application/vnd.openxmlformats-officedocument.drawingml.chart+xml"/>
  <Override PartName="/ppt/charts/style231.xml" ContentType="application/vnd.ms-office.chartstyle+xml"/>
  <Override PartName="/ppt/charts/colors231.xml" ContentType="application/vnd.ms-office.chartcolorstyle+xml"/>
  <Override PartName="/ppt/charts/chart232.xml" ContentType="application/vnd.openxmlformats-officedocument.drawingml.chart+xml"/>
  <Override PartName="/ppt/charts/style232.xml" ContentType="application/vnd.ms-office.chartstyle+xml"/>
  <Override PartName="/ppt/charts/colors232.xml" ContentType="application/vnd.ms-office.chartcolorstyle+xml"/>
  <Override PartName="/ppt/charts/chart233.xml" ContentType="application/vnd.openxmlformats-officedocument.drawingml.chart+xml"/>
  <Override PartName="/ppt/charts/style233.xml" ContentType="application/vnd.ms-office.chartstyle+xml"/>
  <Override PartName="/ppt/charts/colors233.xml" ContentType="application/vnd.ms-office.chartcolorstyle+xml"/>
  <Override PartName="/ppt/charts/chart234.xml" ContentType="application/vnd.openxmlformats-officedocument.drawingml.chart+xml"/>
  <Override PartName="/ppt/charts/style234.xml" ContentType="application/vnd.ms-office.chartstyle+xml"/>
  <Override PartName="/ppt/charts/colors234.xml" ContentType="application/vnd.ms-office.chartcolorstyle+xml"/>
  <Override PartName="/ppt/charts/chart235.xml" ContentType="application/vnd.openxmlformats-officedocument.drawingml.chart+xml"/>
  <Override PartName="/ppt/charts/style235.xml" ContentType="application/vnd.ms-office.chartstyle+xml"/>
  <Override PartName="/ppt/charts/colors235.xml" ContentType="application/vnd.ms-office.chartcolorstyle+xml"/>
  <Override PartName="/ppt/charts/chart236.xml" ContentType="application/vnd.openxmlformats-officedocument.drawingml.chart+xml"/>
  <Override PartName="/ppt/charts/style236.xml" ContentType="application/vnd.ms-office.chartstyle+xml"/>
  <Override PartName="/ppt/charts/colors236.xml" ContentType="application/vnd.ms-office.chartcolorstyle+xml"/>
  <Override PartName="/ppt/charts/chart237.xml" ContentType="application/vnd.openxmlformats-officedocument.drawingml.chart+xml"/>
  <Override PartName="/ppt/charts/style237.xml" ContentType="application/vnd.ms-office.chartstyle+xml"/>
  <Override PartName="/ppt/charts/colors237.xml" ContentType="application/vnd.ms-office.chartcolorstyle+xml"/>
  <Override PartName="/ppt/charts/chart238.xml" ContentType="application/vnd.openxmlformats-officedocument.drawingml.chart+xml"/>
  <Override PartName="/ppt/charts/style238.xml" ContentType="application/vnd.ms-office.chartstyle+xml"/>
  <Override PartName="/ppt/charts/colors238.xml" ContentType="application/vnd.ms-office.chartcolorstyle+xml"/>
  <Override PartName="/ppt/charts/chart239.xml" ContentType="application/vnd.openxmlformats-officedocument.drawingml.chart+xml"/>
  <Override PartName="/ppt/charts/style239.xml" ContentType="application/vnd.ms-office.chartstyle+xml"/>
  <Override PartName="/ppt/charts/colors239.xml" ContentType="application/vnd.ms-office.chartcolorstyle+xml"/>
  <Override PartName="/ppt/charts/chart240.xml" ContentType="application/vnd.openxmlformats-officedocument.drawingml.chart+xml"/>
  <Override PartName="/ppt/charts/style240.xml" ContentType="application/vnd.ms-office.chartstyle+xml"/>
  <Override PartName="/ppt/charts/colors240.xml" ContentType="application/vnd.ms-office.chartcolorstyle+xml"/>
  <Override PartName="/ppt/charts/chart241.xml" ContentType="application/vnd.openxmlformats-officedocument.drawingml.chart+xml"/>
  <Override PartName="/ppt/charts/style241.xml" ContentType="application/vnd.ms-office.chartstyle+xml"/>
  <Override PartName="/ppt/charts/colors241.xml" ContentType="application/vnd.ms-office.chartcolorstyle+xml"/>
  <Override PartName="/ppt/charts/chart242.xml" ContentType="application/vnd.openxmlformats-officedocument.drawingml.chart+xml"/>
  <Override PartName="/ppt/charts/style242.xml" ContentType="application/vnd.ms-office.chartstyle+xml"/>
  <Override PartName="/ppt/charts/colors242.xml" ContentType="application/vnd.ms-office.chartcolorstyle+xml"/>
  <Override PartName="/ppt/charts/chart243.xml" ContentType="application/vnd.openxmlformats-officedocument.drawingml.chart+xml"/>
  <Override PartName="/ppt/charts/style243.xml" ContentType="application/vnd.ms-office.chartstyle+xml"/>
  <Override PartName="/ppt/charts/colors243.xml" ContentType="application/vnd.ms-office.chartcolorstyle+xml"/>
  <Override PartName="/ppt/charts/chart244.xml" ContentType="application/vnd.openxmlformats-officedocument.drawingml.chart+xml"/>
  <Override PartName="/ppt/charts/style244.xml" ContentType="application/vnd.ms-office.chartstyle+xml"/>
  <Override PartName="/ppt/charts/colors244.xml" ContentType="application/vnd.ms-office.chartcolorstyle+xml"/>
  <Override PartName="/ppt/charts/chart245.xml" ContentType="application/vnd.openxmlformats-officedocument.drawingml.chart+xml"/>
  <Override PartName="/ppt/charts/style245.xml" ContentType="application/vnd.ms-office.chartstyle+xml"/>
  <Override PartName="/ppt/charts/colors245.xml" ContentType="application/vnd.ms-office.chartcolorstyle+xml"/>
  <Override PartName="/ppt/charts/chart246.xml" ContentType="application/vnd.openxmlformats-officedocument.drawingml.chart+xml"/>
  <Override PartName="/ppt/charts/style246.xml" ContentType="application/vnd.ms-office.chartstyle+xml"/>
  <Override PartName="/ppt/charts/colors246.xml" ContentType="application/vnd.ms-office.chartcolorstyle+xml"/>
  <Override PartName="/ppt/charts/chart247.xml" ContentType="application/vnd.openxmlformats-officedocument.drawingml.chart+xml"/>
  <Override PartName="/ppt/charts/style247.xml" ContentType="application/vnd.ms-office.chartstyle+xml"/>
  <Override PartName="/ppt/charts/colors247.xml" ContentType="application/vnd.ms-office.chartcolorstyle+xml"/>
  <Override PartName="/ppt/charts/chart248.xml" ContentType="application/vnd.openxmlformats-officedocument.drawingml.chart+xml"/>
  <Override PartName="/ppt/charts/style248.xml" ContentType="application/vnd.ms-office.chartstyle+xml"/>
  <Override PartName="/ppt/charts/colors248.xml" ContentType="application/vnd.ms-office.chartcolorstyle+xml"/>
  <Override PartName="/ppt/charts/chart249.xml" ContentType="application/vnd.openxmlformats-officedocument.drawingml.chart+xml"/>
  <Override PartName="/ppt/charts/style249.xml" ContentType="application/vnd.ms-office.chartstyle+xml"/>
  <Override PartName="/ppt/charts/colors249.xml" ContentType="application/vnd.ms-office.chartcolorstyle+xml"/>
  <Override PartName="/ppt/charts/chart250.xml" ContentType="application/vnd.openxmlformats-officedocument.drawingml.chart+xml"/>
  <Override PartName="/ppt/charts/style250.xml" ContentType="application/vnd.ms-office.chartstyle+xml"/>
  <Override PartName="/ppt/charts/colors250.xml" ContentType="application/vnd.ms-office.chartcolorstyle+xml"/>
  <Override PartName="/ppt/charts/chart251.xml" ContentType="application/vnd.openxmlformats-officedocument.drawingml.chart+xml"/>
  <Override PartName="/ppt/charts/style251.xml" ContentType="application/vnd.ms-office.chartstyle+xml"/>
  <Override PartName="/ppt/charts/colors251.xml" ContentType="application/vnd.ms-office.chartcolorstyle+xml"/>
  <Override PartName="/ppt/charts/chart252.xml" ContentType="application/vnd.openxmlformats-officedocument.drawingml.chart+xml"/>
  <Override PartName="/ppt/charts/style252.xml" ContentType="application/vnd.ms-office.chartstyle+xml"/>
  <Override PartName="/ppt/charts/colors252.xml" ContentType="application/vnd.ms-office.chartcolorstyle+xml"/>
  <Override PartName="/ppt/charts/chart253.xml" ContentType="application/vnd.openxmlformats-officedocument.drawingml.chart+xml"/>
  <Override PartName="/ppt/charts/style253.xml" ContentType="application/vnd.ms-office.chartstyle+xml"/>
  <Override PartName="/ppt/charts/colors253.xml" ContentType="application/vnd.ms-office.chartcolorstyle+xml"/>
  <Override PartName="/ppt/charts/chart254.xml" ContentType="application/vnd.openxmlformats-officedocument.drawingml.chart+xml"/>
  <Override PartName="/ppt/charts/style254.xml" ContentType="application/vnd.ms-office.chartstyle+xml"/>
  <Override PartName="/ppt/charts/colors254.xml" ContentType="application/vnd.ms-office.chartcolorstyle+xml"/>
  <Override PartName="/ppt/charts/chart255.xml" ContentType="application/vnd.openxmlformats-officedocument.drawingml.chart+xml"/>
  <Override PartName="/ppt/charts/style255.xml" ContentType="application/vnd.ms-office.chartstyle+xml"/>
  <Override PartName="/ppt/charts/colors255.xml" ContentType="application/vnd.ms-office.chartcolorstyle+xml"/>
  <Override PartName="/ppt/charts/chart256.xml" ContentType="application/vnd.openxmlformats-officedocument.drawingml.chart+xml"/>
  <Override PartName="/ppt/charts/style256.xml" ContentType="application/vnd.ms-office.chartstyle+xml"/>
  <Override PartName="/ppt/charts/colors256.xml" ContentType="application/vnd.ms-office.chartcolorstyle+xml"/>
  <Override PartName="/ppt/charts/chart257.xml" ContentType="application/vnd.openxmlformats-officedocument.drawingml.chart+xml"/>
  <Override PartName="/ppt/charts/style257.xml" ContentType="application/vnd.ms-office.chartstyle+xml"/>
  <Override PartName="/ppt/charts/colors257.xml" ContentType="application/vnd.ms-office.chartcolorstyle+xml"/>
  <Override PartName="/ppt/charts/chart258.xml" ContentType="application/vnd.openxmlformats-officedocument.drawingml.chart+xml"/>
  <Override PartName="/ppt/charts/style258.xml" ContentType="application/vnd.ms-office.chartstyle+xml"/>
  <Override PartName="/ppt/charts/colors258.xml" ContentType="application/vnd.ms-office.chartcolorstyle+xml"/>
  <Override PartName="/ppt/charts/chart259.xml" ContentType="application/vnd.openxmlformats-officedocument.drawingml.chart+xml"/>
  <Override PartName="/ppt/charts/style259.xml" ContentType="application/vnd.ms-office.chartstyle+xml"/>
  <Override PartName="/ppt/charts/colors259.xml" ContentType="application/vnd.ms-office.chartcolorstyle+xml"/>
  <Override PartName="/ppt/charts/chart260.xml" ContentType="application/vnd.openxmlformats-officedocument.drawingml.chart+xml"/>
  <Override PartName="/ppt/charts/style260.xml" ContentType="application/vnd.ms-office.chartstyle+xml"/>
  <Override PartName="/ppt/charts/colors260.xml" ContentType="application/vnd.ms-office.chartcolorstyle+xml"/>
  <Override PartName="/ppt/charts/chart261.xml" ContentType="application/vnd.openxmlformats-officedocument.drawingml.chart+xml"/>
  <Override PartName="/ppt/charts/style261.xml" ContentType="application/vnd.ms-office.chartstyle+xml"/>
  <Override PartName="/ppt/charts/colors261.xml" ContentType="application/vnd.ms-office.chartcolorstyle+xml"/>
  <Override PartName="/ppt/charts/chart262.xml" ContentType="application/vnd.openxmlformats-officedocument.drawingml.chart+xml"/>
  <Override PartName="/ppt/charts/style262.xml" ContentType="application/vnd.ms-office.chartstyle+xml"/>
  <Override PartName="/ppt/charts/colors262.xml" ContentType="application/vnd.ms-office.chartcolorstyle+xml"/>
  <Override PartName="/ppt/charts/chart263.xml" ContentType="application/vnd.openxmlformats-officedocument.drawingml.chart+xml"/>
  <Override PartName="/ppt/charts/style263.xml" ContentType="application/vnd.ms-office.chartstyle+xml"/>
  <Override PartName="/ppt/charts/colors263.xml" ContentType="application/vnd.ms-office.chartcolorstyle+xml"/>
  <Override PartName="/ppt/charts/chart264.xml" ContentType="application/vnd.openxmlformats-officedocument.drawingml.chart+xml"/>
  <Override PartName="/ppt/charts/style264.xml" ContentType="application/vnd.ms-office.chartstyle+xml"/>
  <Override PartName="/ppt/charts/colors264.xml" ContentType="application/vnd.ms-office.chartcolorstyle+xml"/>
  <Override PartName="/ppt/charts/chart265.xml" ContentType="application/vnd.openxmlformats-officedocument.drawingml.chart+xml"/>
  <Override PartName="/ppt/charts/style265.xml" ContentType="application/vnd.ms-office.chartstyle+xml"/>
  <Override PartName="/ppt/charts/colors265.xml" ContentType="application/vnd.ms-office.chartcolorstyle+xml"/>
  <Override PartName="/ppt/charts/chart266.xml" ContentType="application/vnd.openxmlformats-officedocument.drawingml.chart+xml"/>
  <Override PartName="/ppt/charts/style266.xml" ContentType="application/vnd.ms-office.chartstyle+xml"/>
  <Override PartName="/ppt/charts/colors266.xml" ContentType="application/vnd.ms-office.chartcolorstyle+xml"/>
  <Override PartName="/ppt/charts/chart267.xml" ContentType="application/vnd.openxmlformats-officedocument.drawingml.chart+xml"/>
  <Override PartName="/ppt/charts/style267.xml" ContentType="application/vnd.ms-office.chartstyle+xml"/>
  <Override PartName="/ppt/charts/colors267.xml" ContentType="application/vnd.ms-office.chartcolorstyle+xml"/>
  <Override PartName="/ppt/charts/chart268.xml" ContentType="application/vnd.openxmlformats-officedocument.drawingml.chart+xml"/>
  <Override PartName="/ppt/charts/style268.xml" ContentType="application/vnd.ms-office.chartstyle+xml"/>
  <Override PartName="/ppt/charts/colors268.xml" ContentType="application/vnd.ms-office.chartcolorstyle+xml"/>
  <Override PartName="/ppt/charts/chart269.xml" ContentType="application/vnd.openxmlformats-officedocument.drawingml.chart+xml"/>
  <Override PartName="/ppt/charts/style269.xml" ContentType="application/vnd.ms-office.chartstyle+xml"/>
  <Override PartName="/ppt/charts/colors269.xml" ContentType="application/vnd.ms-office.chartcolorstyle+xml"/>
  <Override PartName="/ppt/charts/chart270.xml" ContentType="application/vnd.openxmlformats-officedocument.drawingml.chart+xml"/>
  <Override PartName="/ppt/charts/style270.xml" ContentType="application/vnd.ms-office.chartstyle+xml"/>
  <Override PartName="/ppt/charts/colors270.xml" ContentType="application/vnd.ms-office.chartcolorstyle+xml"/>
  <Override PartName="/ppt/charts/chart271.xml" ContentType="application/vnd.openxmlformats-officedocument.drawingml.chart+xml"/>
  <Override PartName="/ppt/charts/style271.xml" ContentType="application/vnd.ms-office.chartstyle+xml"/>
  <Override PartName="/ppt/charts/colors271.xml" ContentType="application/vnd.ms-office.chartcolorstyle+xml"/>
  <Override PartName="/ppt/charts/chart272.xml" ContentType="application/vnd.openxmlformats-officedocument.drawingml.chart+xml"/>
  <Override PartName="/ppt/charts/style272.xml" ContentType="application/vnd.ms-office.chartstyle+xml"/>
  <Override PartName="/ppt/charts/colors272.xml" ContentType="application/vnd.ms-office.chartcolorstyle+xml"/>
  <Override PartName="/ppt/charts/chart273.xml" ContentType="application/vnd.openxmlformats-officedocument.drawingml.chart+xml"/>
  <Override PartName="/ppt/charts/style273.xml" ContentType="application/vnd.ms-office.chartstyle+xml"/>
  <Override PartName="/ppt/charts/colors273.xml" ContentType="application/vnd.ms-office.chartcolorstyle+xml"/>
  <Override PartName="/ppt/charts/chart274.xml" ContentType="application/vnd.openxmlformats-officedocument.drawingml.chart+xml"/>
  <Override PartName="/ppt/charts/style274.xml" ContentType="application/vnd.ms-office.chartstyle+xml"/>
  <Override PartName="/ppt/charts/colors274.xml" ContentType="application/vnd.ms-office.chartcolorstyle+xml"/>
  <Override PartName="/ppt/charts/chart275.xml" ContentType="application/vnd.openxmlformats-officedocument.drawingml.chart+xml"/>
  <Override PartName="/ppt/charts/style275.xml" ContentType="application/vnd.ms-office.chartstyle+xml"/>
  <Override PartName="/ppt/charts/colors275.xml" ContentType="application/vnd.ms-office.chartcolorstyle+xml"/>
  <Override PartName="/ppt/charts/chart276.xml" ContentType="application/vnd.openxmlformats-officedocument.drawingml.chart+xml"/>
  <Override PartName="/ppt/charts/style276.xml" ContentType="application/vnd.ms-office.chartstyle+xml"/>
  <Override PartName="/ppt/charts/colors276.xml" ContentType="application/vnd.ms-office.chartcolorstyle+xml"/>
  <Override PartName="/ppt/charts/chart277.xml" ContentType="application/vnd.openxmlformats-officedocument.drawingml.chart+xml"/>
  <Override PartName="/ppt/charts/style277.xml" ContentType="application/vnd.ms-office.chartstyle+xml"/>
  <Override PartName="/ppt/charts/colors277.xml" ContentType="application/vnd.ms-office.chartcolorstyle+xml"/>
  <Override PartName="/ppt/charts/chart278.xml" ContentType="application/vnd.openxmlformats-officedocument.drawingml.chart+xml"/>
  <Override PartName="/ppt/charts/style278.xml" ContentType="application/vnd.ms-office.chartstyle+xml"/>
  <Override PartName="/ppt/charts/colors278.xml" ContentType="application/vnd.ms-office.chartcolorstyle+xml"/>
  <Override PartName="/ppt/charts/chart279.xml" ContentType="application/vnd.openxmlformats-officedocument.drawingml.chart+xml"/>
  <Override PartName="/ppt/charts/style279.xml" ContentType="application/vnd.ms-office.chartstyle+xml"/>
  <Override PartName="/ppt/charts/colors279.xml" ContentType="application/vnd.ms-office.chartcolorstyle+xml"/>
  <Override PartName="/ppt/charts/chart280.xml" ContentType="application/vnd.openxmlformats-officedocument.drawingml.chart+xml"/>
  <Override PartName="/ppt/charts/style280.xml" ContentType="application/vnd.ms-office.chartstyle+xml"/>
  <Override PartName="/ppt/charts/colors280.xml" ContentType="application/vnd.ms-office.chartcolorstyle+xml"/>
  <Override PartName="/ppt/charts/chart281.xml" ContentType="application/vnd.openxmlformats-officedocument.drawingml.chart+xml"/>
  <Override PartName="/ppt/charts/style281.xml" ContentType="application/vnd.ms-office.chartstyle+xml"/>
  <Override PartName="/ppt/charts/colors281.xml" ContentType="application/vnd.ms-office.chartcolorstyle+xml"/>
  <Override PartName="/ppt/charts/chart282.xml" ContentType="application/vnd.openxmlformats-officedocument.drawingml.chart+xml"/>
  <Override PartName="/ppt/charts/style282.xml" ContentType="application/vnd.ms-office.chartstyle+xml"/>
  <Override PartName="/ppt/charts/colors282.xml" ContentType="application/vnd.ms-office.chartcolorstyle+xml"/>
  <Override PartName="/ppt/charts/chart283.xml" ContentType="application/vnd.openxmlformats-officedocument.drawingml.chart+xml"/>
  <Override PartName="/ppt/charts/style283.xml" ContentType="application/vnd.ms-office.chartstyle+xml"/>
  <Override PartName="/ppt/charts/colors283.xml" ContentType="application/vnd.ms-office.chartcolorstyle+xml"/>
  <Override PartName="/ppt/charts/chart284.xml" ContentType="application/vnd.openxmlformats-officedocument.drawingml.chart+xml"/>
  <Override PartName="/ppt/charts/style284.xml" ContentType="application/vnd.ms-office.chartstyle+xml"/>
  <Override PartName="/ppt/charts/colors284.xml" ContentType="application/vnd.ms-office.chartcolorstyle+xml"/>
  <Override PartName="/ppt/charts/chart285.xml" ContentType="application/vnd.openxmlformats-officedocument.drawingml.chart+xml"/>
  <Override PartName="/ppt/charts/style285.xml" ContentType="application/vnd.ms-office.chartstyle+xml"/>
  <Override PartName="/ppt/charts/colors285.xml" ContentType="application/vnd.ms-office.chartcolorstyle+xml"/>
  <Override PartName="/ppt/charts/chart286.xml" ContentType="application/vnd.openxmlformats-officedocument.drawingml.chart+xml"/>
  <Override PartName="/ppt/charts/style286.xml" ContentType="application/vnd.ms-office.chartstyle+xml"/>
  <Override PartName="/ppt/charts/colors286.xml" ContentType="application/vnd.ms-office.chartcolorstyle+xml"/>
  <Override PartName="/ppt/charts/chart287.xml" ContentType="application/vnd.openxmlformats-officedocument.drawingml.chart+xml"/>
  <Override PartName="/ppt/charts/style287.xml" ContentType="application/vnd.ms-office.chartstyle+xml"/>
  <Override PartName="/ppt/charts/colors287.xml" ContentType="application/vnd.ms-office.chartcolorstyle+xml"/>
  <Override PartName="/ppt/charts/chart288.xml" ContentType="application/vnd.openxmlformats-officedocument.drawingml.chart+xml"/>
  <Override PartName="/ppt/charts/style288.xml" ContentType="application/vnd.ms-office.chartstyle+xml"/>
  <Override PartName="/ppt/charts/colors288.xml" ContentType="application/vnd.ms-office.chartcolorstyle+xml"/>
  <Override PartName="/ppt/charts/chart289.xml" ContentType="application/vnd.openxmlformats-officedocument.drawingml.chart+xml"/>
  <Override PartName="/ppt/charts/style289.xml" ContentType="application/vnd.ms-office.chartstyle+xml"/>
  <Override PartName="/ppt/charts/colors289.xml" ContentType="application/vnd.ms-office.chartcolorstyle+xml"/>
  <Override PartName="/ppt/charts/chart290.xml" ContentType="application/vnd.openxmlformats-officedocument.drawingml.chart+xml"/>
  <Override PartName="/ppt/charts/style290.xml" ContentType="application/vnd.ms-office.chartstyle+xml"/>
  <Override PartName="/ppt/charts/colors290.xml" ContentType="application/vnd.ms-office.chartcolorstyle+xml"/>
  <Override PartName="/ppt/charts/chart291.xml" ContentType="application/vnd.openxmlformats-officedocument.drawingml.chart+xml"/>
  <Override PartName="/ppt/charts/style291.xml" ContentType="application/vnd.ms-office.chartstyle+xml"/>
  <Override PartName="/ppt/charts/colors291.xml" ContentType="application/vnd.ms-office.chartcolorstyle+xml"/>
  <Override PartName="/ppt/charts/chart292.xml" ContentType="application/vnd.openxmlformats-officedocument.drawingml.chart+xml"/>
  <Override PartName="/ppt/charts/style292.xml" ContentType="application/vnd.ms-office.chartstyle+xml"/>
  <Override PartName="/ppt/charts/colors292.xml" ContentType="application/vnd.ms-office.chartcolorstyle+xml"/>
  <Override PartName="/ppt/charts/chart293.xml" ContentType="application/vnd.openxmlformats-officedocument.drawingml.chart+xml"/>
  <Override PartName="/ppt/charts/style293.xml" ContentType="application/vnd.ms-office.chartstyle+xml"/>
  <Override PartName="/ppt/charts/colors293.xml" ContentType="application/vnd.ms-office.chartcolorstyle+xml"/>
  <Override PartName="/ppt/charts/chart294.xml" ContentType="application/vnd.openxmlformats-officedocument.drawingml.chart+xml"/>
  <Override PartName="/ppt/charts/style294.xml" ContentType="application/vnd.ms-office.chartstyle+xml"/>
  <Override PartName="/ppt/charts/colors294.xml" ContentType="application/vnd.ms-office.chartcolorstyle+xml"/>
  <Override PartName="/ppt/charts/chart295.xml" ContentType="application/vnd.openxmlformats-officedocument.drawingml.chart+xml"/>
  <Override PartName="/ppt/charts/style295.xml" ContentType="application/vnd.ms-office.chartstyle+xml"/>
  <Override PartName="/ppt/charts/colors295.xml" ContentType="application/vnd.ms-office.chartcolorstyle+xml"/>
  <Override PartName="/ppt/charts/chart296.xml" ContentType="application/vnd.openxmlformats-officedocument.drawingml.chart+xml"/>
  <Override PartName="/ppt/charts/style296.xml" ContentType="application/vnd.ms-office.chartstyle+xml"/>
  <Override PartName="/ppt/charts/colors296.xml" ContentType="application/vnd.ms-office.chartcolorstyle+xml"/>
  <Override PartName="/ppt/charts/chart297.xml" ContentType="application/vnd.openxmlformats-officedocument.drawingml.chart+xml"/>
  <Override PartName="/ppt/charts/style297.xml" ContentType="application/vnd.ms-office.chartstyle+xml"/>
  <Override PartName="/ppt/charts/colors297.xml" ContentType="application/vnd.ms-office.chartcolorstyle+xml"/>
  <Override PartName="/ppt/charts/chart298.xml" ContentType="application/vnd.openxmlformats-officedocument.drawingml.chart+xml"/>
  <Override PartName="/ppt/charts/style298.xml" ContentType="application/vnd.ms-office.chartstyle+xml"/>
  <Override PartName="/ppt/charts/colors298.xml" ContentType="application/vnd.ms-office.chartcolorstyle+xml"/>
  <Override PartName="/ppt/charts/chart299.xml" ContentType="application/vnd.openxmlformats-officedocument.drawingml.chart+xml"/>
  <Override PartName="/ppt/charts/style299.xml" ContentType="application/vnd.ms-office.chartstyle+xml"/>
  <Override PartName="/ppt/charts/colors299.xml" ContentType="application/vnd.ms-office.chartcolorstyle+xml"/>
  <Override PartName="/ppt/charts/chart300.xml" ContentType="application/vnd.openxmlformats-officedocument.drawingml.chart+xml"/>
  <Override PartName="/ppt/charts/style300.xml" ContentType="application/vnd.ms-office.chartstyle+xml"/>
  <Override PartName="/ppt/charts/colors300.xml" ContentType="application/vnd.ms-office.chartcolorstyle+xml"/>
  <Override PartName="/ppt/charts/chart301.xml" ContentType="application/vnd.openxmlformats-officedocument.drawingml.chart+xml"/>
  <Override PartName="/ppt/charts/style301.xml" ContentType="application/vnd.ms-office.chartstyle+xml"/>
  <Override PartName="/ppt/charts/colors301.xml" ContentType="application/vnd.ms-office.chartcolorstyle+xml"/>
  <Override PartName="/ppt/charts/chart302.xml" ContentType="application/vnd.openxmlformats-officedocument.drawingml.chart+xml"/>
  <Override PartName="/ppt/charts/style302.xml" ContentType="application/vnd.ms-office.chartstyle+xml"/>
  <Override PartName="/ppt/charts/colors302.xml" ContentType="application/vnd.ms-office.chartcolorstyle+xml"/>
  <Override PartName="/ppt/charts/chart303.xml" ContentType="application/vnd.openxmlformats-officedocument.drawingml.chart+xml"/>
  <Override PartName="/ppt/charts/style303.xml" ContentType="application/vnd.ms-office.chartstyle+xml"/>
  <Override PartName="/ppt/charts/colors303.xml" ContentType="application/vnd.ms-office.chartcolorstyle+xml"/>
  <Override PartName="/ppt/charts/chart304.xml" ContentType="application/vnd.openxmlformats-officedocument.drawingml.chart+xml"/>
  <Override PartName="/ppt/charts/style304.xml" ContentType="application/vnd.ms-office.chartstyle+xml"/>
  <Override PartName="/ppt/charts/colors304.xml" ContentType="application/vnd.ms-office.chartcolorstyle+xml"/>
  <Override PartName="/ppt/charts/chart305.xml" ContentType="application/vnd.openxmlformats-officedocument.drawingml.chart+xml"/>
  <Override PartName="/ppt/charts/style305.xml" ContentType="application/vnd.ms-office.chartstyle+xml"/>
  <Override PartName="/ppt/charts/colors305.xml" ContentType="application/vnd.ms-office.chartcolorstyle+xml"/>
  <Override PartName="/ppt/charts/chart306.xml" ContentType="application/vnd.openxmlformats-officedocument.drawingml.chart+xml"/>
  <Override PartName="/ppt/charts/style306.xml" ContentType="application/vnd.ms-office.chartstyle+xml"/>
  <Override PartName="/ppt/charts/colors306.xml" ContentType="application/vnd.ms-office.chartcolorstyle+xml"/>
  <Override PartName="/ppt/charts/chart307.xml" ContentType="application/vnd.openxmlformats-officedocument.drawingml.chart+xml"/>
  <Override PartName="/ppt/charts/style307.xml" ContentType="application/vnd.ms-office.chartstyle+xml"/>
  <Override PartName="/ppt/charts/colors307.xml" ContentType="application/vnd.ms-office.chartcolorstyle+xml"/>
  <Override PartName="/ppt/charts/chart308.xml" ContentType="application/vnd.openxmlformats-officedocument.drawingml.chart+xml"/>
  <Override PartName="/ppt/charts/style308.xml" ContentType="application/vnd.ms-office.chartstyle+xml"/>
  <Override PartName="/ppt/charts/colors308.xml" ContentType="application/vnd.ms-office.chartcolorstyle+xml"/>
  <Override PartName="/ppt/charts/chart309.xml" ContentType="application/vnd.openxmlformats-officedocument.drawingml.chart+xml"/>
  <Override PartName="/ppt/charts/style309.xml" ContentType="application/vnd.ms-office.chartstyle+xml"/>
  <Override PartName="/ppt/charts/colors309.xml" ContentType="application/vnd.ms-office.chartcolorstyle+xml"/>
  <Override PartName="/ppt/charts/chart310.xml" ContentType="application/vnd.openxmlformats-officedocument.drawingml.chart+xml"/>
  <Override PartName="/ppt/charts/style310.xml" ContentType="application/vnd.ms-office.chartstyle+xml"/>
  <Override PartName="/ppt/charts/colors310.xml" ContentType="application/vnd.ms-office.chartcolorstyle+xml"/>
  <Override PartName="/ppt/charts/chart311.xml" ContentType="application/vnd.openxmlformats-officedocument.drawingml.chart+xml"/>
  <Override PartName="/ppt/charts/style311.xml" ContentType="application/vnd.ms-office.chartstyle+xml"/>
  <Override PartName="/ppt/charts/colors311.xml" ContentType="application/vnd.ms-office.chartcolorstyle+xml"/>
  <Override PartName="/ppt/charts/chart312.xml" ContentType="application/vnd.openxmlformats-officedocument.drawingml.chart+xml"/>
  <Override PartName="/ppt/charts/style312.xml" ContentType="application/vnd.ms-office.chartstyle+xml"/>
  <Override PartName="/ppt/charts/colors312.xml" ContentType="application/vnd.ms-office.chartcolorstyle+xml"/>
  <Override PartName="/ppt/charts/chart313.xml" ContentType="application/vnd.openxmlformats-officedocument.drawingml.chart+xml"/>
  <Override PartName="/ppt/charts/style313.xml" ContentType="application/vnd.ms-office.chartstyle+xml"/>
  <Override PartName="/ppt/charts/colors313.xml" ContentType="application/vnd.ms-office.chartcolorstyle+xml"/>
  <Override PartName="/ppt/charts/chart314.xml" ContentType="application/vnd.openxmlformats-officedocument.drawingml.chart+xml"/>
  <Override PartName="/ppt/charts/style314.xml" ContentType="application/vnd.ms-office.chartstyle+xml"/>
  <Override PartName="/ppt/charts/colors314.xml" ContentType="application/vnd.ms-office.chartcolorstyle+xml"/>
  <Override PartName="/ppt/charts/chart315.xml" ContentType="application/vnd.openxmlformats-officedocument.drawingml.chart+xml"/>
  <Override PartName="/ppt/charts/style315.xml" ContentType="application/vnd.ms-office.chartstyle+xml"/>
  <Override PartName="/ppt/charts/colors315.xml" ContentType="application/vnd.ms-office.chartcolorstyle+xml"/>
  <Override PartName="/ppt/charts/chart316.xml" ContentType="application/vnd.openxmlformats-officedocument.drawingml.chart+xml"/>
  <Override PartName="/ppt/charts/style316.xml" ContentType="application/vnd.ms-office.chartstyle+xml"/>
  <Override PartName="/ppt/charts/colors316.xml" ContentType="application/vnd.ms-office.chartcolorstyle+xml"/>
  <Override PartName="/ppt/charts/chart317.xml" ContentType="application/vnd.openxmlformats-officedocument.drawingml.chart+xml"/>
  <Override PartName="/ppt/charts/style317.xml" ContentType="application/vnd.ms-office.chartstyle+xml"/>
  <Override PartName="/ppt/charts/colors317.xml" ContentType="application/vnd.ms-office.chartcolorstyle+xml"/>
  <Override PartName="/ppt/charts/chart318.xml" ContentType="application/vnd.openxmlformats-officedocument.drawingml.chart+xml"/>
  <Override PartName="/ppt/charts/style318.xml" ContentType="application/vnd.ms-office.chartstyle+xml"/>
  <Override PartName="/ppt/charts/colors318.xml" ContentType="application/vnd.ms-office.chartcolorstyle+xml"/>
  <Override PartName="/ppt/charts/chart319.xml" ContentType="application/vnd.openxmlformats-officedocument.drawingml.chart+xml"/>
  <Override PartName="/ppt/charts/style319.xml" ContentType="application/vnd.ms-office.chartstyle+xml"/>
  <Override PartName="/ppt/charts/colors319.xml" ContentType="application/vnd.ms-office.chartcolorstyle+xml"/>
  <Override PartName="/ppt/charts/chart320.xml" ContentType="application/vnd.openxmlformats-officedocument.drawingml.chart+xml"/>
  <Override PartName="/ppt/charts/style320.xml" ContentType="application/vnd.ms-office.chartstyle+xml"/>
  <Override PartName="/ppt/charts/colors320.xml" ContentType="application/vnd.ms-office.chartcolorstyle+xml"/>
  <Override PartName="/ppt/charts/chart321.xml" ContentType="application/vnd.openxmlformats-officedocument.drawingml.chart+xml"/>
  <Override PartName="/ppt/charts/style321.xml" ContentType="application/vnd.ms-office.chartstyle+xml"/>
  <Override PartName="/ppt/charts/colors321.xml" ContentType="application/vnd.ms-office.chartcolorstyle+xml"/>
  <Override PartName="/ppt/charts/chart322.xml" ContentType="application/vnd.openxmlformats-officedocument.drawingml.chart+xml"/>
  <Override PartName="/ppt/charts/style322.xml" ContentType="application/vnd.ms-office.chartstyle+xml"/>
  <Override PartName="/ppt/charts/colors322.xml" ContentType="application/vnd.ms-office.chartcolorstyle+xml"/>
  <Override PartName="/ppt/charts/chart323.xml" ContentType="application/vnd.openxmlformats-officedocument.drawingml.chart+xml"/>
  <Override PartName="/ppt/charts/style323.xml" ContentType="application/vnd.ms-office.chartstyle+xml"/>
  <Override PartName="/ppt/charts/colors323.xml" ContentType="application/vnd.ms-office.chartcolorstyle+xml"/>
  <Override PartName="/ppt/charts/chart324.xml" ContentType="application/vnd.openxmlformats-officedocument.drawingml.chart+xml"/>
  <Override PartName="/ppt/charts/style324.xml" ContentType="application/vnd.ms-office.chartstyle+xml"/>
  <Override PartName="/ppt/charts/colors324.xml" ContentType="application/vnd.ms-office.chartcolorstyle+xml"/>
  <Override PartName="/ppt/charts/chart325.xml" ContentType="application/vnd.openxmlformats-officedocument.drawingml.chart+xml"/>
  <Override PartName="/ppt/charts/style325.xml" ContentType="application/vnd.ms-office.chartstyle+xml"/>
  <Override PartName="/ppt/charts/colors325.xml" ContentType="application/vnd.ms-office.chartcolorstyle+xml"/>
  <Override PartName="/ppt/charts/chart326.xml" ContentType="application/vnd.openxmlformats-officedocument.drawingml.chart+xml"/>
  <Override PartName="/ppt/charts/style326.xml" ContentType="application/vnd.ms-office.chartstyle+xml"/>
  <Override PartName="/ppt/charts/colors326.xml" ContentType="application/vnd.ms-office.chartcolorstyle+xml"/>
  <Override PartName="/ppt/charts/chart327.xml" ContentType="application/vnd.openxmlformats-officedocument.drawingml.chart+xml"/>
  <Override PartName="/ppt/charts/style327.xml" ContentType="application/vnd.ms-office.chartstyle+xml"/>
  <Override PartName="/ppt/charts/colors327.xml" ContentType="application/vnd.ms-office.chartcolorstyle+xml"/>
  <Override PartName="/ppt/charts/chart328.xml" ContentType="application/vnd.openxmlformats-officedocument.drawingml.chart+xml"/>
  <Override PartName="/ppt/charts/style328.xml" ContentType="application/vnd.ms-office.chartstyle+xml"/>
  <Override PartName="/ppt/charts/colors328.xml" ContentType="application/vnd.ms-office.chartcolorstyle+xml"/>
  <Override PartName="/ppt/charts/chart329.xml" ContentType="application/vnd.openxmlformats-officedocument.drawingml.chart+xml"/>
  <Override PartName="/ppt/charts/style329.xml" ContentType="application/vnd.ms-office.chartstyle+xml"/>
  <Override PartName="/ppt/charts/colors329.xml" ContentType="application/vnd.ms-office.chartcolorstyle+xml"/>
  <Override PartName="/ppt/charts/chart330.xml" ContentType="application/vnd.openxmlformats-officedocument.drawingml.chart+xml"/>
  <Override PartName="/ppt/charts/style330.xml" ContentType="application/vnd.ms-office.chartstyle+xml"/>
  <Override PartName="/ppt/charts/colors33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780" r:id="rId1"/>
  </p:sldMasterIdLst>
  <p:notesMasterIdLst>
    <p:notesMasterId r:id="rId183"/>
  </p:notesMasterIdLst>
  <p:handoutMasterIdLst>
    <p:handoutMasterId r:id="rId184"/>
  </p:handoutMasterIdLst>
  <p:sldIdLst>
    <p:sldId id="582" r:id="rId2"/>
    <p:sldId id="583" r:id="rId3"/>
    <p:sldId id="806" r:id="rId4"/>
    <p:sldId id="584" r:id="rId5"/>
    <p:sldId id="588" r:id="rId6"/>
    <p:sldId id="807" r:id="rId7"/>
    <p:sldId id="808" r:id="rId8"/>
    <p:sldId id="1246" r:id="rId9"/>
    <p:sldId id="1038" r:id="rId10"/>
    <p:sldId id="1039" r:id="rId11"/>
    <p:sldId id="1034" r:id="rId12"/>
    <p:sldId id="1035" r:id="rId13"/>
    <p:sldId id="811" r:id="rId14"/>
    <p:sldId id="812" r:id="rId15"/>
    <p:sldId id="813" r:id="rId16"/>
    <p:sldId id="814" r:id="rId17"/>
    <p:sldId id="1040" r:id="rId18"/>
    <p:sldId id="1041" r:id="rId19"/>
    <p:sldId id="1042" r:id="rId20"/>
    <p:sldId id="1043" r:id="rId21"/>
    <p:sldId id="1045" r:id="rId22"/>
    <p:sldId id="1046" r:id="rId23"/>
    <p:sldId id="1047" r:id="rId24"/>
    <p:sldId id="1048" r:id="rId25"/>
    <p:sldId id="1049" r:id="rId26"/>
    <p:sldId id="1050" r:id="rId27"/>
    <p:sldId id="1051" r:id="rId28"/>
    <p:sldId id="1052" r:id="rId29"/>
    <p:sldId id="1055" r:id="rId30"/>
    <p:sldId id="1054" r:id="rId31"/>
    <p:sldId id="1056" r:id="rId32"/>
    <p:sldId id="1057" r:id="rId33"/>
    <p:sldId id="1058" r:id="rId34"/>
    <p:sldId id="1059" r:id="rId35"/>
    <p:sldId id="1060" r:id="rId36"/>
    <p:sldId id="1061" r:id="rId37"/>
    <p:sldId id="1062" r:id="rId38"/>
    <p:sldId id="1063" r:id="rId39"/>
    <p:sldId id="1064" r:id="rId40"/>
    <p:sldId id="1065" r:id="rId41"/>
    <p:sldId id="1207" r:id="rId42"/>
    <p:sldId id="1066" r:id="rId43"/>
    <p:sldId id="1067" r:id="rId44"/>
    <p:sldId id="1068" r:id="rId45"/>
    <p:sldId id="1069" r:id="rId46"/>
    <p:sldId id="1070" r:id="rId47"/>
    <p:sldId id="1071" r:id="rId48"/>
    <p:sldId id="1072" r:id="rId49"/>
    <p:sldId id="1073" r:id="rId50"/>
    <p:sldId id="1074" r:id="rId51"/>
    <p:sldId id="1075" r:id="rId52"/>
    <p:sldId id="1076" r:id="rId53"/>
    <p:sldId id="1077" r:id="rId54"/>
    <p:sldId id="1078" r:id="rId55"/>
    <p:sldId id="1223" r:id="rId56"/>
    <p:sldId id="1080" r:id="rId57"/>
    <p:sldId id="1081" r:id="rId58"/>
    <p:sldId id="1082" r:id="rId59"/>
    <p:sldId id="1083" r:id="rId60"/>
    <p:sldId id="1084" r:id="rId61"/>
    <p:sldId id="1085" r:id="rId62"/>
    <p:sldId id="1086" r:id="rId63"/>
    <p:sldId id="1087" r:id="rId64"/>
    <p:sldId id="1227" r:id="rId65"/>
    <p:sldId id="1088" r:id="rId66"/>
    <p:sldId id="1089" r:id="rId67"/>
    <p:sldId id="1208" r:id="rId68"/>
    <p:sldId id="1090" r:id="rId69"/>
    <p:sldId id="1091" r:id="rId70"/>
    <p:sldId id="1092" r:id="rId71"/>
    <p:sldId id="1093" r:id="rId72"/>
    <p:sldId id="1094" r:id="rId73"/>
    <p:sldId id="1095" r:id="rId74"/>
    <p:sldId id="1209" r:id="rId75"/>
    <p:sldId id="1102" r:id="rId76"/>
    <p:sldId id="1103" r:id="rId77"/>
    <p:sldId id="1210" r:id="rId78"/>
    <p:sldId id="1096" r:id="rId79"/>
    <p:sldId id="1097" r:id="rId80"/>
    <p:sldId id="1098" r:id="rId81"/>
    <p:sldId id="1099" r:id="rId82"/>
    <p:sldId id="1100" r:id="rId83"/>
    <p:sldId id="1101" r:id="rId84"/>
    <p:sldId id="1104" r:id="rId85"/>
    <p:sldId id="1105" r:id="rId86"/>
    <p:sldId id="1211" r:id="rId87"/>
    <p:sldId id="1106" r:id="rId88"/>
    <p:sldId id="1107" r:id="rId89"/>
    <p:sldId id="1199" r:id="rId90"/>
    <p:sldId id="1108" r:id="rId91"/>
    <p:sldId id="1109" r:id="rId92"/>
    <p:sldId id="1110" r:id="rId93"/>
    <p:sldId id="1111" r:id="rId94"/>
    <p:sldId id="1112" r:id="rId95"/>
    <p:sldId id="1113" r:id="rId96"/>
    <p:sldId id="1114" r:id="rId97"/>
    <p:sldId id="1115" r:id="rId98"/>
    <p:sldId id="1116" r:id="rId99"/>
    <p:sldId id="1117" r:id="rId100"/>
    <p:sldId id="1118" r:id="rId101"/>
    <p:sldId id="1119" r:id="rId102"/>
    <p:sldId id="1120" r:id="rId103"/>
    <p:sldId id="1121" r:id="rId104"/>
    <p:sldId id="1122" r:id="rId105"/>
    <p:sldId id="1123" r:id="rId106"/>
    <p:sldId id="1212" r:id="rId107"/>
    <p:sldId id="1124" r:id="rId108"/>
    <p:sldId id="1125" r:id="rId109"/>
    <p:sldId id="1126" r:id="rId110"/>
    <p:sldId id="1127" r:id="rId111"/>
    <p:sldId id="1128" r:id="rId112"/>
    <p:sldId id="1129" r:id="rId113"/>
    <p:sldId id="1130" r:id="rId114"/>
    <p:sldId id="1131" r:id="rId115"/>
    <p:sldId id="1132" r:id="rId116"/>
    <p:sldId id="1133" r:id="rId117"/>
    <p:sldId id="1134" r:id="rId118"/>
    <p:sldId id="1135" r:id="rId119"/>
    <p:sldId id="1136" r:id="rId120"/>
    <p:sldId id="1137" r:id="rId121"/>
    <p:sldId id="1138" r:id="rId122"/>
    <p:sldId id="1139" r:id="rId123"/>
    <p:sldId id="1140" r:id="rId124"/>
    <p:sldId id="1141" r:id="rId125"/>
    <p:sldId id="1142" r:id="rId126"/>
    <p:sldId id="1143" r:id="rId127"/>
    <p:sldId id="1144" r:id="rId128"/>
    <p:sldId id="1145" r:id="rId129"/>
    <p:sldId id="1146" r:id="rId130"/>
    <p:sldId id="1147" r:id="rId131"/>
    <p:sldId id="1148" r:id="rId132"/>
    <p:sldId id="1149" r:id="rId133"/>
    <p:sldId id="1150" r:id="rId134"/>
    <p:sldId id="1213" r:id="rId135"/>
    <p:sldId id="1151" r:id="rId136"/>
    <p:sldId id="1152" r:id="rId137"/>
    <p:sldId id="1153" r:id="rId138"/>
    <p:sldId id="1154" r:id="rId139"/>
    <p:sldId id="1202" r:id="rId140"/>
    <p:sldId id="1155" r:id="rId141"/>
    <p:sldId id="1156" r:id="rId142"/>
    <p:sldId id="1157" r:id="rId143"/>
    <p:sldId id="1158" r:id="rId144"/>
    <p:sldId id="1159" r:id="rId145"/>
    <p:sldId id="1160" r:id="rId146"/>
    <p:sldId id="1161" r:id="rId147"/>
    <p:sldId id="1162" r:id="rId148"/>
    <p:sldId id="1203" r:id="rId149"/>
    <p:sldId id="1163" r:id="rId150"/>
    <p:sldId id="1164" r:id="rId151"/>
    <p:sldId id="1204" r:id="rId152"/>
    <p:sldId id="1165" r:id="rId153"/>
    <p:sldId id="1166" r:id="rId154"/>
    <p:sldId id="1167" r:id="rId155"/>
    <p:sldId id="1168" r:id="rId156"/>
    <p:sldId id="1205" r:id="rId157"/>
    <p:sldId id="1169" r:id="rId158"/>
    <p:sldId id="1170" r:id="rId159"/>
    <p:sldId id="1171" r:id="rId160"/>
    <p:sldId id="1172" r:id="rId161"/>
    <p:sldId id="1173" r:id="rId162"/>
    <p:sldId id="1174" r:id="rId163"/>
    <p:sldId id="1175" r:id="rId164"/>
    <p:sldId id="1176" r:id="rId165"/>
    <p:sldId id="1177" r:id="rId166"/>
    <p:sldId id="1178" r:id="rId167"/>
    <p:sldId id="1179" r:id="rId168"/>
    <p:sldId id="1180" r:id="rId169"/>
    <p:sldId id="1181" r:id="rId170"/>
    <p:sldId id="1182" r:id="rId171"/>
    <p:sldId id="1183" r:id="rId172"/>
    <p:sldId id="1184" r:id="rId173"/>
    <p:sldId id="1185" r:id="rId174"/>
    <p:sldId id="1186" r:id="rId175"/>
    <p:sldId id="1187" r:id="rId176"/>
    <p:sldId id="1188" r:id="rId177"/>
    <p:sldId id="1206" r:id="rId178"/>
    <p:sldId id="1190" r:id="rId179"/>
    <p:sldId id="1191" r:id="rId180"/>
    <p:sldId id="1192" r:id="rId181"/>
    <p:sldId id="1193" r:id="rId182"/>
  </p:sldIdLst>
  <p:sldSz cx="12192000" cy="6858000"/>
  <p:notesSz cx="6888163" cy="10020300"/>
  <p:defaultTextStyle>
    <a:defPPr>
      <a:defRPr lang="es-ES_tradnl"/>
    </a:defPPr>
    <a:lvl1pPr algn="l" rtl="0" fontAlgn="base">
      <a:spcBef>
        <a:spcPct val="0"/>
      </a:spcBef>
      <a:spcAft>
        <a:spcPct val="0"/>
      </a:spcAft>
      <a:defRPr sz="2000" b="1" kern="1200">
        <a:solidFill>
          <a:schemeClr val="tx2"/>
        </a:solidFill>
        <a:latin typeface="Arial" charset="0"/>
        <a:ea typeface="+mn-ea"/>
        <a:cs typeface="Arial" charset="0"/>
      </a:defRPr>
    </a:lvl1pPr>
    <a:lvl2pPr marL="457200" algn="l" rtl="0" fontAlgn="base">
      <a:spcBef>
        <a:spcPct val="0"/>
      </a:spcBef>
      <a:spcAft>
        <a:spcPct val="0"/>
      </a:spcAft>
      <a:defRPr sz="2000" b="1" kern="1200">
        <a:solidFill>
          <a:schemeClr val="tx2"/>
        </a:solidFill>
        <a:latin typeface="Arial" charset="0"/>
        <a:ea typeface="+mn-ea"/>
        <a:cs typeface="Arial" charset="0"/>
      </a:defRPr>
    </a:lvl2pPr>
    <a:lvl3pPr marL="914400" algn="l" rtl="0" fontAlgn="base">
      <a:spcBef>
        <a:spcPct val="0"/>
      </a:spcBef>
      <a:spcAft>
        <a:spcPct val="0"/>
      </a:spcAft>
      <a:defRPr sz="2000" b="1" kern="1200">
        <a:solidFill>
          <a:schemeClr val="tx2"/>
        </a:solidFill>
        <a:latin typeface="Arial" charset="0"/>
        <a:ea typeface="+mn-ea"/>
        <a:cs typeface="Arial" charset="0"/>
      </a:defRPr>
    </a:lvl3pPr>
    <a:lvl4pPr marL="1371600" algn="l" rtl="0" fontAlgn="base">
      <a:spcBef>
        <a:spcPct val="0"/>
      </a:spcBef>
      <a:spcAft>
        <a:spcPct val="0"/>
      </a:spcAft>
      <a:defRPr sz="2000" b="1" kern="1200">
        <a:solidFill>
          <a:schemeClr val="tx2"/>
        </a:solidFill>
        <a:latin typeface="Arial" charset="0"/>
        <a:ea typeface="+mn-ea"/>
        <a:cs typeface="Arial" charset="0"/>
      </a:defRPr>
    </a:lvl4pPr>
    <a:lvl5pPr marL="1828800" algn="l" rtl="0" fontAlgn="base">
      <a:spcBef>
        <a:spcPct val="0"/>
      </a:spcBef>
      <a:spcAft>
        <a:spcPct val="0"/>
      </a:spcAft>
      <a:defRPr sz="2000" b="1" kern="1200">
        <a:solidFill>
          <a:schemeClr val="tx2"/>
        </a:solidFill>
        <a:latin typeface="Arial" charset="0"/>
        <a:ea typeface="+mn-ea"/>
        <a:cs typeface="Arial" charset="0"/>
      </a:defRPr>
    </a:lvl5pPr>
    <a:lvl6pPr marL="2286000" algn="l" defTabSz="914400" rtl="0" eaLnBrk="1" latinLnBrk="0" hangingPunct="1">
      <a:defRPr sz="2000" b="1" kern="1200">
        <a:solidFill>
          <a:schemeClr val="tx2"/>
        </a:solidFill>
        <a:latin typeface="Arial" charset="0"/>
        <a:ea typeface="+mn-ea"/>
        <a:cs typeface="Arial" charset="0"/>
      </a:defRPr>
    </a:lvl6pPr>
    <a:lvl7pPr marL="2743200" algn="l" defTabSz="914400" rtl="0" eaLnBrk="1" latinLnBrk="0" hangingPunct="1">
      <a:defRPr sz="2000" b="1" kern="1200">
        <a:solidFill>
          <a:schemeClr val="tx2"/>
        </a:solidFill>
        <a:latin typeface="Arial" charset="0"/>
        <a:ea typeface="+mn-ea"/>
        <a:cs typeface="Arial" charset="0"/>
      </a:defRPr>
    </a:lvl7pPr>
    <a:lvl8pPr marL="3200400" algn="l" defTabSz="914400" rtl="0" eaLnBrk="1" latinLnBrk="0" hangingPunct="1">
      <a:defRPr sz="2000" b="1" kern="1200">
        <a:solidFill>
          <a:schemeClr val="tx2"/>
        </a:solidFill>
        <a:latin typeface="Arial" charset="0"/>
        <a:ea typeface="+mn-ea"/>
        <a:cs typeface="Arial" charset="0"/>
      </a:defRPr>
    </a:lvl8pPr>
    <a:lvl9pPr marL="3657600" algn="l" defTabSz="914400" rtl="0" eaLnBrk="1" latinLnBrk="0" hangingPunct="1">
      <a:defRPr sz="2000" b="1" kern="1200">
        <a:solidFill>
          <a:schemeClr val="tx2"/>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56">
          <p15:clr>
            <a:srgbClr val="A4A3A4"/>
          </p15:clr>
        </p15:guide>
        <p15:guide id="2" pos="216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99FF66"/>
    <a:srgbClr val="D53B67"/>
    <a:srgbClr val="F0A516"/>
    <a:srgbClr val="C22A56"/>
    <a:srgbClr val="ECAABD"/>
    <a:srgbClr val="FAD298"/>
    <a:srgbClr val="FFFFFF"/>
    <a:srgbClr val="7C1A36"/>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4" autoAdjust="0"/>
    <p:restoredTop sz="95833" autoAdjust="0"/>
  </p:normalViewPr>
  <p:slideViewPr>
    <p:cSldViewPr>
      <p:cViewPr varScale="1">
        <p:scale>
          <a:sx n="108" d="100"/>
          <a:sy n="108" d="100"/>
        </p:scale>
        <p:origin x="504" y="184"/>
      </p:cViewPr>
      <p:guideLst>
        <p:guide orient="horz" pos="2160"/>
        <p:guide pos="3840"/>
      </p:guideLst>
    </p:cSldViewPr>
  </p:slideViewPr>
  <p:outlineViewPr>
    <p:cViewPr>
      <p:scale>
        <a:sx n="33" d="100"/>
        <a:sy n="33" d="100"/>
      </p:scale>
      <p:origin x="0" y="32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3360" y="72"/>
      </p:cViewPr>
      <p:guideLst>
        <p:guide orient="horz" pos="3156"/>
        <p:guide pos="2169"/>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Hoja_de_c_lculo_de_Microsoft_Excel9.xlsx"/><Relationship Id="rId2" Type="http://schemas.microsoft.com/office/2011/relationships/chartColorStyle" Target="colors10.xml"/><Relationship Id="rId1" Type="http://schemas.microsoft.com/office/2011/relationships/chartStyle" Target="style10.xml"/></Relationships>
</file>

<file path=ppt/charts/_rels/chart100.xml.rels><?xml version="1.0" encoding="UTF-8" standalone="yes"?>
<Relationships xmlns="http://schemas.openxmlformats.org/package/2006/relationships"><Relationship Id="rId3" Type="http://schemas.openxmlformats.org/officeDocument/2006/relationships/package" Target="../embeddings/Hoja_de_c_lculo_de_Microsoft_Excel99.xlsx"/><Relationship Id="rId2" Type="http://schemas.microsoft.com/office/2011/relationships/chartColorStyle" Target="colors100.xml"/><Relationship Id="rId1" Type="http://schemas.microsoft.com/office/2011/relationships/chartStyle" Target="style100.xml"/></Relationships>
</file>

<file path=ppt/charts/_rels/chart101.xml.rels><?xml version="1.0" encoding="UTF-8" standalone="yes"?>
<Relationships xmlns="http://schemas.openxmlformats.org/package/2006/relationships"><Relationship Id="rId3" Type="http://schemas.openxmlformats.org/officeDocument/2006/relationships/package" Target="../embeddings/Hoja_de_c_lculo_de_Microsoft_Excel100.xlsx"/><Relationship Id="rId2" Type="http://schemas.microsoft.com/office/2011/relationships/chartColorStyle" Target="colors101.xml"/><Relationship Id="rId1" Type="http://schemas.microsoft.com/office/2011/relationships/chartStyle" Target="style101.xml"/></Relationships>
</file>

<file path=ppt/charts/_rels/chart102.xml.rels><?xml version="1.0" encoding="UTF-8" standalone="yes"?>
<Relationships xmlns="http://schemas.openxmlformats.org/package/2006/relationships"><Relationship Id="rId3" Type="http://schemas.openxmlformats.org/officeDocument/2006/relationships/package" Target="../embeddings/Hoja_de_c_lculo_de_Microsoft_Excel101.xlsx"/><Relationship Id="rId2" Type="http://schemas.microsoft.com/office/2011/relationships/chartColorStyle" Target="colors102.xml"/><Relationship Id="rId1" Type="http://schemas.microsoft.com/office/2011/relationships/chartStyle" Target="style102.xml"/></Relationships>
</file>

<file path=ppt/charts/_rels/chart103.xml.rels><?xml version="1.0" encoding="UTF-8" standalone="yes"?>
<Relationships xmlns="http://schemas.openxmlformats.org/package/2006/relationships"><Relationship Id="rId3" Type="http://schemas.openxmlformats.org/officeDocument/2006/relationships/package" Target="../embeddings/Hoja_de_c_lculo_de_Microsoft_Excel102.xlsx"/><Relationship Id="rId2" Type="http://schemas.microsoft.com/office/2011/relationships/chartColorStyle" Target="colors103.xml"/><Relationship Id="rId1" Type="http://schemas.microsoft.com/office/2011/relationships/chartStyle" Target="style103.xml"/></Relationships>
</file>

<file path=ppt/charts/_rels/chart104.xml.rels><?xml version="1.0" encoding="UTF-8" standalone="yes"?>
<Relationships xmlns="http://schemas.openxmlformats.org/package/2006/relationships"><Relationship Id="rId3" Type="http://schemas.openxmlformats.org/officeDocument/2006/relationships/package" Target="../embeddings/Hoja_de_c_lculo_de_Microsoft_Excel103.xlsx"/><Relationship Id="rId2" Type="http://schemas.microsoft.com/office/2011/relationships/chartColorStyle" Target="colors104.xml"/><Relationship Id="rId1" Type="http://schemas.microsoft.com/office/2011/relationships/chartStyle" Target="style104.xml"/></Relationships>
</file>

<file path=ppt/charts/_rels/chart105.xml.rels><?xml version="1.0" encoding="UTF-8" standalone="yes"?>
<Relationships xmlns="http://schemas.openxmlformats.org/package/2006/relationships"><Relationship Id="rId3" Type="http://schemas.openxmlformats.org/officeDocument/2006/relationships/package" Target="../embeddings/Hoja_de_c_lculo_de_Microsoft_Excel104.xlsx"/><Relationship Id="rId2" Type="http://schemas.microsoft.com/office/2011/relationships/chartColorStyle" Target="colors105.xml"/><Relationship Id="rId1" Type="http://schemas.microsoft.com/office/2011/relationships/chartStyle" Target="style105.xml"/></Relationships>
</file>

<file path=ppt/charts/_rels/chart106.xml.rels><?xml version="1.0" encoding="UTF-8" standalone="yes"?>
<Relationships xmlns="http://schemas.openxmlformats.org/package/2006/relationships"><Relationship Id="rId3" Type="http://schemas.openxmlformats.org/officeDocument/2006/relationships/package" Target="../embeddings/Hoja_de_c_lculo_de_Microsoft_Excel105.xlsx"/><Relationship Id="rId2" Type="http://schemas.microsoft.com/office/2011/relationships/chartColorStyle" Target="colors106.xml"/><Relationship Id="rId1" Type="http://schemas.microsoft.com/office/2011/relationships/chartStyle" Target="style106.xml"/></Relationships>
</file>

<file path=ppt/charts/_rels/chart107.xml.rels><?xml version="1.0" encoding="UTF-8" standalone="yes"?>
<Relationships xmlns="http://schemas.openxmlformats.org/package/2006/relationships"><Relationship Id="rId3" Type="http://schemas.openxmlformats.org/officeDocument/2006/relationships/package" Target="../embeddings/Hoja_de_c_lculo_de_Microsoft_Excel106.xlsx"/><Relationship Id="rId2" Type="http://schemas.microsoft.com/office/2011/relationships/chartColorStyle" Target="colors107.xml"/><Relationship Id="rId1" Type="http://schemas.microsoft.com/office/2011/relationships/chartStyle" Target="style107.xml"/></Relationships>
</file>

<file path=ppt/charts/_rels/chart108.xml.rels><?xml version="1.0" encoding="UTF-8" standalone="yes"?>
<Relationships xmlns="http://schemas.openxmlformats.org/package/2006/relationships"><Relationship Id="rId3" Type="http://schemas.openxmlformats.org/officeDocument/2006/relationships/package" Target="../embeddings/Hoja_de_c_lculo_de_Microsoft_Excel107.xlsx"/><Relationship Id="rId2" Type="http://schemas.microsoft.com/office/2011/relationships/chartColorStyle" Target="colors108.xml"/><Relationship Id="rId1" Type="http://schemas.microsoft.com/office/2011/relationships/chartStyle" Target="style108.xml"/></Relationships>
</file>

<file path=ppt/charts/_rels/chart109.xml.rels><?xml version="1.0" encoding="UTF-8" standalone="yes"?>
<Relationships xmlns="http://schemas.openxmlformats.org/package/2006/relationships"><Relationship Id="rId3" Type="http://schemas.openxmlformats.org/officeDocument/2006/relationships/package" Target="../embeddings/Hoja_de_c_lculo_de_Microsoft_Excel108.xlsx"/><Relationship Id="rId2" Type="http://schemas.microsoft.com/office/2011/relationships/chartColorStyle" Target="colors109.xml"/><Relationship Id="rId1" Type="http://schemas.microsoft.com/office/2011/relationships/chartStyle" Target="style109.xml"/></Relationships>
</file>

<file path=ppt/charts/_rels/chart11.xml.rels><?xml version="1.0" encoding="UTF-8" standalone="yes"?>
<Relationships xmlns="http://schemas.openxmlformats.org/package/2006/relationships"><Relationship Id="rId3" Type="http://schemas.openxmlformats.org/officeDocument/2006/relationships/package" Target="../embeddings/Hoja_de_c_lculo_de_Microsoft_Excel10.xlsx"/><Relationship Id="rId2" Type="http://schemas.microsoft.com/office/2011/relationships/chartColorStyle" Target="colors11.xml"/><Relationship Id="rId1" Type="http://schemas.microsoft.com/office/2011/relationships/chartStyle" Target="style11.xml"/></Relationships>
</file>

<file path=ppt/charts/_rels/chart110.xml.rels><?xml version="1.0" encoding="UTF-8" standalone="yes"?>
<Relationships xmlns="http://schemas.openxmlformats.org/package/2006/relationships"><Relationship Id="rId3" Type="http://schemas.openxmlformats.org/officeDocument/2006/relationships/package" Target="../embeddings/Hoja_de_c_lculo_de_Microsoft_Excel109.xlsx"/><Relationship Id="rId2" Type="http://schemas.microsoft.com/office/2011/relationships/chartColorStyle" Target="colors110.xml"/><Relationship Id="rId1" Type="http://schemas.microsoft.com/office/2011/relationships/chartStyle" Target="style110.xml"/></Relationships>
</file>

<file path=ppt/charts/_rels/chart111.xml.rels><?xml version="1.0" encoding="UTF-8" standalone="yes"?>
<Relationships xmlns="http://schemas.openxmlformats.org/package/2006/relationships"><Relationship Id="rId3" Type="http://schemas.openxmlformats.org/officeDocument/2006/relationships/package" Target="../embeddings/Hoja_de_c_lculo_de_Microsoft_Excel110.xlsx"/><Relationship Id="rId2" Type="http://schemas.microsoft.com/office/2011/relationships/chartColorStyle" Target="colors111.xml"/><Relationship Id="rId1" Type="http://schemas.microsoft.com/office/2011/relationships/chartStyle" Target="style111.xml"/></Relationships>
</file>

<file path=ppt/charts/_rels/chart112.xml.rels><?xml version="1.0" encoding="UTF-8" standalone="yes"?>
<Relationships xmlns="http://schemas.openxmlformats.org/package/2006/relationships"><Relationship Id="rId3" Type="http://schemas.openxmlformats.org/officeDocument/2006/relationships/package" Target="../embeddings/Hoja_de_c_lculo_de_Microsoft_Excel111.xlsx"/><Relationship Id="rId2" Type="http://schemas.microsoft.com/office/2011/relationships/chartColorStyle" Target="colors112.xml"/><Relationship Id="rId1" Type="http://schemas.microsoft.com/office/2011/relationships/chartStyle" Target="style112.xml"/></Relationships>
</file>

<file path=ppt/charts/_rels/chart113.xml.rels><?xml version="1.0" encoding="UTF-8" standalone="yes"?>
<Relationships xmlns="http://schemas.openxmlformats.org/package/2006/relationships"><Relationship Id="rId3" Type="http://schemas.openxmlformats.org/officeDocument/2006/relationships/package" Target="../embeddings/Hoja_de_c_lculo_de_Microsoft_Excel112.xlsx"/><Relationship Id="rId2" Type="http://schemas.microsoft.com/office/2011/relationships/chartColorStyle" Target="colors113.xml"/><Relationship Id="rId1" Type="http://schemas.microsoft.com/office/2011/relationships/chartStyle" Target="style113.xml"/></Relationships>
</file>

<file path=ppt/charts/_rels/chart114.xml.rels><?xml version="1.0" encoding="UTF-8" standalone="yes"?>
<Relationships xmlns="http://schemas.openxmlformats.org/package/2006/relationships"><Relationship Id="rId3" Type="http://schemas.openxmlformats.org/officeDocument/2006/relationships/package" Target="../embeddings/Hoja_de_c_lculo_de_Microsoft_Excel113.xlsx"/><Relationship Id="rId2" Type="http://schemas.microsoft.com/office/2011/relationships/chartColorStyle" Target="colors114.xml"/><Relationship Id="rId1" Type="http://schemas.microsoft.com/office/2011/relationships/chartStyle" Target="style114.xml"/></Relationships>
</file>

<file path=ppt/charts/_rels/chart115.xml.rels><?xml version="1.0" encoding="UTF-8" standalone="yes"?>
<Relationships xmlns="http://schemas.openxmlformats.org/package/2006/relationships"><Relationship Id="rId3" Type="http://schemas.openxmlformats.org/officeDocument/2006/relationships/package" Target="../embeddings/Hoja_de_c_lculo_de_Microsoft_Excel114.xlsx"/><Relationship Id="rId2" Type="http://schemas.microsoft.com/office/2011/relationships/chartColorStyle" Target="colors115.xml"/><Relationship Id="rId1" Type="http://schemas.microsoft.com/office/2011/relationships/chartStyle" Target="style115.xml"/></Relationships>
</file>

<file path=ppt/charts/_rels/chart116.xml.rels><?xml version="1.0" encoding="UTF-8" standalone="yes"?>
<Relationships xmlns="http://schemas.openxmlformats.org/package/2006/relationships"><Relationship Id="rId3" Type="http://schemas.openxmlformats.org/officeDocument/2006/relationships/package" Target="../embeddings/Hoja_de_c_lculo_de_Microsoft_Excel115.xlsx"/><Relationship Id="rId2" Type="http://schemas.microsoft.com/office/2011/relationships/chartColorStyle" Target="colors116.xml"/><Relationship Id="rId1" Type="http://schemas.microsoft.com/office/2011/relationships/chartStyle" Target="style116.xml"/></Relationships>
</file>

<file path=ppt/charts/_rels/chart117.xml.rels><?xml version="1.0" encoding="UTF-8" standalone="yes"?>
<Relationships xmlns="http://schemas.openxmlformats.org/package/2006/relationships"><Relationship Id="rId3" Type="http://schemas.openxmlformats.org/officeDocument/2006/relationships/package" Target="../embeddings/Hoja_de_c_lculo_de_Microsoft_Excel116.xlsx"/><Relationship Id="rId2" Type="http://schemas.microsoft.com/office/2011/relationships/chartColorStyle" Target="colors117.xml"/><Relationship Id="rId1" Type="http://schemas.microsoft.com/office/2011/relationships/chartStyle" Target="style117.xml"/></Relationships>
</file>

<file path=ppt/charts/_rels/chart118.xml.rels><?xml version="1.0" encoding="UTF-8" standalone="yes"?>
<Relationships xmlns="http://schemas.openxmlformats.org/package/2006/relationships"><Relationship Id="rId3" Type="http://schemas.openxmlformats.org/officeDocument/2006/relationships/package" Target="../embeddings/Hoja_de_c_lculo_de_Microsoft_Excel117.xlsx"/><Relationship Id="rId2" Type="http://schemas.microsoft.com/office/2011/relationships/chartColorStyle" Target="colors118.xml"/><Relationship Id="rId1" Type="http://schemas.microsoft.com/office/2011/relationships/chartStyle" Target="style118.xml"/></Relationships>
</file>

<file path=ppt/charts/_rels/chart119.xml.rels><?xml version="1.0" encoding="UTF-8" standalone="yes"?>
<Relationships xmlns="http://schemas.openxmlformats.org/package/2006/relationships"><Relationship Id="rId3" Type="http://schemas.openxmlformats.org/officeDocument/2006/relationships/package" Target="../embeddings/Hoja_de_c_lculo_de_Microsoft_Excel118.xlsx"/><Relationship Id="rId2" Type="http://schemas.microsoft.com/office/2011/relationships/chartColorStyle" Target="colors119.xml"/><Relationship Id="rId1" Type="http://schemas.microsoft.com/office/2011/relationships/chartStyle" Target="style119.xml"/></Relationships>
</file>

<file path=ppt/charts/_rels/chart12.xml.rels><?xml version="1.0" encoding="UTF-8" standalone="yes"?>
<Relationships xmlns="http://schemas.openxmlformats.org/package/2006/relationships"><Relationship Id="rId3" Type="http://schemas.openxmlformats.org/officeDocument/2006/relationships/package" Target="../embeddings/Hoja_de_c_lculo_de_Microsoft_Excel11.xlsx"/><Relationship Id="rId2" Type="http://schemas.microsoft.com/office/2011/relationships/chartColorStyle" Target="colors12.xml"/><Relationship Id="rId1" Type="http://schemas.microsoft.com/office/2011/relationships/chartStyle" Target="style12.xml"/></Relationships>
</file>

<file path=ppt/charts/_rels/chart120.xml.rels><?xml version="1.0" encoding="UTF-8" standalone="yes"?>
<Relationships xmlns="http://schemas.openxmlformats.org/package/2006/relationships"><Relationship Id="rId3" Type="http://schemas.openxmlformats.org/officeDocument/2006/relationships/package" Target="../embeddings/Hoja_de_c_lculo_de_Microsoft_Excel119.xlsx"/><Relationship Id="rId2" Type="http://schemas.microsoft.com/office/2011/relationships/chartColorStyle" Target="colors120.xml"/><Relationship Id="rId1" Type="http://schemas.microsoft.com/office/2011/relationships/chartStyle" Target="style120.xml"/></Relationships>
</file>

<file path=ppt/charts/_rels/chart121.xml.rels><?xml version="1.0" encoding="UTF-8" standalone="yes"?>
<Relationships xmlns="http://schemas.openxmlformats.org/package/2006/relationships"><Relationship Id="rId3" Type="http://schemas.openxmlformats.org/officeDocument/2006/relationships/package" Target="../embeddings/Hoja_de_c_lculo_de_Microsoft_Excel120.xlsx"/><Relationship Id="rId2" Type="http://schemas.microsoft.com/office/2011/relationships/chartColorStyle" Target="colors121.xml"/><Relationship Id="rId1" Type="http://schemas.microsoft.com/office/2011/relationships/chartStyle" Target="style121.xml"/></Relationships>
</file>

<file path=ppt/charts/_rels/chart122.xml.rels><?xml version="1.0" encoding="UTF-8" standalone="yes"?>
<Relationships xmlns="http://schemas.openxmlformats.org/package/2006/relationships"><Relationship Id="rId3" Type="http://schemas.openxmlformats.org/officeDocument/2006/relationships/package" Target="../embeddings/Hoja_de_c_lculo_de_Microsoft_Excel121.xlsx"/><Relationship Id="rId2" Type="http://schemas.microsoft.com/office/2011/relationships/chartColorStyle" Target="colors122.xml"/><Relationship Id="rId1" Type="http://schemas.microsoft.com/office/2011/relationships/chartStyle" Target="style122.xml"/></Relationships>
</file>

<file path=ppt/charts/_rels/chart123.xml.rels><?xml version="1.0" encoding="UTF-8" standalone="yes"?>
<Relationships xmlns="http://schemas.openxmlformats.org/package/2006/relationships"><Relationship Id="rId3" Type="http://schemas.openxmlformats.org/officeDocument/2006/relationships/package" Target="../embeddings/Hoja_de_c_lculo_de_Microsoft_Excel122.xlsx"/><Relationship Id="rId2" Type="http://schemas.microsoft.com/office/2011/relationships/chartColorStyle" Target="colors123.xml"/><Relationship Id="rId1" Type="http://schemas.microsoft.com/office/2011/relationships/chartStyle" Target="style123.xml"/></Relationships>
</file>

<file path=ppt/charts/_rels/chart124.xml.rels><?xml version="1.0" encoding="UTF-8" standalone="yes"?>
<Relationships xmlns="http://schemas.openxmlformats.org/package/2006/relationships"><Relationship Id="rId3" Type="http://schemas.openxmlformats.org/officeDocument/2006/relationships/package" Target="../embeddings/Hoja_de_c_lculo_de_Microsoft_Excel123.xlsx"/><Relationship Id="rId2" Type="http://schemas.microsoft.com/office/2011/relationships/chartColorStyle" Target="colors124.xml"/><Relationship Id="rId1" Type="http://schemas.microsoft.com/office/2011/relationships/chartStyle" Target="style124.xml"/></Relationships>
</file>

<file path=ppt/charts/_rels/chart125.xml.rels><?xml version="1.0" encoding="UTF-8" standalone="yes"?>
<Relationships xmlns="http://schemas.openxmlformats.org/package/2006/relationships"><Relationship Id="rId3" Type="http://schemas.openxmlformats.org/officeDocument/2006/relationships/package" Target="../embeddings/Hoja_de_c_lculo_de_Microsoft_Excel124.xlsx"/><Relationship Id="rId2" Type="http://schemas.microsoft.com/office/2011/relationships/chartColorStyle" Target="colors125.xml"/><Relationship Id="rId1" Type="http://schemas.microsoft.com/office/2011/relationships/chartStyle" Target="style125.xml"/></Relationships>
</file>

<file path=ppt/charts/_rels/chart126.xml.rels><?xml version="1.0" encoding="UTF-8" standalone="yes"?>
<Relationships xmlns="http://schemas.openxmlformats.org/package/2006/relationships"><Relationship Id="rId3" Type="http://schemas.openxmlformats.org/officeDocument/2006/relationships/package" Target="../embeddings/Hoja_de_c_lculo_de_Microsoft_Excel125.xlsx"/><Relationship Id="rId2" Type="http://schemas.microsoft.com/office/2011/relationships/chartColorStyle" Target="colors126.xml"/><Relationship Id="rId1" Type="http://schemas.microsoft.com/office/2011/relationships/chartStyle" Target="style126.xml"/></Relationships>
</file>

<file path=ppt/charts/_rels/chart127.xml.rels><?xml version="1.0" encoding="UTF-8" standalone="yes"?>
<Relationships xmlns="http://schemas.openxmlformats.org/package/2006/relationships"><Relationship Id="rId3" Type="http://schemas.openxmlformats.org/officeDocument/2006/relationships/package" Target="../embeddings/Hoja_de_c_lculo_de_Microsoft_Excel126.xlsx"/><Relationship Id="rId2" Type="http://schemas.microsoft.com/office/2011/relationships/chartColorStyle" Target="colors127.xml"/><Relationship Id="rId1" Type="http://schemas.microsoft.com/office/2011/relationships/chartStyle" Target="style127.xml"/></Relationships>
</file>

<file path=ppt/charts/_rels/chart128.xml.rels><?xml version="1.0" encoding="UTF-8" standalone="yes"?>
<Relationships xmlns="http://schemas.openxmlformats.org/package/2006/relationships"><Relationship Id="rId3" Type="http://schemas.openxmlformats.org/officeDocument/2006/relationships/package" Target="../embeddings/Hoja_de_c_lculo_de_Microsoft_Excel127.xlsx"/><Relationship Id="rId2" Type="http://schemas.microsoft.com/office/2011/relationships/chartColorStyle" Target="colors128.xml"/><Relationship Id="rId1" Type="http://schemas.microsoft.com/office/2011/relationships/chartStyle" Target="style128.xml"/></Relationships>
</file>

<file path=ppt/charts/_rels/chart129.xml.rels><?xml version="1.0" encoding="UTF-8" standalone="yes"?>
<Relationships xmlns="http://schemas.openxmlformats.org/package/2006/relationships"><Relationship Id="rId3" Type="http://schemas.openxmlformats.org/officeDocument/2006/relationships/package" Target="../embeddings/Hoja_de_c_lculo_de_Microsoft_Excel128.xlsx"/><Relationship Id="rId2" Type="http://schemas.microsoft.com/office/2011/relationships/chartColorStyle" Target="colors129.xml"/><Relationship Id="rId1" Type="http://schemas.microsoft.com/office/2011/relationships/chartStyle" Target="style129.xml"/></Relationships>
</file>

<file path=ppt/charts/_rels/chart13.xml.rels><?xml version="1.0" encoding="UTF-8" standalone="yes"?>
<Relationships xmlns="http://schemas.openxmlformats.org/package/2006/relationships"><Relationship Id="rId3" Type="http://schemas.openxmlformats.org/officeDocument/2006/relationships/package" Target="../embeddings/Hoja_de_c_lculo_de_Microsoft_Excel12.xlsx"/><Relationship Id="rId2" Type="http://schemas.microsoft.com/office/2011/relationships/chartColorStyle" Target="colors13.xml"/><Relationship Id="rId1" Type="http://schemas.microsoft.com/office/2011/relationships/chartStyle" Target="style13.xml"/></Relationships>
</file>

<file path=ppt/charts/_rels/chart130.xml.rels><?xml version="1.0" encoding="UTF-8" standalone="yes"?>
<Relationships xmlns="http://schemas.openxmlformats.org/package/2006/relationships"><Relationship Id="rId3" Type="http://schemas.openxmlformats.org/officeDocument/2006/relationships/package" Target="../embeddings/Hoja_de_c_lculo_de_Microsoft_Excel129.xlsx"/><Relationship Id="rId2" Type="http://schemas.microsoft.com/office/2011/relationships/chartColorStyle" Target="colors130.xml"/><Relationship Id="rId1" Type="http://schemas.microsoft.com/office/2011/relationships/chartStyle" Target="style130.xml"/></Relationships>
</file>

<file path=ppt/charts/_rels/chart131.xml.rels><?xml version="1.0" encoding="UTF-8" standalone="yes"?>
<Relationships xmlns="http://schemas.openxmlformats.org/package/2006/relationships"><Relationship Id="rId3" Type="http://schemas.openxmlformats.org/officeDocument/2006/relationships/package" Target="../embeddings/Hoja_de_c_lculo_de_Microsoft_Excel130.xlsx"/><Relationship Id="rId2" Type="http://schemas.microsoft.com/office/2011/relationships/chartColorStyle" Target="colors131.xml"/><Relationship Id="rId1" Type="http://schemas.microsoft.com/office/2011/relationships/chartStyle" Target="style131.xml"/></Relationships>
</file>

<file path=ppt/charts/_rels/chart132.xml.rels><?xml version="1.0" encoding="UTF-8" standalone="yes"?>
<Relationships xmlns="http://schemas.openxmlformats.org/package/2006/relationships"><Relationship Id="rId3" Type="http://schemas.openxmlformats.org/officeDocument/2006/relationships/package" Target="../embeddings/Hoja_de_c_lculo_de_Microsoft_Excel131.xlsx"/><Relationship Id="rId2" Type="http://schemas.microsoft.com/office/2011/relationships/chartColorStyle" Target="colors132.xml"/><Relationship Id="rId1" Type="http://schemas.microsoft.com/office/2011/relationships/chartStyle" Target="style132.xml"/></Relationships>
</file>

<file path=ppt/charts/_rels/chart133.xml.rels><?xml version="1.0" encoding="UTF-8" standalone="yes"?>
<Relationships xmlns="http://schemas.openxmlformats.org/package/2006/relationships"><Relationship Id="rId3" Type="http://schemas.openxmlformats.org/officeDocument/2006/relationships/package" Target="../embeddings/Hoja_de_c_lculo_de_Microsoft_Excel132.xlsx"/><Relationship Id="rId2" Type="http://schemas.microsoft.com/office/2011/relationships/chartColorStyle" Target="colors133.xml"/><Relationship Id="rId1" Type="http://schemas.microsoft.com/office/2011/relationships/chartStyle" Target="style133.xml"/></Relationships>
</file>

<file path=ppt/charts/_rels/chart134.xml.rels><?xml version="1.0" encoding="UTF-8" standalone="yes"?>
<Relationships xmlns="http://schemas.openxmlformats.org/package/2006/relationships"><Relationship Id="rId3" Type="http://schemas.openxmlformats.org/officeDocument/2006/relationships/package" Target="../embeddings/Hoja_de_c_lculo_de_Microsoft_Excel133.xlsx"/><Relationship Id="rId2" Type="http://schemas.microsoft.com/office/2011/relationships/chartColorStyle" Target="colors134.xml"/><Relationship Id="rId1" Type="http://schemas.microsoft.com/office/2011/relationships/chartStyle" Target="style134.xml"/></Relationships>
</file>

<file path=ppt/charts/_rels/chart135.xml.rels><?xml version="1.0" encoding="UTF-8" standalone="yes"?>
<Relationships xmlns="http://schemas.openxmlformats.org/package/2006/relationships"><Relationship Id="rId3" Type="http://schemas.openxmlformats.org/officeDocument/2006/relationships/package" Target="../embeddings/Hoja_de_c_lculo_de_Microsoft_Excel134.xlsx"/><Relationship Id="rId2" Type="http://schemas.microsoft.com/office/2011/relationships/chartColorStyle" Target="colors135.xml"/><Relationship Id="rId1" Type="http://schemas.microsoft.com/office/2011/relationships/chartStyle" Target="style135.xml"/></Relationships>
</file>

<file path=ppt/charts/_rels/chart136.xml.rels><?xml version="1.0" encoding="UTF-8" standalone="yes"?>
<Relationships xmlns="http://schemas.openxmlformats.org/package/2006/relationships"><Relationship Id="rId3" Type="http://schemas.openxmlformats.org/officeDocument/2006/relationships/package" Target="../embeddings/Hoja_de_c_lculo_de_Microsoft_Excel135.xlsx"/><Relationship Id="rId2" Type="http://schemas.microsoft.com/office/2011/relationships/chartColorStyle" Target="colors136.xml"/><Relationship Id="rId1" Type="http://schemas.microsoft.com/office/2011/relationships/chartStyle" Target="style136.xml"/></Relationships>
</file>

<file path=ppt/charts/_rels/chart137.xml.rels><?xml version="1.0" encoding="UTF-8" standalone="yes"?>
<Relationships xmlns="http://schemas.openxmlformats.org/package/2006/relationships"><Relationship Id="rId3" Type="http://schemas.openxmlformats.org/officeDocument/2006/relationships/package" Target="../embeddings/Hoja_de_c_lculo_de_Microsoft_Excel136.xlsx"/><Relationship Id="rId2" Type="http://schemas.microsoft.com/office/2011/relationships/chartColorStyle" Target="colors137.xml"/><Relationship Id="rId1" Type="http://schemas.microsoft.com/office/2011/relationships/chartStyle" Target="style137.xml"/></Relationships>
</file>

<file path=ppt/charts/_rels/chart138.xml.rels><?xml version="1.0" encoding="UTF-8" standalone="yes"?>
<Relationships xmlns="http://schemas.openxmlformats.org/package/2006/relationships"><Relationship Id="rId3" Type="http://schemas.openxmlformats.org/officeDocument/2006/relationships/package" Target="../embeddings/Hoja_de_c_lculo_de_Microsoft_Excel137.xlsx"/><Relationship Id="rId2" Type="http://schemas.microsoft.com/office/2011/relationships/chartColorStyle" Target="colors138.xml"/><Relationship Id="rId1" Type="http://schemas.microsoft.com/office/2011/relationships/chartStyle" Target="style138.xml"/></Relationships>
</file>

<file path=ppt/charts/_rels/chart139.xml.rels><?xml version="1.0" encoding="UTF-8" standalone="yes"?>
<Relationships xmlns="http://schemas.openxmlformats.org/package/2006/relationships"><Relationship Id="rId3" Type="http://schemas.openxmlformats.org/officeDocument/2006/relationships/package" Target="../embeddings/Hoja_de_c_lculo_de_Microsoft_Excel138.xlsx"/><Relationship Id="rId2" Type="http://schemas.microsoft.com/office/2011/relationships/chartColorStyle" Target="colors139.xml"/><Relationship Id="rId1" Type="http://schemas.microsoft.com/office/2011/relationships/chartStyle" Target="style139.xml"/></Relationships>
</file>

<file path=ppt/charts/_rels/chart14.xml.rels><?xml version="1.0" encoding="UTF-8" standalone="yes"?>
<Relationships xmlns="http://schemas.openxmlformats.org/package/2006/relationships"><Relationship Id="rId3" Type="http://schemas.openxmlformats.org/officeDocument/2006/relationships/package" Target="../embeddings/Hoja_de_c_lculo_de_Microsoft_Excel13.xlsx"/><Relationship Id="rId2" Type="http://schemas.microsoft.com/office/2011/relationships/chartColorStyle" Target="colors14.xml"/><Relationship Id="rId1" Type="http://schemas.microsoft.com/office/2011/relationships/chartStyle" Target="style14.xml"/></Relationships>
</file>

<file path=ppt/charts/_rels/chart140.xml.rels><?xml version="1.0" encoding="UTF-8" standalone="yes"?>
<Relationships xmlns="http://schemas.openxmlformats.org/package/2006/relationships"><Relationship Id="rId3" Type="http://schemas.openxmlformats.org/officeDocument/2006/relationships/package" Target="../embeddings/Hoja_de_c_lculo_de_Microsoft_Excel139.xlsx"/><Relationship Id="rId2" Type="http://schemas.microsoft.com/office/2011/relationships/chartColorStyle" Target="colors140.xml"/><Relationship Id="rId1" Type="http://schemas.microsoft.com/office/2011/relationships/chartStyle" Target="style140.xml"/></Relationships>
</file>

<file path=ppt/charts/_rels/chart141.xml.rels><?xml version="1.0" encoding="UTF-8" standalone="yes"?>
<Relationships xmlns="http://schemas.openxmlformats.org/package/2006/relationships"><Relationship Id="rId3" Type="http://schemas.openxmlformats.org/officeDocument/2006/relationships/package" Target="../embeddings/Hoja_de_c_lculo_de_Microsoft_Excel140.xlsx"/><Relationship Id="rId2" Type="http://schemas.microsoft.com/office/2011/relationships/chartColorStyle" Target="colors141.xml"/><Relationship Id="rId1" Type="http://schemas.microsoft.com/office/2011/relationships/chartStyle" Target="style141.xml"/></Relationships>
</file>

<file path=ppt/charts/_rels/chart142.xml.rels><?xml version="1.0" encoding="UTF-8" standalone="yes"?>
<Relationships xmlns="http://schemas.openxmlformats.org/package/2006/relationships"><Relationship Id="rId3" Type="http://schemas.openxmlformats.org/officeDocument/2006/relationships/package" Target="../embeddings/Hoja_de_c_lculo_de_Microsoft_Excel141.xlsx"/><Relationship Id="rId2" Type="http://schemas.microsoft.com/office/2011/relationships/chartColorStyle" Target="colors142.xml"/><Relationship Id="rId1" Type="http://schemas.microsoft.com/office/2011/relationships/chartStyle" Target="style142.xml"/></Relationships>
</file>

<file path=ppt/charts/_rels/chart143.xml.rels><?xml version="1.0" encoding="UTF-8" standalone="yes"?>
<Relationships xmlns="http://schemas.openxmlformats.org/package/2006/relationships"><Relationship Id="rId3" Type="http://schemas.openxmlformats.org/officeDocument/2006/relationships/package" Target="../embeddings/Hoja_de_c_lculo_de_Microsoft_Excel142.xlsx"/><Relationship Id="rId2" Type="http://schemas.microsoft.com/office/2011/relationships/chartColorStyle" Target="colors143.xml"/><Relationship Id="rId1" Type="http://schemas.microsoft.com/office/2011/relationships/chartStyle" Target="style143.xml"/></Relationships>
</file>

<file path=ppt/charts/_rels/chart144.xml.rels><?xml version="1.0" encoding="UTF-8" standalone="yes"?>
<Relationships xmlns="http://schemas.openxmlformats.org/package/2006/relationships"><Relationship Id="rId3" Type="http://schemas.openxmlformats.org/officeDocument/2006/relationships/package" Target="../embeddings/Hoja_de_c_lculo_de_Microsoft_Excel143.xlsx"/><Relationship Id="rId2" Type="http://schemas.microsoft.com/office/2011/relationships/chartColorStyle" Target="colors144.xml"/><Relationship Id="rId1" Type="http://schemas.microsoft.com/office/2011/relationships/chartStyle" Target="style144.xml"/></Relationships>
</file>

<file path=ppt/charts/_rels/chart145.xml.rels><?xml version="1.0" encoding="UTF-8" standalone="yes"?>
<Relationships xmlns="http://schemas.openxmlformats.org/package/2006/relationships"><Relationship Id="rId3" Type="http://schemas.openxmlformats.org/officeDocument/2006/relationships/package" Target="../embeddings/Hoja_de_c_lculo_de_Microsoft_Excel144.xlsx"/><Relationship Id="rId2" Type="http://schemas.microsoft.com/office/2011/relationships/chartColorStyle" Target="colors145.xml"/><Relationship Id="rId1" Type="http://schemas.microsoft.com/office/2011/relationships/chartStyle" Target="style145.xml"/></Relationships>
</file>

<file path=ppt/charts/_rels/chart146.xml.rels><?xml version="1.0" encoding="UTF-8" standalone="yes"?>
<Relationships xmlns="http://schemas.openxmlformats.org/package/2006/relationships"><Relationship Id="rId3" Type="http://schemas.openxmlformats.org/officeDocument/2006/relationships/package" Target="../embeddings/Hoja_de_c_lculo_de_Microsoft_Excel145.xlsx"/><Relationship Id="rId2" Type="http://schemas.microsoft.com/office/2011/relationships/chartColorStyle" Target="colors146.xml"/><Relationship Id="rId1" Type="http://schemas.microsoft.com/office/2011/relationships/chartStyle" Target="style146.xml"/></Relationships>
</file>

<file path=ppt/charts/_rels/chart147.xml.rels><?xml version="1.0" encoding="UTF-8" standalone="yes"?>
<Relationships xmlns="http://schemas.openxmlformats.org/package/2006/relationships"><Relationship Id="rId3" Type="http://schemas.openxmlformats.org/officeDocument/2006/relationships/package" Target="../embeddings/Hoja_de_c_lculo_de_Microsoft_Excel146.xlsx"/><Relationship Id="rId2" Type="http://schemas.microsoft.com/office/2011/relationships/chartColorStyle" Target="colors147.xml"/><Relationship Id="rId1" Type="http://schemas.microsoft.com/office/2011/relationships/chartStyle" Target="style147.xml"/></Relationships>
</file>

<file path=ppt/charts/_rels/chart148.xml.rels><?xml version="1.0" encoding="UTF-8" standalone="yes"?>
<Relationships xmlns="http://schemas.openxmlformats.org/package/2006/relationships"><Relationship Id="rId3" Type="http://schemas.openxmlformats.org/officeDocument/2006/relationships/package" Target="../embeddings/Hoja_de_c_lculo_de_Microsoft_Excel147.xlsx"/><Relationship Id="rId2" Type="http://schemas.microsoft.com/office/2011/relationships/chartColorStyle" Target="colors148.xml"/><Relationship Id="rId1" Type="http://schemas.microsoft.com/office/2011/relationships/chartStyle" Target="style148.xml"/></Relationships>
</file>

<file path=ppt/charts/_rels/chart149.xml.rels><?xml version="1.0" encoding="UTF-8" standalone="yes"?>
<Relationships xmlns="http://schemas.openxmlformats.org/package/2006/relationships"><Relationship Id="rId3" Type="http://schemas.openxmlformats.org/officeDocument/2006/relationships/package" Target="../embeddings/Hoja_de_c_lculo_de_Microsoft_Excel148.xlsx"/><Relationship Id="rId2" Type="http://schemas.microsoft.com/office/2011/relationships/chartColorStyle" Target="colors149.xml"/><Relationship Id="rId1" Type="http://schemas.microsoft.com/office/2011/relationships/chartStyle" Target="style149.xml"/></Relationships>
</file>

<file path=ppt/charts/_rels/chart15.xml.rels><?xml version="1.0" encoding="UTF-8" standalone="yes"?>
<Relationships xmlns="http://schemas.openxmlformats.org/package/2006/relationships"><Relationship Id="rId3" Type="http://schemas.openxmlformats.org/officeDocument/2006/relationships/package" Target="../embeddings/Hoja_de_c_lculo_de_Microsoft_Excel14.xlsx"/><Relationship Id="rId2" Type="http://schemas.microsoft.com/office/2011/relationships/chartColorStyle" Target="colors15.xml"/><Relationship Id="rId1" Type="http://schemas.microsoft.com/office/2011/relationships/chartStyle" Target="style15.xml"/></Relationships>
</file>

<file path=ppt/charts/_rels/chart150.xml.rels><?xml version="1.0" encoding="UTF-8" standalone="yes"?>
<Relationships xmlns="http://schemas.openxmlformats.org/package/2006/relationships"><Relationship Id="rId3" Type="http://schemas.openxmlformats.org/officeDocument/2006/relationships/package" Target="../embeddings/Hoja_de_c_lculo_de_Microsoft_Excel149.xlsx"/><Relationship Id="rId2" Type="http://schemas.microsoft.com/office/2011/relationships/chartColorStyle" Target="colors150.xml"/><Relationship Id="rId1" Type="http://schemas.microsoft.com/office/2011/relationships/chartStyle" Target="style150.xml"/></Relationships>
</file>

<file path=ppt/charts/_rels/chart151.xml.rels><?xml version="1.0" encoding="UTF-8" standalone="yes"?>
<Relationships xmlns="http://schemas.openxmlformats.org/package/2006/relationships"><Relationship Id="rId3" Type="http://schemas.openxmlformats.org/officeDocument/2006/relationships/package" Target="../embeddings/Hoja_de_c_lculo_de_Microsoft_Excel150.xlsx"/><Relationship Id="rId2" Type="http://schemas.microsoft.com/office/2011/relationships/chartColorStyle" Target="colors151.xml"/><Relationship Id="rId1" Type="http://schemas.microsoft.com/office/2011/relationships/chartStyle" Target="style151.xml"/></Relationships>
</file>

<file path=ppt/charts/_rels/chart152.xml.rels><?xml version="1.0" encoding="UTF-8" standalone="yes"?>
<Relationships xmlns="http://schemas.openxmlformats.org/package/2006/relationships"><Relationship Id="rId3" Type="http://schemas.openxmlformats.org/officeDocument/2006/relationships/package" Target="../embeddings/Hoja_de_c_lculo_de_Microsoft_Excel151.xlsx"/><Relationship Id="rId2" Type="http://schemas.microsoft.com/office/2011/relationships/chartColorStyle" Target="colors152.xml"/><Relationship Id="rId1" Type="http://schemas.microsoft.com/office/2011/relationships/chartStyle" Target="style152.xml"/></Relationships>
</file>

<file path=ppt/charts/_rels/chart153.xml.rels><?xml version="1.0" encoding="UTF-8" standalone="yes"?>
<Relationships xmlns="http://schemas.openxmlformats.org/package/2006/relationships"><Relationship Id="rId3" Type="http://schemas.openxmlformats.org/officeDocument/2006/relationships/package" Target="../embeddings/Hoja_de_c_lculo_de_Microsoft_Excel152.xlsx"/><Relationship Id="rId2" Type="http://schemas.microsoft.com/office/2011/relationships/chartColorStyle" Target="colors153.xml"/><Relationship Id="rId1" Type="http://schemas.microsoft.com/office/2011/relationships/chartStyle" Target="style153.xml"/></Relationships>
</file>

<file path=ppt/charts/_rels/chart154.xml.rels><?xml version="1.0" encoding="UTF-8" standalone="yes"?>
<Relationships xmlns="http://schemas.openxmlformats.org/package/2006/relationships"><Relationship Id="rId3" Type="http://schemas.openxmlformats.org/officeDocument/2006/relationships/package" Target="../embeddings/Hoja_de_c_lculo_de_Microsoft_Excel153.xlsx"/><Relationship Id="rId2" Type="http://schemas.microsoft.com/office/2011/relationships/chartColorStyle" Target="colors154.xml"/><Relationship Id="rId1" Type="http://schemas.microsoft.com/office/2011/relationships/chartStyle" Target="style154.xml"/></Relationships>
</file>

<file path=ppt/charts/_rels/chart155.xml.rels><?xml version="1.0" encoding="UTF-8" standalone="yes"?>
<Relationships xmlns="http://schemas.openxmlformats.org/package/2006/relationships"><Relationship Id="rId3" Type="http://schemas.openxmlformats.org/officeDocument/2006/relationships/package" Target="../embeddings/Hoja_de_c_lculo_de_Microsoft_Excel154.xlsx"/><Relationship Id="rId2" Type="http://schemas.microsoft.com/office/2011/relationships/chartColorStyle" Target="colors155.xml"/><Relationship Id="rId1" Type="http://schemas.microsoft.com/office/2011/relationships/chartStyle" Target="style155.xml"/></Relationships>
</file>

<file path=ppt/charts/_rels/chart156.xml.rels><?xml version="1.0" encoding="UTF-8" standalone="yes"?>
<Relationships xmlns="http://schemas.openxmlformats.org/package/2006/relationships"><Relationship Id="rId3" Type="http://schemas.openxmlformats.org/officeDocument/2006/relationships/package" Target="../embeddings/Hoja_de_c_lculo_de_Microsoft_Excel155.xlsx"/><Relationship Id="rId2" Type="http://schemas.microsoft.com/office/2011/relationships/chartColorStyle" Target="colors156.xml"/><Relationship Id="rId1" Type="http://schemas.microsoft.com/office/2011/relationships/chartStyle" Target="style156.xml"/></Relationships>
</file>

<file path=ppt/charts/_rels/chart157.xml.rels><?xml version="1.0" encoding="UTF-8" standalone="yes"?>
<Relationships xmlns="http://schemas.openxmlformats.org/package/2006/relationships"><Relationship Id="rId3" Type="http://schemas.openxmlformats.org/officeDocument/2006/relationships/package" Target="../embeddings/Hoja_de_c_lculo_de_Microsoft_Excel156.xlsx"/><Relationship Id="rId2" Type="http://schemas.microsoft.com/office/2011/relationships/chartColorStyle" Target="colors157.xml"/><Relationship Id="rId1" Type="http://schemas.microsoft.com/office/2011/relationships/chartStyle" Target="style157.xml"/></Relationships>
</file>

<file path=ppt/charts/_rels/chart158.xml.rels><?xml version="1.0" encoding="UTF-8" standalone="yes"?>
<Relationships xmlns="http://schemas.openxmlformats.org/package/2006/relationships"><Relationship Id="rId3" Type="http://schemas.openxmlformats.org/officeDocument/2006/relationships/package" Target="../embeddings/Hoja_de_c_lculo_de_Microsoft_Excel157.xlsx"/><Relationship Id="rId2" Type="http://schemas.microsoft.com/office/2011/relationships/chartColorStyle" Target="colors158.xml"/><Relationship Id="rId1" Type="http://schemas.microsoft.com/office/2011/relationships/chartStyle" Target="style158.xml"/></Relationships>
</file>

<file path=ppt/charts/_rels/chart159.xml.rels><?xml version="1.0" encoding="UTF-8" standalone="yes"?>
<Relationships xmlns="http://schemas.openxmlformats.org/package/2006/relationships"><Relationship Id="rId3" Type="http://schemas.openxmlformats.org/officeDocument/2006/relationships/package" Target="../embeddings/Hoja_de_c_lculo_de_Microsoft_Excel158.xlsx"/><Relationship Id="rId2" Type="http://schemas.microsoft.com/office/2011/relationships/chartColorStyle" Target="colors159.xml"/><Relationship Id="rId1" Type="http://schemas.microsoft.com/office/2011/relationships/chartStyle" Target="style159.xml"/></Relationships>
</file>

<file path=ppt/charts/_rels/chart16.xml.rels><?xml version="1.0" encoding="UTF-8" standalone="yes"?>
<Relationships xmlns="http://schemas.openxmlformats.org/package/2006/relationships"><Relationship Id="rId3" Type="http://schemas.openxmlformats.org/officeDocument/2006/relationships/package" Target="../embeddings/Hoja_de_c_lculo_de_Microsoft_Excel15.xlsx"/><Relationship Id="rId2" Type="http://schemas.microsoft.com/office/2011/relationships/chartColorStyle" Target="colors16.xml"/><Relationship Id="rId1" Type="http://schemas.microsoft.com/office/2011/relationships/chartStyle" Target="style16.xml"/></Relationships>
</file>

<file path=ppt/charts/_rels/chart160.xml.rels><?xml version="1.0" encoding="UTF-8" standalone="yes"?>
<Relationships xmlns="http://schemas.openxmlformats.org/package/2006/relationships"><Relationship Id="rId3" Type="http://schemas.openxmlformats.org/officeDocument/2006/relationships/package" Target="../embeddings/Hoja_de_c_lculo_de_Microsoft_Excel159.xlsx"/><Relationship Id="rId2" Type="http://schemas.microsoft.com/office/2011/relationships/chartColorStyle" Target="colors160.xml"/><Relationship Id="rId1" Type="http://schemas.microsoft.com/office/2011/relationships/chartStyle" Target="style160.xml"/></Relationships>
</file>

<file path=ppt/charts/_rels/chart161.xml.rels><?xml version="1.0" encoding="UTF-8" standalone="yes"?>
<Relationships xmlns="http://schemas.openxmlformats.org/package/2006/relationships"><Relationship Id="rId3" Type="http://schemas.openxmlformats.org/officeDocument/2006/relationships/package" Target="../embeddings/Hoja_de_c_lculo_de_Microsoft_Excel160.xlsx"/><Relationship Id="rId2" Type="http://schemas.microsoft.com/office/2011/relationships/chartColorStyle" Target="colors161.xml"/><Relationship Id="rId1" Type="http://schemas.microsoft.com/office/2011/relationships/chartStyle" Target="style161.xml"/></Relationships>
</file>

<file path=ppt/charts/_rels/chart162.xml.rels><?xml version="1.0" encoding="UTF-8" standalone="yes"?>
<Relationships xmlns="http://schemas.openxmlformats.org/package/2006/relationships"><Relationship Id="rId3" Type="http://schemas.openxmlformats.org/officeDocument/2006/relationships/package" Target="../embeddings/Hoja_de_c_lculo_de_Microsoft_Excel161.xlsx"/><Relationship Id="rId2" Type="http://schemas.microsoft.com/office/2011/relationships/chartColorStyle" Target="colors162.xml"/><Relationship Id="rId1" Type="http://schemas.microsoft.com/office/2011/relationships/chartStyle" Target="style162.xml"/></Relationships>
</file>

<file path=ppt/charts/_rels/chart163.xml.rels><?xml version="1.0" encoding="UTF-8" standalone="yes"?>
<Relationships xmlns="http://schemas.openxmlformats.org/package/2006/relationships"><Relationship Id="rId3" Type="http://schemas.openxmlformats.org/officeDocument/2006/relationships/package" Target="../embeddings/Hoja_de_c_lculo_de_Microsoft_Excel162.xlsx"/><Relationship Id="rId2" Type="http://schemas.microsoft.com/office/2011/relationships/chartColorStyle" Target="colors163.xml"/><Relationship Id="rId1" Type="http://schemas.microsoft.com/office/2011/relationships/chartStyle" Target="style163.xml"/></Relationships>
</file>

<file path=ppt/charts/_rels/chart164.xml.rels><?xml version="1.0" encoding="UTF-8" standalone="yes"?>
<Relationships xmlns="http://schemas.openxmlformats.org/package/2006/relationships"><Relationship Id="rId3" Type="http://schemas.openxmlformats.org/officeDocument/2006/relationships/package" Target="../embeddings/Hoja_de_c_lculo_de_Microsoft_Excel163.xlsx"/><Relationship Id="rId2" Type="http://schemas.microsoft.com/office/2011/relationships/chartColorStyle" Target="colors164.xml"/><Relationship Id="rId1" Type="http://schemas.microsoft.com/office/2011/relationships/chartStyle" Target="style164.xml"/></Relationships>
</file>

<file path=ppt/charts/_rels/chart165.xml.rels><?xml version="1.0" encoding="UTF-8" standalone="yes"?>
<Relationships xmlns="http://schemas.openxmlformats.org/package/2006/relationships"><Relationship Id="rId3" Type="http://schemas.openxmlformats.org/officeDocument/2006/relationships/package" Target="../embeddings/Hoja_de_c_lculo_de_Microsoft_Excel164.xlsx"/><Relationship Id="rId2" Type="http://schemas.microsoft.com/office/2011/relationships/chartColorStyle" Target="colors165.xml"/><Relationship Id="rId1" Type="http://schemas.microsoft.com/office/2011/relationships/chartStyle" Target="style165.xml"/></Relationships>
</file>

<file path=ppt/charts/_rels/chart166.xml.rels><?xml version="1.0" encoding="UTF-8" standalone="yes"?>
<Relationships xmlns="http://schemas.openxmlformats.org/package/2006/relationships"><Relationship Id="rId3" Type="http://schemas.openxmlformats.org/officeDocument/2006/relationships/package" Target="../embeddings/Hoja_de_c_lculo_de_Microsoft_Excel165.xlsx"/><Relationship Id="rId2" Type="http://schemas.microsoft.com/office/2011/relationships/chartColorStyle" Target="colors166.xml"/><Relationship Id="rId1" Type="http://schemas.microsoft.com/office/2011/relationships/chartStyle" Target="style166.xml"/></Relationships>
</file>

<file path=ppt/charts/_rels/chart167.xml.rels><?xml version="1.0" encoding="UTF-8" standalone="yes"?>
<Relationships xmlns="http://schemas.openxmlformats.org/package/2006/relationships"><Relationship Id="rId3" Type="http://schemas.openxmlformats.org/officeDocument/2006/relationships/package" Target="../embeddings/Hoja_de_c_lculo_de_Microsoft_Excel166.xlsx"/><Relationship Id="rId2" Type="http://schemas.microsoft.com/office/2011/relationships/chartColorStyle" Target="colors167.xml"/><Relationship Id="rId1" Type="http://schemas.microsoft.com/office/2011/relationships/chartStyle" Target="style167.xml"/></Relationships>
</file>

<file path=ppt/charts/_rels/chart168.xml.rels><?xml version="1.0" encoding="UTF-8" standalone="yes"?>
<Relationships xmlns="http://schemas.openxmlformats.org/package/2006/relationships"><Relationship Id="rId3" Type="http://schemas.openxmlformats.org/officeDocument/2006/relationships/package" Target="../embeddings/Hoja_de_c_lculo_de_Microsoft_Excel167.xlsx"/><Relationship Id="rId2" Type="http://schemas.microsoft.com/office/2011/relationships/chartColorStyle" Target="colors168.xml"/><Relationship Id="rId1" Type="http://schemas.microsoft.com/office/2011/relationships/chartStyle" Target="style168.xml"/></Relationships>
</file>

<file path=ppt/charts/_rels/chart169.xml.rels><?xml version="1.0" encoding="UTF-8" standalone="yes"?>
<Relationships xmlns="http://schemas.openxmlformats.org/package/2006/relationships"><Relationship Id="rId3" Type="http://schemas.openxmlformats.org/officeDocument/2006/relationships/package" Target="../embeddings/Hoja_de_c_lculo_de_Microsoft_Excel168.xlsx"/><Relationship Id="rId2" Type="http://schemas.microsoft.com/office/2011/relationships/chartColorStyle" Target="colors169.xml"/><Relationship Id="rId1" Type="http://schemas.microsoft.com/office/2011/relationships/chartStyle" Target="style169.xml"/></Relationships>
</file>

<file path=ppt/charts/_rels/chart17.xml.rels><?xml version="1.0" encoding="UTF-8" standalone="yes"?>
<Relationships xmlns="http://schemas.openxmlformats.org/package/2006/relationships"><Relationship Id="rId3" Type="http://schemas.openxmlformats.org/officeDocument/2006/relationships/package" Target="../embeddings/Hoja_de_c_lculo_de_Microsoft_Excel16.xlsx"/><Relationship Id="rId2" Type="http://schemas.microsoft.com/office/2011/relationships/chartColorStyle" Target="colors17.xml"/><Relationship Id="rId1" Type="http://schemas.microsoft.com/office/2011/relationships/chartStyle" Target="style17.xml"/></Relationships>
</file>

<file path=ppt/charts/_rels/chart170.xml.rels><?xml version="1.0" encoding="UTF-8" standalone="yes"?>
<Relationships xmlns="http://schemas.openxmlformats.org/package/2006/relationships"><Relationship Id="rId3" Type="http://schemas.openxmlformats.org/officeDocument/2006/relationships/package" Target="../embeddings/Hoja_de_c_lculo_de_Microsoft_Excel169.xlsx"/><Relationship Id="rId2" Type="http://schemas.microsoft.com/office/2011/relationships/chartColorStyle" Target="colors170.xml"/><Relationship Id="rId1" Type="http://schemas.microsoft.com/office/2011/relationships/chartStyle" Target="style170.xml"/></Relationships>
</file>

<file path=ppt/charts/_rels/chart171.xml.rels><?xml version="1.0" encoding="UTF-8" standalone="yes"?>
<Relationships xmlns="http://schemas.openxmlformats.org/package/2006/relationships"><Relationship Id="rId3" Type="http://schemas.openxmlformats.org/officeDocument/2006/relationships/package" Target="../embeddings/Hoja_de_c_lculo_de_Microsoft_Excel170.xlsx"/><Relationship Id="rId2" Type="http://schemas.microsoft.com/office/2011/relationships/chartColorStyle" Target="colors171.xml"/><Relationship Id="rId1" Type="http://schemas.microsoft.com/office/2011/relationships/chartStyle" Target="style171.xml"/></Relationships>
</file>

<file path=ppt/charts/_rels/chart172.xml.rels><?xml version="1.0" encoding="UTF-8" standalone="yes"?>
<Relationships xmlns="http://schemas.openxmlformats.org/package/2006/relationships"><Relationship Id="rId3" Type="http://schemas.openxmlformats.org/officeDocument/2006/relationships/package" Target="../embeddings/Hoja_de_c_lculo_de_Microsoft_Excel171.xlsx"/><Relationship Id="rId2" Type="http://schemas.microsoft.com/office/2011/relationships/chartColorStyle" Target="colors172.xml"/><Relationship Id="rId1" Type="http://schemas.microsoft.com/office/2011/relationships/chartStyle" Target="style172.xml"/></Relationships>
</file>

<file path=ppt/charts/_rels/chart173.xml.rels><?xml version="1.0" encoding="UTF-8" standalone="yes"?>
<Relationships xmlns="http://schemas.openxmlformats.org/package/2006/relationships"><Relationship Id="rId3" Type="http://schemas.openxmlformats.org/officeDocument/2006/relationships/package" Target="../embeddings/Hoja_de_c_lculo_de_Microsoft_Excel172.xlsx"/><Relationship Id="rId2" Type="http://schemas.microsoft.com/office/2011/relationships/chartColorStyle" Target="colors173.xml"/><Relationship Id="rId1" Type="http://schemas.microsoft.com/office/2011/relationships/chartStyle" Target="style173.xml"/></Relationships>
</file>

<file path=ppt/charts/_rels/chart174.xml.rels><?xml version="1.0" encoding="UTF-8" standalone="yes"?>
<Relationships xmlns="http://schemas.openxmlformats.org/package/2006/relationships"><Relationship Id="rId3" Type="http://schemas.openxmlformats.org/officeDocument/2006/relationships/package" Target="../embeddings/Hoja_de_c_lculo_de_Microsoft_Excel173.xlsx"/><Relationship Id="rId2" Type="http://schemas.microsoft.com/office/2011/relationships/chartColorStyle" Target="colors174.xml"/><Relationship Id="rId1" Type="http://schemas.microsoft.com/office/2011/relationships/chartStyle" Target="style174.xml"/></Relationships>
</file>

<file path=ppt/charts/_rels/chart175.xml.rels><?xml version="1.0" encoding="UTF-8" standalone="yes"?>
<Relationships xmlns="http://schemas.openxmlformats.org/package/2006/relationships"><Relationship Id="rId3" Type="http://schemas.openxmlformats.org/officeDocument/2006/relationships/package" Target="../embeddings/Hoja_de_c_lculo_de_Microsoft_Excel174.xlsx"/><Relationship Id="rId2" Type="http://schemas.microsoft.com/office/2011/relationships/chartColorStyle" Target="colors175.xml"/><Relationship Id="rId1" Type="http://schemas.microsoft.com/office/2011/relationships/chartStyle" Target="style175.xml"/></Relationships>
</file>

<file path=ppt/charts/_rels/chart176.xml.rels><?xml version="1.0" encoding="UTF-8" standalone="yes"?>
<Relationships xmlns="http://schemas.openxmlformats.org/package/2006/relationships"><Relationship Id="rId3" Type="http://schemas.openxmlformats.org/officeDocument/2006/relationships/package" Target="../embeddings/Hoja_de_c_lculo_de_Microsoft_Excel175.xlsx"/><Relationship Id="rId2" Type="http://schemas.microsoft.com/office/2011/relationships/chartColorStyle" Target="colors176.xml"/><Relationship Id="rId1" Type="http://schemas.microsoft.com/office/2011/relationships/chartStyle" Target="style176.xml"/></Relationships>
</file>

<file path=ppt/charts/_rels/chart177.xml.rels><?xml version="1.0" encoding="UTF-8" standalone="yes"?>
<Relationships xmlns="http://schemas.openxmlformats.org/package/2006/relationships"><Relationship Id="rId3" Type="http://schemas.openxmlformats.org/officeDocument/2006/relationships/package" Target="../embeddings/Hoja_de_c_lculo_de_Microsoft_Excel176.xlsx"/><Relationship Id="rId2" Type="http://schemas.microsoft.com/office/2011/relationships/chartColorStyle" Target="colors177.xml"/><Relationship Id="rId1" Type="http://schemas.microsoft.com/office/2011/relationships/chartStyle" Target="style177.xml"/></Relationships>
</file>

<file path=ppt/charts/_rels/chart178.xml.rels><?xml version="1.0" encoding="UTF-8" standalone="yes"?>
<Relationships xmlns="http://schemas.openxmlformats.org/package/2006/relationships"><Relationship Id="rId3" Type="http://schemas.openxmlformats.org/officeDocument/2006/relationships/package" Target="../embeddings/Hoja_de_c_lculo_de_Microsoft_Excel177.xlsx"/><Relationship Id="rId2" Type="http://schemas.microsoft.com/office/2011/relationships/chartColorStyle" Target="colors178.xml"/><Relationship Id="rId1" Type="http://schemas.microsoft.com/office/2011/relationships/chartStyle" Target="style178.xml"/></Relationships>
</file>

<file path=ppt/charts/_rels/chart179.xml.rels><?xml version="1.0" encoding="UTF-8" standalone="yes"?>
<Relationships xmlns="http://schemas.openxmlformats.org/package/2006/relationships"><Relationship Id="rId3" Type="http://schemas.openxmlformats.org/officeDocument/2006/relationships/package" Target="../embeddings/Hoja_de_c_lculo_de_Microsoft_Excel178.xlsx"/><Relationship Id="rId2" Type="http://schemas.microsoft.com/office/2011/relationships/chartColorStyle" Target="colors179.xml"/><Relationship Id="rId1" Type="http://schemas.microsoft.com/office/2011/relationships/chartStyle" Target="style179.xml"/></Relationships>
</file>

<file path=ppt/charts/_rels/chart18.xml.rels><?xml version="1.0" encoding="UTF-8" standalone="yes"?>
<Relationships xmlns="http://schemas.openxmlformats.org/package/2006/relationships"><Relationship Id="rId3" Type="http://schemas.openxmlformats.org/officeDocument/2006/relationships/package" Target="../embeddings/Hoja_de_c_lculo_de_Microsoft_Excel17.xlsx"/><Relationship Id="rId2" Type="http://schemas.microsoft.com/office/2011/relationships/chartColorStyle" Target="colors18.xml"/><Relationship Id="rId1" Type="http://schemas.microsoft.com/office/2011/relationships/chartStyle" Target="style18.xml"/></Relationships>
</file>

<file path=ppt/charts/_rels/chart180.xml.rels><?xml version="1.0" encoding="UTF-8" standalone="yes"?>
<Relationships xmlns="http://schemas.openxmlformats.org/package/2006/relationships"><Relationship Id="rId3" Type="http://schemas.openxmlformats.org/officeDocument/2006/relationships/package" Target="../embeddings/Hoja_de_c_lculo_de_Microsoft_Excel179.xlsx"/><Relationship Id="rId2" Type="http://schemas.microsoft.com/office/2011/relationships/chartColorStyle" Target="colors180.xml"/><Relationship Id="rId1" Type="http://schemas.microsoft.com/office/2011/relationships/chartStyle" Target="style180.xml"/></Relationships>
</file>

<file path=ppt/charts/_rels/chart181.xml.rels><?xml version="1.0" encoding="UTF-8" standalone="yes"?>
<Relationships xmlns="http://schemas.openxmlformats.org/package/2006/relationships"><Relationship Id="rId3" Type="http://schemas.openxmlformats.org/officeDocument/2006/relationships/package" Target="../embeddings/Hoja_de_c_lculo_de_Microsoft_Excel180.xlsx"/><Relationship Id="rId2" Type="http://schemas.microsoft.com/office/2011/relationships/chartColorStyle" Target="colors181.xml"/><Relationship Id="rId1" Type="http://schemas.microsoft.com/office/2011/relationships/chartStyle" Target="style181.xml"/></Relationships>
</file>

<file path=ppt/charts/_rels/chart182.xml.rels><?xml version="1.0" encoding="UTF-8" standalone="yes"?>
<Relationships xmlns="http://schemas.openxmlformats.org/package/2006/relationships"><Relationship Id="rId3" Type="http://schemas.openxmlformats.org/officeDocument/2006/relationships/package" Target="../embeddings/Hoja_de_c_lculo_de_Microsoft_Excel181.xlsx"/><Relationship Id="rId2" Type="http://schemas.microsoft.com/office/2011/relationships/chartColorStyle" Target="colors182.xml"/><Relationship Id="rId1" Type="http://schemas.microsoft.com/office/2011/relationships/chartStyle" Target="style182.xml"/></Relationships>
</file>

<file path=ppt/charts/_rels/chart183.xml.rels><?xml version="1.0" encoding="UTF-8" standalone="yes"?>
<Relationships xmlns="http://schemas.openxmlformats.org/package/2006/relationships"><Relationship Id="rId3" Type="http://schemas.openxmlformats.org/officeDocument/2006/relationships/package" Target="../embeddings/Hoja_de_c_lculo_de_Microsoft_Excel182.xlsx"/><Relationship Id="rId2" Type="http://schemas.microsoft.com/office/2011/relationships/chartColorStyle" Target="colors183.xml"/><Relationship Id="rId1" Type="http://schemas.microsoft.com/office/2011/relationships/chartStyle" Target="style183.xml"/></Relationships>
</file>

<file path=ppt/charts/_rels/chart184.xml.rels><?xml version="1.0" encoding="UTF-8" standalone="yes"?>
<Relationships xmlns="http://schemas.openxmlformats.org/package/2006/relationships"><Relationship Id="rId3" Type="http://schemas.openxmlformats.org/officeDocument/2006/relationships/package" Target="../embeddings/Hoja_de_c_lculo_de_Microsoft_Excel183.xlsx"/><Relationship Id="rId2" Type="http://schemas.microsoft.com/office/2011/relationships/chartColorStyle" Target="colors184.xml"/><Relationship Id="rId1" Type="http://schemas.microsoft.com/office/2011/relationships/chartStyle" Target="style184.xml"/></Relationships>
</file>

<file path=ppt/charts/_rels/chart185.xml.rels><?xml version="1.0" encoding="UTF-8" standalone="yes"?>
<Relationships xmlns="http://schemas.openxmlformats.org/package/2006/relationships"><Relationship Id="rId3" Type="http://schemas.openxmlformats.org/officeDocument/2006/relationships/package" Target="../embeddings/Hoja_de_c_lculo_de_Microsoft_Excel184.xlsx"/><Relationship Id="rId2" Type="http://schemas.microsoft.com/office/2011/relationships/chartColorStyle" Target="colors185.xml"/><Relationship Id="rId1" Type="http://schemas.microsoft.com/office/2011/relationships/chartStyle" Target="style185.xml"/></Relationships>
</file>

<file path=ppt/charts/_rels/chart186.xml.rels><?xml version="1.0" encoding="UTF-8" standalone="yes"?>
<Relationships xmlns="http://schemas.openxmlformats.org/package/2006/relationships"><Relationship Id="rId3" Type="http://schemas.openxmlformats.org/officeDocument/2006/relationships/package" Target="../embeddings/Hoja_de_c_lculo_de_Microsoft_Excel185.xlsx"/><Relationship Id="rId2" Type="http://schemas.microsoft.com/office/2011/relationships/chartColorStyle" Target="colors186.xml"/><Relationship Id="rId1" Type="http://schemas.microsoft.com/office/2011/relationships/chartStyle" Target="style186.xml"/></Relationships>
</file>

<file path=ppt/charts/_rels/chart187.xml.rels><?xml version="1.0" encoding="UTF-8" standalone="yes"?>
<Relationships xmlns="http://schemas.openxmlformats.org/package/2006/relationships"><Relationship Id="rId3" Type="http://schemas.openxmlformats.org/officeDocument/2006/relationships/package" Target="../embeddings/Hoja_de_c_lculo_de_Microsoft_Excel186.xlsx"/><Relationship Id="rId2" Type="http://schemas.microsoft.com/office/2011/relationships/chartColorStyle" Target="colors187.xml"/><Relationship Id="rId1" Type="http://schemas.microsoft.com/office/2011/relationships/chartStyle" Target="style187.xml"/></Relationships>
</file>

<file path=ppt/charts/_rels/chart188.xml.rels><?xml version="1.0" encoding="UTF-8" standalone="yes"?>
<Relationships xmlns="http://schemas.openxmlformats.org/package/2006/relationships"><Relationship Id="rId3" Type="http://schemas.openxmlformats.org/officeDocument/2006/relationships/package" Target="../embeddings/Hoja_de_c_lculo_de_Microsoft_Excel187.xlsx"/><Relationship Id="rId2" Type="http://schemas.microsoft.com/office/2011/relationships/chartColorStyle" Target="colors188.xml"/><Relationship Id="rId1" Type="http://schemas.microsoft.com/office/2011/relationships/chartStyle" Target="style188.xml"/></Relationships>
</file>

<file path=ppt/charts/_rels/chart189.xml.rels><?xml version="1.0" encoding="UTF-8" standalone="yes"?>
<Relationships xmlns="http://schemas.openxmlformats.org/package/2006/relationships"><Relationship Id="rId3" Type="http://schemas.openxmlformats.org/officeDocument/2006/relationships/package" Target="../embeddings/Hoja_de_c_lculo_de_Microsoft_Excel188.xlsx"/><Relationship Id="rId2" Type="http://schemas.microsoft.com/office/2011/relationships/chartColorStyle" Target="colors189.xml"/><Relationship Id="rId1" Type="http://schemas.microsoft.com/office/2011/relationships/chartStyle" Target="style189.xml"/></Relationships>
</file>

<file path=ppt/charts/_rels/chart19.xml.rels><?xml version="1.0" encoding="UTF-8" standalone="yes"?>
<Relationships xmlns="http://schemas.openxmlformats.org/package/2006/relationships"><Relationship Id="rId3" Type="http://schemas.openxmlformats.org/officeDocument/2006/relationships/package" Target="../embeddings/Hoja_de_c_lculo_de_Microsoft_Excel18.xlsx"/><Relationship Id="rId2" Type="http://schemas.microsoft.com/office/2011/relationships/chartColorStyle" Target="colors19.xml"/><Relationship Id="rId1" Type="http://schemas.microsoft.com/office/2011/relationships/chartStyle" Target="style19.xml"/></Relationships>
</file>

<file path=ppt/charts/_rels/chart190.xml.rels><?xml version="1.0" encoding="UTF-8" standalone="yes"?>
<Relationships xmlns="http://schemas.openxmlformats.org/package/2006/relationships"><Relationship Id="rId3" Type="http://schemas.openxmlformats.org/officeDocument/2006/relationships/package" Target="../embeddings/Hoja_de_c_lculo_de_Microsoft_Excel189.xlsx"/><Relationship Id="rId2" Type="http://schemas.microsoft.com/office/2011/relationships/chartColorStyle" Target="colors190.xml"/><Relationship Id="rId1" Type="http://schemas.microsoft.com/office/2011/relationships/chartStyle" Target="style190.xml"/></Relationships>
</file>

<file path=ppt/charts/_rels/chart191.xml.rels><?xml version="1.0" encoding="UTF-8" standalone="yes"?>
<Relationships xmlns="http://schemas.openxmlformats.org/package/2006/relationships"><Relationship Id="rId3" Type="http://schemas.openxmlformats.org/officeDocument/2006/relationships/package" Target="../embeddings/Hoja_de_c_lculo_de_Microsoft_Excel190.xlsx"/><Relationship Id="rId2" Type="http://schemas.microsoft.com/office/2011/relationships/chartColorStyle" Target="colors191.xml"/><Relationship Id="rId1" Type="http://schemas.microsoft.com/office/2011/relationships/chartStyle" Target="style191.xml"/></Relationships>
</file>

<file path=ppt/charts/_rels/chart192.xml.rels><?xml version="1.0" encoding="UTF-8" standalone="yes"?>
<Relationships xmlns="http://schemas.openxmlformats.org/package/2006/relationships"><Relationship Id="rId3" Type="http://schemas.openxmlformats.org/officeDocument/2006/relationships/package" Target="../embeddings/Hoja_de_c_lculo_de_Microsoft_Excel191.xlsx"/><Relationship Id="rId2" Type="http://schemas.microsoft.com/office/2011/relationships/chartColorStyle" Target="colors192.xml"/><Relationship Id="rId1" Type="http://schemas.microsoft.com/office/2011/relationships/chartStyle" Target="style192.xml"/></Relationships>
</file>

<file path=ppt/charts/_rels/chart193.xml.rels><?xml version="1.0" encoding="UTF-8" standalone="yes"?>
<Relationships xmlns="http://schemas.openxmlformats.org/package/2006/relationships"><Relationship Id="rId3" Type="http://schemas.openxmlformats.org/officeDocument/2006/relationships/package" Target="../embeddings/Hoja_de_c_lculo_de_Microsoft_Excel192.xlsx"/><Relationship Id="rId2" Type="http://schemas.microsoft.com/office/2011/relationships/chartColorStyle" Target="colors193.xml"/><Relationship Id="rId1" Type="http://schemas.microsoft.com/office/2011/relationships/chartStyle" Target="style193.xml"/></Relationships>
</file>

<file path=ppt/charts/_rels/chart194.xml.rels><?xml version="1.0" encoding="UTF-8" standalone="yes"?>
<Relationships xmlns="http://schemas.openxmlformats.org/package/2006/relationships"><Relationship Id="rId3" Type="http://schemas.openxmlformats.org/officeDocument/2006/relationships/package" Target="../embeddings/Hoja_de_c_lculo_de_Microsoft_Excel193.xlsx"/><Relationship Id="rId2" Type="http://schemas.microsoft.com/office/2011/relationships/chartColorStyle" Target="colors194.xml"/><Relationship Id="rId1" Type="http://schemas.microsoft.com/office/2011/relationships/chartStyle" Target="style194.xml"/></Relationships>
</file>

<file path=ppt/charts/_rels/chart195.xml.rels><?xml version="1.0" encoding="UTF-8" standalone="yes"?>
<Relationships xmlns="http://schemas.openxmlformats.org/package/2006/relationships"><Relationship Id="rId3" Type="http://schemas.openxmlformats.org/officeDocument/2006/relationships/package" Target="../embeddings/Hoja_de_c_lculo_de_Microsoft_Excel194.xlsx"/><Relationship Id="rId2" Type="http://schemas.microsoft.com/office/2011/relationships/chartColorStyle" Target="colors195.xml"/><Relationship Id="rId1" Type="http://schemas.microsoft.com/office/2011/relationships/chartStyle" Target="style195.xml"/></Relationships>
</file>

<file path=ppt/charts/_rels/chart196.xml.rels><?xml version="1.0" encoding="UTF-8" standalone="yes"?>
<Relationships xmlns="http://schemas.openxmlformats.org/package/2006/relationships"><Relationship Id="rId3" Type="http://schemas.openxmlformats.org/officeDocument/2006/relationships/package" Target="../embeddings/Hoja_de_c_lculo_de_Microsoft_Excel195.xlsx"/><Relationship Id="rId2" Type="http://schemas.microsoft.com/office/2011/relationships/chartColorStyle" Target="colors196.xml"/><Relationship Id="rId1" Type="http://schemas.microsoft.com/office/2011/relationships/chartStyle" Target="style196.xml"/></Relationships>
</file>

<file path=ppt/charts/_rels/chart197.xml.rels><?xml version="1.0" encoding="UTF-8" standalone="yes"?>
<Relationships xmlns="http://schemas.openxmlformats.org/package/2006/relationships"><Relationship Id="rId3" Type="http://schemas.openxmlformats.org/officeDocument/2006/relationships/package" Target="../embeddings/Hoja_de_c_lculo_de_Microsoft_Excel196.xlsx"/><Relationship Id="rId2" Type="http://schemas.microsoft.com/office/2011/relationships/chartColorStyle" Target="colors197.xml"/><Relationship Id="rId1" Type="http://schemas.microsoft.com/office/2011/relationships/chartStyle" Target="style197.xml"/></Relationships>
</file>

<file path=ppt/charts/_rels/chart198.xml.rels><?xml version="1.0" encoding="UTF-8" standalone="yes"?>
<Relationships xmlns="http://schemas.openxmlformats.org/package/2006/relationships"><Relationship Id="rId3" Type="http://schemas.openxmlformats.org/officeDocument/2006/relationships/package" Target="../embeddings/Hoja_de_c_lculo_de_Microsoft_Excel197.xlsx"/><Relationship Id="rId2" Type="http://schemas.microsoft.com/office/2011/relationships/chartColorStyle" Target="colors198.xml"/><Relationship Id="rId1" Type="http://schemas.microsoft.com/office/2011/relationships/chartStyle" Target="style198.xml"/></Relationships>
</file>

<file path=ppt/charts/_rels/chart199.xml.rels><?xml version="1.0" encoding="UTF-8" standalone="yes"?>
<Relationships xmlns="http://schemas.openxmlformats.org/package/2006/relationships"><Relationship Id="rId3" Type="http://schemas.openxmlformats.org/officeDocument/2006/relationships/package" Target="../embeddings/Hoja_de_c_lculo_de_Microsoft_Excel198.xlsx"/><Relationship Id="rId2" Type="http://schemas.microsoft.com/office/2011/relationships/chartColorStyle" Target="colors199.xml"/><Relationship Id="rId1" Type="http://schemas.microsoft.com/office/2011/relationships/chartStyle" Target="style199.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Hoja_de_c_lculo_de_Microsoft_Excel19.xlsx"/><Relationship Id="rId2" Type="http://schemas.microsoft.com/office/2011/relationships/chartColorStyle" Target="colors20.xml"/><Relationship Id="rId1" Type="http://schemas.microsoft.com/office/2011/relationships/chartStyle" Target="style20.xml"/></Relationships>
</file>

<file path=ppt/charts/_rels/chart200.xml.rels><?xml version="1.0" encoding="UTF-8" standalone="yes"?>
<Relationships xmlns="http://schemas.openxmlformats.org/package/2006/relationships"><Relationship Id="rId3" Type="http://schemas.openxmlformats.org/officeDocument/2006/relationships/package" Target="../embeddings/Hoja_de_c_lculo_de_Microsoft_Excel199.xlsx"/><Relationship Id="rId2" Type="http://schemas.microsoft.com/office/2011/relationships/chartColorStyle" Target="colors200.xml"/><Relationship Id="rId1" Type="http://schemas.microsoft.com/office/2011/relationships/chartStyle" Target="style200.xml"/></Relationships>
</file>

<file path=ppt/charts/_rels/chart201.xml.rels><?xml version="1.0" encoding="UTF-8" standalone="yes"?>
<Relationships xmlns="http://schemas.openxmlformats.org/package/2006/relationships"><Relationship Id="rId3" Type="http://schemas.openxmlformats.org/officeDocument/2006/relationships/package" Target="../embeddings/Hoja_de_c_lculo_de_Microsoft_Excel200.xlsx"/><Relationship Id="rId2" Type="http://schemas.microsoft.com/office/2011/relationships/chartColorStyle" Target="colors201.xml"/><Relationship Id="rId1" Type="http://schemas.microsoft.com/office/2011/relationships/chartStyle" Target="style201.xml"/></Relationships>
</file>

<file path=ppt/charts/_rels/chart202.xml.rels><?xml version="1.0" encoding="UTF-8" standalone="yes"?>
<Relationships xmlns="http://schemas.openxmlformats.org/package/2006/relationships"><Relationship Id="rId3" Type="http://schemas.openxmlformats.org/officeDocument/2006/relationships/package" Target="../embeddings/Hoja_de_c_lculo_de_Microsoft_Excel201.xlsx"/><Relationship Id="rId2" Type="http://schemas.microsoft.com/office/2011/relationships/chartColorStyle" Target="colors202.xml"/><Relationship Id="rId1" Type="http://schemas.microsoft.com/office/2011/relationships/chartStyle" Target="style202.xml"/></Relationships>
</file>

<file path=ppt/charts/_rels/chart203.xml.rels><?xml version="1.0" encoding="UTF-8" standalone="yes"?>
<Relationships xmlns="http://schemas.openxmlformats.org/package/2006/relationships"><Relationship Id="rId3" Type="http://schemas.openxmlformats.org/officeDocument/2006/relationships/package" Target="../embeddings/Hoja_de_c_lculo_de_Microsoft_Excel202.xlsx"/><Relationship Id="rId2" Type="http://schemas.microsoft.com/office/2011/relationships/chartColorStyle" Target="colors203.xml"/><Relationship Id="rId1" Type="http://schemas.microsoft.com/office/2011/relationships/chartStyle" Target="style203.xml"/></Relationships>
</file>

<file path=ppt/charts/_rels/chart204.xml.rels><?xml version="1.0" encoding="UTF-8" standalone="yes"?>
<Relationships xmlns="http://schemas.openxmlformats.org/package/2006/relationships"><Relationship Id="rId3" Type="http://schemas.openxmlformats.org/officeDocument/2006/relationships/package" Target="../embeddings/Hoja_de_c_lculo_de_Microsoft_Excel203.xlsx"/><Relationship Id="rId2" Type="http://schemas.microsoft.com/office/2011/relationships/chartColorStyle" Target="colors204.xml"/><Relationship Id="rId1" Type="http://schemas.microsoft.com/office/2011/relationships/chartStyle" Target="style204.xml"/></Relationships>
</file>

<file path=ppt/charts/_rels/chart205.xml.rels><?xml version="1.0" encoding="UTF-8" standalone="yes"?>
<Relationships xmlns="http://schemas.openxmlformats.org/package/2006/relationships"><Relationship Id="rId3" Type="http://schemas.openxmlformats.org/officeDocument/2006/relationships/package" Target="../embeddings/Hoja_de_c_lculo_de_Microsoft_Excel204.xlsx"/><Relationship Id="rId2" Type="http://schemas.microsoft.com/office/2011/relationships/chartColorStyle" Target="colors205.xml"/><Relationship Id="rId1" Type="http://schemas.microsoft.com/office/2011/relationships/chartStyle" Target="style205.xml"/></Relationships>
</file>

<file path=ppt/charts/_rels/chart206.xml.rels><?xml version="1.0" encoding="UTF-8" standalone="yes"?>
<Relationships xmlns="http://schemas.openxmlformats.org/package/2006/relationships"><Relationship Id="rId3" Type="http://schemas.openxmlformats.org/officeDocument/2006/relationships/package" Target="../embeddings/Hoja_de_c_lculo_de_Microsoft_Excel205.xlsx"/><Relationship Id="rId2" Type="http://schemas.microsoft.com/office/2011/relationships/chartColorStyle" Target="colors206.xml"/><Relationship Id="rId1" Type="http://schemas.microsoft.com/office/2011/relationships/chartStyle" Target="style206.xml"/></Relationships>
</file>

<file path=ppt/charts/_rels/chart207.xml.rels><?xml version="1.0" encoding="UTF-8" standalone="yes"?>
<Relationships xmlns="http://schemas.openxmlformats.org/package/2006/relationships"><Relationship Id="rId3" Type="http://schemas.openxmlformats.org/officeDocument/2006/relationships/package" Target="../embeddings/Hoja_de_c_lculo_de_Microsoft_Excel206.xlsx"/><Relationship Id="rId2" Type="http://schemas.microsoft.com/office/2011/relationships/chartColorStyle" Target="colors207.xml"/><Relationship Id="rId1" Type="http://schemas.microsoft.com/office/2011/relationships/chartStyle" Target="style207.xml"/></Relationships>
</file>

<file path=ppt/charts/_rels/chart208.xml.rels><?xml version="1.0" encoding="UTF-8" standalone="yes"?>
<Relationships xmlns="http://schemas.openxmlformats.org/package/2006/relationships"><Relationship Id="rId3" Type="http://schemas.openxmlformats.org/officeDocument/2006/relationships/package" Target="../embeddings/Hoja_de_c_lculo_de_Microsoft_Excel207.xlsx"/><Relationship Id="rId2" Type="http://schemas.microsoft.com/office/2011/relationships/chartColorStyle" Target="colors208.xml"/><Relationship Id="rId1" Type="http://schemas.microsoft.com/office/2011/relationships/chartStyle" Target="style208.xml"/></Relationships>
</file>

<file path=ppt/charts/_rels/chart209.xml.rels><?xml version="1.0" encoding="UTF-8" standalone="yes"?>
<Relationships xmlns="http://schemas.openxmlformats.org/package/2006/relationships"><Relationship Id="rId3" Type="http://schemas.openxmlformats.org/officeDocument/2006/relationships/package" Target="../embeddings/Hoja_de_c_lculo_de_Microsoft_Excel208.xlsx"/><Relationship Id="rId2" Type="http://schemas.microsoft.com/office/2011/relationships/chartColorStyle" Target="colors209.xml"/><Relationship Id="rId1" Type="http://schemas.microsoft.com/office/2011/relationships/chartStyle" Target="style209.xml"/></Relationships>
</file>

<file path=ppt/charts/_rels/chart21.xml.rels><?xml version="1.0" encoding="UTF-8" standalone="yes"?>
<Relationships xmlns="http://schemas.openxmlformats.org/package/2006/relationships"><Relationship Id="rId3" Type="http://schemas.openxmlformats.org/officeDocument/2006/relationships/package" Target="../embeddings/Hoja_de_c_lculo_de_Microsoft_Excel20.xlsx"/><Relationship Id="rId2" Type="http://schemas.microsoft.com/office/2011/relationships/chartColorStyle" Target="colors21.xml"/><Relationship Id="rId1" Type="http://schemas.microsoft.com/office/2011/relationships/chartStyle" Target="style21.xml"/></Relationships>
</file>

<file path=ppt/charts/_rels/chart210.xml.rels><?xml version="1.0" encoding="UTF-8" standalone="yes"?>
<Relationships xmlns="http://schemas.openxmlformats.org/package/2006/relationships"><Relationship Id="rId3" Type="http://schemas.openxmlformats.org/officeDocument/2006/relationships/package" Target="../embeddings/Hoja_de_c_lculo_de_Microsoft_Excel209.xlsx"/><Relationship Id="rId2" Type="http://schemas.microsoft.com/office/2011/relationships/chartColorStyle" Target="colors210.xml"/><Relationship Id="rId1" Type="http://schemas.microsoft.com/office/2011/relationships/chartStyle" Target="style210.xml"/></Relationships>
</file>

<file path=ppt/charts/_rels/chart211.xml.rels><?xml version="1.0" encoding="UTF-8" standalone="yes"?>
<Relationships xmlns="http://schemas.openxmlformats.org/package/2006/relationships"><Relationship Id="rId3" Type="http://schemas.openxmlformats.org/officeDocument/2006/relationships/package" Target="../embeddings/Hoja_de_c_lculo_de_Microsoft_Excel210.xlsx"/><Relationship Id="rId2" Type="http://schemas.microsoft.com/office/2011/relationships/chartColorStyle" Target="colors211.xml"/><Relationship Id="rId1" Type="http://schemas.microsoft.com/office/2011/relationships/chartStyle" Target="style211.xml"/></Relationships>
</file>

<file path=ppt/charts/_rels/chart212.xml.rels><?xml version="1.0" encoding="UTF-8" standalone="yes"?>
<Relationships xmlns="http://schemas.openxmlformats.org/package/2006/relationships"><Relationship Id="rId3" Type="http://schemas.openxmlformats.org/officeDocument/2006/relationships/package" Target="../embeddings/Hoja_de_c_lculo_de_Microsoft_Excel211.xlsx"/><Relationship Id="rId2" Type="http://schemas.microsoft.com/office/2011/relationships/chartColorStyle" Target="colors212.xml"/><Relationship Id="rId1" Type="http://schemas.microsoft.com/office/2011/relationships/chartStyle" Target="style212.xml"/></Relationships>
</file>

<file path=ppt/charts/_rels/chart213.xml.rels><?xml version="1.0" encoding="UTF-8" standalone="yes"?>
<Relationships xmlns="http://schemas.openxmlformats.org/package/2006/relationships"><Relationship Id="rId3" Type="http://schemas.openxmlformats.org/officeDocument/2006/relationships/package" Target="../embeddings/Hoja_de_c_lculo_de_Microsoft_Excel212.xlsx"/><Relationship Id="rId2" Type="http://schemas.microsoft.com/office/2011/relationships/chartColorStyle" Target="colors213.xml"/><Relationship Id="rId1" Type="http://schemas.microsoft.com/office/2011/relationships/chartStyle" Target="style213.xml"/></Relationships>
</file>

<file path=ppt/charts/_rels/chart214.xml.rels><?xml version="1.0" encoding="UTF-8" standalone="yes"?>
<Relationships xmlns="http://schemas.openxmlformats.org/package/2006/relationships"><Relationship Id="rId3" Type="http://schemas.openxmlformats.org/officeDocument/2006/relationships/package" Target="../embeddings/Hoja_de_c_lculo_de_Microsoft_Excel213.xlsx"/><Relationship Id="rId2" Type="http://schemas.microsoft.com/office/2011/relationships/chartColorStyle" Target="colors214.xml"/><Relationship Id="rId1" Type="http://schemas.microsoft.com/office/2011/relationships/chartStyle" Target="style214.xml"/></Relationships>
</file>

<file path=ppt/charts/_rels/chart215.xml.rels><?xml version="1.0" encoding="UTF-8" standalone="yes"?>
<Relationships xmlns="http://schemas.openxmlformats.org/package/2006/relationships"><Relationship Id="rId3" Type="http://schemas.openxmlformats.org/officeDocument/2006/relationships/package" Target="../embeddings/Hoja_de_c_lculo_de_Microsoft_Excel214.xlsx"/><Relationship Id="rId2" Type="http://schemas.microsoft.com/office/2011/relationships/chartColorStyle" Target="colors215.xml"/><Relationship Id="rId1" Type="http://schemas.microsoft.com/office/2011/relationships/chartStyle" Target="style215.xml"/></Relationships>
</file>

<file path=ppt/charts/_rels/chart216.xml.rels><?xml version="1.0" encoding="UTF-8" standalone="yes"?>
<Relationships xmlns="http://schemas.openxmlformats.org/package/2006/relationships"><Relationship Id="rId3" Type="http://schemas.openxmlformats.org/officeDocument/2006/relationships/package" Target="../embeddings/Hoja_de_c_lculo_de_Microsoft_Excel215.xlsx"/><Relationship Id="rId2" Type="http://schemas.microsoft.com/office/2011/relationships/chartColorStyle" Target="colors216.xml"/><Relationship Id="rId1" Type="http://schemas.microsoft.com/office/2011/relationships/chartStyle" Target="style216.xml"/></Relationships>
</file>

<file path=ppt/charts/_rels/chart217.xml.rels><?xml version="1.0" encoding="UTF-8" standalone="yes"?>
<Relationships xmlns="http://schemas.openxmlformats.org/package/2006/relationships"><Relationship Id="rId3" Type="http://schemas.openxmlformats.org/officeDocument/2006/relationships/package" Target="../embeddings/Hoja_de_c_lculo_de_Microsoft_Excel216.xlsx"/><Relationship Id="rId2" Type="http://schemas.microsoft.com/office/2011/relationships/chartColorStyle" Target="colors217.xml"/><Relationship Id="rId1" Type="http://schemas.microsoft.com/office/2011/relationships/chartStyle" Target="style217.xml"/></Relationships>
</file>

<file path=ppt/charts/_rels/chart218.xml.rels><?xml version="1.0" encoding="UTF-8" standalone="yes"?>
<Relationships xmlns="http://schemas.openxmlformats.org/package/2006/relationships"><Relationship Id="rId3" Type="http://schemas.openxmlformats.org/officeDocument/2006/relationships/package" Target="../embeddings/Hoja_de_c_lculo_de_Microsoft_Excel217.xlsx"/><Relationship Id="rId2" Type="http://schemas.microsoft.com/office/2011/relationships/chartColorStyle" Target="colors218.xml"/><Relationship Id="rId1" Type="http://schemas.microsoft.com/office/2011/relationships/chartStyle" Target="style218.xml"/></Relationships>
</file>

<file path=ppt/charts/_rels/chart219.xml.rels><?xml version="1.0" encoding="UTF-8" standalone="yes"?>
<Relationships xmlns="http://schemas.openxmlformats.org/package/2006/relationships"><Relationship Id="rId3" Type="http://schemas.openxmlformats.org/officeDocument/2006/relationships/package" Target="../embeddings/Hoja_de_c_lculo_de_Microsoft_Excel218.xlsx"/><Relationship Id="rId2" Type="http://schemas.microsoft.com/office/2011/relationships/chartColorStyle" Target="colors219.xml"/><Relationship Id="rId1" Type="http://schemas.microsoft.com/office/2011/relationships/chartStyle" Target="style2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Hoja_de_c_lculo_de_Microsoft_Excel21.xlsx"/><Relationship Id="rId2" Type="http://schemas.microsoft.com/office/2011/relationships/chartColorStyle" Target="colors22.xml"/><Relationship Id="rId1" Type="http://schemas.microsoft.com/office/2011/relationships/chartStyle" Target="style22.xml"/></Relationships>
</file>

<file path=ppt/charts/_rels/chart220.xml.rels><?xml version="1.0" encoding="UTF-8" standalone="yes"?>
<Relationships xmlns="http://schemas.openxmlformats.org/package/2006/relationships"><Relationship Id="rId3" Type="http://schemas.openxmlformats.org/officeDocument/2006/relationships/package" Target="../embeddings/Hoja_de_c_lculo_de_Microsoft_Excel219.xlsx"/><Relationship Id="rId2" Type="http://schemas.microsoft.com/office/2011/relationships/chartColorStyle" Target="colors220.xml"/><Relationship Id="rId1" Type="http://schemas.microsoft.com/office/2011/relationships/chartStyle" Target="style220.xml"/></Relationships>
</file>

<file path=ppt/charts/_rels/chart221.xml.rels><?xml version="1.0" encoding="UTF-8" standalone="yes"?>
<Relationships xmlns="http://schemas.openxmlformats.org/package/2006/relationships"><Relationship Id="rId3" Type="http://schemas.openxmlformats.org/officeDocument/2006/relationships/package" Target="../embeddings/Hoja_de_c_lculo_de_Microsoft_Excel220.xlsx"/><Relationship Id="rId2" Type="http://schemas.microsoft.com/office/2011/relationships/chartColorStyle" Target="colors221.xml"/><Relationship Id="rId1" Type="http://schemas.microsoft.com/office/2011/relationships/chartStyle" Target="style221.xml"/></Relationships>
</file>

<file path=ppt/charts/_rels/chart222.xml.rels><?xml version="1.0" encoding="UTF-8" standalone="yes"?>
<Relationships xmlns="http://schemas.openxmlformats.org/package/2006/relationships"><Relationship Id="rId3" Type="http://schemas.openxmlformats.org/officeDocument/2006/relationships/package" Target="../embeddings/Hoja_de_c_lculo_de_Microsoft_Excel221.xlsx"/><Relationship Id="rId2" Type="http://schemas.microsoft.com/office/2011/relationships/chartColorStyle" Target="colors222.xml"/><Relationship Id="rId1" Type="http://schemas.microsoft.com/office/2011/relationships/chartStyle" Target="style222.xml"/></Relationships>
</file>

<file path=ppt/charts/_rels/chart223.xml.rels><?xml version="1.0" encoding="UTF-8" standalone="yes"?>
<Relationships xmlns="http://schemas.openxmlformats.org/package/2006/relationships"><Relationship Id="rId3" Type="http://schemas.openxmlformats.org/officeDocument/2006/relationships/package" Target="../embeddings/Hoja_de_c_lculo_de_Microsoft_Excel222.xlsx"/><Relationship Id="rId2" Type="http://schemas.microsoft.com/office/2011/relationships/chartColorStyle" Target="colors223.xml"/><Relationship Id="rId1" Type="http://schemas.microsoft.com/office/2011/relationships/chartStyle" Target="style223.xml"/></Relationships>
</file>

<file path=ppt/charts/_rels/chart224.xml.rels><?xml version="1.0" encoding="UTF-8" standalone="yes"?>
<Relationships xmlns="http://schemas.openxmlformats.org/package/2006/relationships"><Relationship Id="rId3" Type="http://schemas.openxmlformats.org/officeDocument/2006/relationships/package" Target="../embeddings/Hoja_de_c_lculo_de_Microsoft_Excel223.xlsx"/><Relationship Id="rId2" Type="http://schemas.microsoft.com/office/2011/relationships/chartColorStyle" Target="colors224.xml"/><Relationship Id="rId1" Type="http://schemas.microsoft.com/office/2011/relationships/chartStyle" Target="style224.xml"/></Relationships>
</file>

<file path=ppt/charts/_rels/chart225.xml.rels><?xml version="1.0" encoding="UTF-8" standalone="yes"?>
<Relationships xmlns="http://schemas.openxmlformats.org/package/2006/relationships"><Relationship Id="rId3" Type="http://schemas.openxmlformats.org/officeDocument/2006/relationships/package" Target="../embeddings/Hoja_de_c_lculo_de_Microsoft_Excel224.xlsx"/><Relationship Id="rId2" Type="http://schemas.microsoft.com/office/2011/relationships/chartColorStyle" Target="colors225.xml"/><Relationship Id="rId1" Type="http://schemas.microsoft.com/office/2011/relationships/chartStyle" Target="style225.xml"/></Relationships>
</file>

<file path=ppt/charts/_rels/chart226.xml.rels><?xml version="1.0" encoding="UTF-8" standalone="yes"?>
<Relationships xmlns="http://schemas.openxmlformats.org/package/2006/relationships"><Relationship Id="rId3" Type="http://schemas.openxmlformats.org/officeDocument/2006/relationships/package" Target="../embeddings/Hoja_de_c_lculo_de_Microsoft_Excel225.xlsx"/><Relationship Id="rId2" Type="http://schemas.microsoft.com/office/2011/relationships/chartColorStyle" Target="colors226.xml"/><Relationship Id="rId1" Type="http://schemas.microsoft.com/office/2011/relationships/chartStyle" Target="style226.xml"/></Relationships>
</file>

<file path=ppt/charts/_rels/chart227.xml.rels><?xml version="1.0" encoding="UTF-8" standalone="yes"?>
<Relationships xmlns="http://schemas.openxmlformats.org/package/2006/relationships"><Relationship Id="rId3" Type="http://schemas.openxmlformats.org/officeDocument/2006/relationships/package" Target="../embeddings/Hoja_de_c_lculo_de_Microsoft_Excel226.xlsx"/><Relationship Id="rId2" Type="http://schemas.microsoft.com/office/2011/relationships/chartColorStyle" Target="colors227.xml"/><Relationship Id="rId1" Type="http://schemas.microsoft.com/office/2011/relationships/chartStyle" Target="style227.xml"/></Relationships>
</file>

<file path=ppt/charts/_rels/chart228.xml.rels><?xml version="1.0" encoding="UTF-8" standalone="yes"?>
<Relationships xmlns="http://schemas.openxmlformats.org/package/2006/relationships"><Relationship Id="rId3" Type="http://schemas.openxmlformats.org/officeDocument/2006/relationships/package" Target="../embeddings/Hoja_de_c_lculo_de_Microsoft_Excel227.xlsx"/><Relationship Id="rId2" Type="http://schemas.microsoft.com/office/2011/relationships/chartColorStyle" Target="colors228.xml"/><Relationship Id="rId1" Type="http://schemas.microsoft.com/office/2011/relationships/chartStyle" Target="style228.xml"/></Relationships>
</file>

<file path=ppt/charts/_rels/chart229.xml.rels><?xml version="1.0" encoding="UTF-8" standalone="yes"?>
<Relationships xmlns="http://schemas.openxmlformats.org/package/2006/relationships"><Relationship Id="rId3" Type="http://schemas.openxmlformats.org/officeDocument/2006/relationships/package" Target="../embeddings/Hoja_de_c_lculo_de_Microsoft_Excel228.xlsx"/><Relationship Id="rId2" Type="http://schemas.microsoft.com/office/2011/relationships/chartColorStyle" Target="colors229.xml"/><Relationship Id="rId1" Type="http://schemas.microsoft.com/office/2011/relationships/chartStyle" Target="style229.xml"/></Relationships>
</file>

<file path=ppt/charts/_rels/chart23.xml.rels><?xml version="1.0" encoding="UTF-8" standalone="yes"?>
<Relationships xmlns="http://schemas.openxmlformats.org/package/2006/relationships"><Relationship Id="rId3" Type="http://schemas.openxmlformats.org/officeDocument/2006/relationships/package" Target="../embeddings/Hoja_de_c_lculo_de_Microsoft_Excel22.xlsx"/><Relationship Id="rId2" Type="http://schemas.microsoft.com/office/2011/relationships/chartColorStyle" Target="colors23.xml"/><Relationship Id="rId1" Type="http://schemas.microsoft.com/office/2011/relationships/chartStyle" Target="style23.xml"/></Relationships>
</file>

<file path=ppt/charts/_rels/chart230.xml.rels><?xml version="1.0" encoding="UTF-8" standalone="yes"?>
<Relationships xmlns="http://schemas.openxmlformats.org/package/2006/relationships"><Relationship Id="rId3" Type="http://schemas.openxmlformats.org/officeDocument/2006/relationships/package" Target="../embeddings/Hoja_de_c_lculo_de_Microsoft_Excel229.xlsx"/><Relationship Id="rId2" Type="http://schemas.microsoft.com/office/2011/relationships/chartColorStyle" Target="colors230.xml"/><Relationship Id="rId1" Type="http://schemas.microsoft.com/office/2011/relationships/chartStyle" Target="style230.xml"/></Relationships>
</file>

<file path=ppt/charts/_rels/chart231.xml.rels><?xml version="1.0" encoding="UTF-8" standalone="yes"?>
<Relationships xmlns="http://schemas.openxmlformats.org/package/2006/relationships"><Relationship Id="rId3" Type="http://schemas.openxmlformats.org/officeDocument/2006/relationships/package" Target="../embeddings/Hoja_de_c_lculo_de_Microsoft_Excel230.xlsx"/><Relationship Id="rId2" Type="http://schemas.microsoft.com/office/2011/relationships/chartColorStyle" Target="colors231.xml"/><Relationship Id="rId1" Type="http://schemas.microsoft.com/office/2011/relationships/chartStyle" Target="style231.xml"/></Relationships>
</file>

<file path=ppt/charts/_rels/chart232.xml.rels><?xml version="1.0" encoding="UTF-8" standalone="yes"?>
<Relationships xmlns="http://schemas.openxmlformats.org/package/2006/relationships"><Relationship Id="rId3" Type="http://schemas.openxmlformats.org/officeDocument/2006/relationships/package" Target="../embeddings/Hoja_de_c_lculo_de_Microsoft_Excel231.xlsx"/><Relationship Id="rId2" Type="http://schemas.microsoft.com/office/2011/relationships/chartColorStyle" Target="colors232.xml"/><Relationship Id="rId1" Type="http://schemas.microsoft.com/office/2011/relationships/chartStyle" Target="style232.xml"/></Relationships>
</file>

<file path=ppt/charts/_rels/chart233.xml.rels><?xml version="1.0" encoding="UTF-8" standalone="yes"?>
<Relationships xmlns="http://schemas.openxmlformats.org/package/2006/relationships"><Relationship Id="rId3" Type="http://schemas.openxmlformats.org/officeDocument/2006/relationships/package" Target="../embeddings/Hoja_de_c_lculo_de_Microsoft_Excel232.xlsx"/><Relationship Id="rId2" Type="http://schemas.microsoft.com/office/2011/relationships/chartColorStyle" Target="colors233.xml"/><Relationship Id="rId1" Type="http://schemas.microsoft.com/office/2011/relationships/chartStyle" Target="style233.xml"/></Relationships>
</file>

<file path=ppt/charts/_rels/chart234.xml.rels><?xml version="1.0" encoding="UTF-8" standalone="yes"?>
<Relationships xmlns="http://schemas.openxmlformats.org/package/2006/relationships"><Relationship Id="rId3" Type="http://schemas.openxmlformats.org/officeDocument/2006/relationships/package" Target="../embeddings/Hoja_de_c_lculo_de_Microsoft_Excel233.xlsx"/><Relationship Id="rId2" Type="http://schemas.microsoft.com/office/2011/relationships/chartColorStyle" Target="colors234.xml"/><Relationship Id="rId1" Type="http://schemas.microsoft.com/office/2011/relationships/chartStyle" Target="style234.xml"/></Relationships>
</file>

<file path=ppt/charts/_rels/chart235.xml.rels><?xml version="1.0" encoding="UTF-8" standalone="yes"?>
<Relationships xmlns="http://schemas.openxmlformats.org/package/2006/relationships"><Relationship Id="rId3" Type="http://schemas.openxmlformats.org/officeDocument/2006/relationships/package" Target="../embeddings/Hoja_de_c_lculo_de_Microsoft_Excel234.xlsx"/><Relationship Id="rId2" Type="http://schemas.microsoft.com/office/2011/relationships/chartColorStyle" Target="colors235.xml"/><Relationship Id="rId1" Type="http://schemas.microsoft.com/office/2011/relationships/chartStyle" Target="style235.xml"/></Relationships>
</file>

<file path=ppt/charts/_rels/chart236.xml.rels><?xml version="1.0" encoding="UTF-8" standalone="yes"?>
<Relationships xmlns="http://schemas.openxmlformats.org/package/2006/relationships"><Relationship Id="rId3" Type="http://schemas.openxmlformats.org/officeDocument/2006/relationships/package" Target="../embeddings/Hoja_de_c_lculo_de_Microsoft_Excel235.xlsx"/><Relationship Id="rId2" Type="http://schemas.microsoft.com/office/2011/relationships/chartColorStyle" Target="colors236.xml"/><Relationship Id="rId1" Type="http://schemas.microsoft.com/office/2011/relationships/chartStyle" Target="style236.xml"/></Relationships>
</file>

<file path=ppt/charts/_rels/chart237.xml.rels><?xml version="1.0" encoding="UTF-8" standalone="yes"?>
<Relationships xmlns="http://schemas.openxmlformats.org/package/2006/relationships"><Relationship Id="rId3" Type="http://schemas.openxmlformats.org/officeDocument/2006/relationships/package" Target="../embeddings/Hoja_de_c_lculo_de_Microsoft_Excel236.xlsx"/><Relationship Id="rId2" Type="http://schemas.microsoft.com/office/2011/relationships/chartColorStyle" Target="colors237.xml"/><Relationship Id="rId1" Type="http://schemas.microsoft.com/office/2011/relationships/chartStyle" Target="style237.xml"/></Relationships>
</file>

<file path=ppt/charts/_rels/chart238.xml.rels><?xml version="1.0" encoding="UTF-8" standalone="yes"?>
<Relationships xmlns="http://schemas.openxmlformats.org/package/2006/relationships"><Relationship Id="rId3" Type="http://schemas.openxmlformats.org/officeDocument/2006/relationships/package" Target="../embeddings/Hoja_de_c_lculo_de_Microsoft_Excel237.xlsx"/><Relationship Id="rId2" Type="http://schemas.microsoft.com/office/2011/relationships/chartColorStyle" Target="colors238.xml"/><Relationship Id="rId1" Type="http://schemas.microsoft.com/office/2011/relationships/chartStyle" Target="style238.xml"/></Relationships>
</file>

<file path=ppt/charts/_rels/chart239.xml.rels><?xml version="1.0" encoding="UTF-8" standalone="yes"?>
<Relationships xmlns="http://schemas.openxmlformats.org/package/2006/relationships"><Relationship Id="rId3" Type="http://schemas.openxmlformats.org/officeDocument/2006/relationships/package" Target="../embeddings/Hoja_de_c_lculo_de_Microsoft_Excel238.xlsx"/><Relationship Id="rId2" Type="http://schemas.microsoft.com/office/2011/relationships/chartColorStyle" Target="colors239.xml"/><Relationship Id="rId1" Type="http://schemas.microsoft.com/office/2011/relationships/chartStyle" Target="style239.xml"/></Relationships>
</file>

<file path=ppt/charts/_rels/chart24.xml.rels><?xml version="1.0" encoding="UTF-8" standalone="yes"?>
<Relationships xmlns="http://schemas.openxmlformats.org/package/2006/relationships"><Relationship Id="rId3" Type="http://schemas.openxmlformats.org/officeDocument/2006/relationships/package" Target="../embeddings/Hoja_de_c_lculo_de_Microsoft_Excel23.xlsx"/><Relationship Id="rId2" Type="http://schemas.microsoft.com/office/2011/relationships/chartColorStyle" Target="colors24.xml"/><Relationship Id="rId1" Type="http://schemas.microsoft.com/office/2011/relationships/chartStyle" Target="style24.xml"/></Relationships>
</file>

<file path=ppt/charts/_rels/chart240.xml.rels><?xml version="1.0" encoding="UTF-8" standalone="yes"?>
<Relationships xmlns="http://schemas.openxmlformats.org/package/2006/relationships"><Relationship Id="rId3" Type="http://schemas.openxmlformats.org/officeDocument/2006/relationships/package" Target="../embeddings/Hoja_de_c_lculo_de_Microsoft_Excel239.xlsx"/><Relationship Id="rId2" Type="http://schemas.microsoft.com/office/2011/relationships/chartColorStyle" Target="colors240.xml"/><Relationship Id="rId1" Type="http://schemas.microsoft.com/office/2011/relationships/chartStyle" Target="style240.xml"/></Relationships>
</file>

<file path=ppt/charts/_rels/chart241.xml.rels><?xml version="1.0" encoding="UTF-8" standalone="yes"?>
<Relationships xmlns="http://schemas.openxmlformats.org/package/2006/relationships"><Relationship Id="rId3" Type="http://schemas.openxmlformats.org/officeDocument/2006/relationships/package" Target="../embeddings/Hoja_de_c_lculo_de_Microsoft_Excel240.xlsx"/><Relationship Id="rId2" Type="http://schemas.microsoft.com/office/2011/relationships/chartColorStyle" Target="colors241.xml"/><Relationship Id="rId1" Type="http://schemas.microsoft.com/office/2011/relationships/chartStyle" Target="style241.xml"/></Relationships>
</file>

<file path=ppt/charts/_rels/chart242.xml.rels><?xml version="1.0" encoding="UTF-8" standalone="yes"?>
<Relationships xmlns="http://schemas.openxmlformats.org/package/2006/relationships"><Relationship Id="rId3" Type="http://schemas.openxmlformats.org/officeDocument/2006/relationships/package" Target="../embeddings/Hoja_de_c_lculo_de_Microsoft_Excel241.xlsx"/><Relationship Id="rId2" Type="http://schemas.microsoft.com/office/2011/relationships/chartColorStyle" Target="colors242.xml"/><Relationship Id="rId1" Type="http://schemas.microsoft.com/office/2011/relationships/chartStyle" Target="style242.xml"/></Relationships>
</file>

<file path=ppt/charts/_rels/chart243.xml.rels><?xml version="1.0" encoding="UTF-8" standalone="yes"?>
<Relationships xmlns="http://schemas.openxmlformats.org/package/2006/relationships"><Relationship Id="rId3" Type="http://schemas.openxmlformats.org/officeDocument/2006/relationships/package" Target="../embeddings/Hoja_de_c_lculo_de_Microsoft_Excel242.xlsx"/><Relationship Id="rId2" Type="http://schemas.microsoft.com/office/2011/relationships/chartColorStyle" Target="colors243.xml"/><Relationship Id="rId1" Type="http://schemas.microsoft.com/office/2011/relationships/chartStyle" Target="style243.xml"/></Relationships>
</file>

<file path=ppt/charts/_rels/chart244.xml.rels><?xml version="1.0" encoding="UTF-8" standalone="yes"?>
<Relationships xmlns="http://schemas.openxmlformats.org/package/2006/relationships"><Relationship Id="rId3" Type="http://schemas.openxmlformats.org/officeDocument/2006/relationships/package" Target="../embeddings/Hoja_de_c_lculo_de_Microsoft_Excel243.xlsx"/><Relationship Id="rId2" Type="http://schemas.microsoft.com/office/2011/relationships/chartColorStyle" Target="colors244.xml"/><Relationship Id="rId1" Type="http://schemas.microsoft.com/office/2011/relationships/chartStyle" Target="style244.xml"/></Relationships>
</file>

<file path=ppt/charts/_rels/chart245.xml.rels><?xml version="1.0" encoding="UTF-8" standalone="yes"?>
<Relationships xmlns="http://schemas.openxmlformats.org/package/2006/relationships"><Relationship Id="rId3" Type="http://schemas.openxmlformats.org/officeDocument/2006/relationships/package" Target="../embeddings/Hoja_de_c_lculo_de_Microsoft_Excel244.xlsx"/><Relationship Id="rId2" Type="http://schemas.microsoft.com/office/2011/relationships/chartColorStyle" Target="colors245.xml"/><Relationship Id="rId1" Type="http://schemas.microsoft.com/office/2011/relationships/chartStyle" Target="style245.xml"/></Relationships>
</file>

<file path=ppt/charts/_rels/chart246.xml.rels><?xml version="1.0" encoding="UTF-8" standalone="yes"?>
<Relationships xmlns="http://schemas.openxmlformats.org/package/2006/relationships"><Relationship Id="rId3" Type="http://schemas.openxmlformats.org/officeDocument/2006/relationships/package" Target="../embeddings/Hoja_de_c_lculo_de_Microsoft_Excel245.xlsx"/><Relationship Id="rId2" Type="http://schemas.microsoft.com/office/2011/relationships/chartColorStyle" Target="colors246.xml"/><Relationship Id="rId1" Type="http://schemas.microsoft.com/office/2011/relationships/chartStyle" Target="style246.xml"/></Relationships>
</file>

<file path=ppt/charts/_rels/chart247.xml.rels><?xml version="1.0" encoding="UTF-8" standalone="yes"?>
<Relationships xmlns="http://schemas.openxmlformats.org/package/2006/relationships"><Relationship Id="rId3" Type="http://schemas.openxmlformats.org/officeDocument/2006/relationships/package" Target="../embeddings/Hoja_de_c_lculo_de_Microsoft_Excel246.xlsx"/><Relationship Id="rId2" Type="http://schemas.microsoft.com/office/2011/relationships/chartColorStyle" Target="colors247.xml"/><Relationship Id="rId1" Type="http://schemas.microsoft.com/office/2011/relationships/chartStyle" Target="style247.xml"/></Relationships>
</file>

<file path=ppt/charts/_rels/chart248.xml.rels><?xml version="1.0" encoding="UTF-8" standalone="yes"?>
<Relationships xmlns="http://schemas.openxmlformats.org/package/2006/relationships"><Relationship Id="rId3" Type="http://schemas.openxmlformats.org/officeDocument/2006/relationships/package" Target="../embeddings/Hoja_de_c_lculo_de_Microsoft_Excel247.xlsx"/><Relationship Id="rId2" Type="http://schemas.microsoft.com/office/2011/relationships/chartColorStyle" Target="colors248.xml"/><Relationship Id="rId1" Type="http://schemas.microsoft.com/office/2011/relationships/chartStyle" Target="style248.xml"/></Relationships>
</file>

<file path=ppt/charts/_rels/chart249.xml.rels><?xml version="1.0" encoding="UTF-8" standalone="yes"?>
<Relationships xmlns="http://schemas.openxmlformats.org/package/2006/relationships"><Relationship Id="rId3" Type="http://schemas.openxmlformats.org/officeDocument/2006/relationships/package" Target="../embeddings/Hoja_de_c_lculo_de_Microsoft_Excel248.xlsx"/><Relationship Id="rId2" Type="http://schemas.microsoft.com/office/2011/relationships/chartColorStyle" Target="colors249.xml"/><Relationship Id="rId1" Type="http://schemas.microsoft.com/office/2011/relationships/chartStyle" Target="style249.xml"/></Relationships>
</file>

<file path=ppt/charts/_rels/chart25.xml.rels><?xml version="1.0" encoding="UTF-8" standalone="yes"?>
<Relationships xmlns="http://schemas.openxmlformats.org/package/2006/relationships"><Relationship Id="rId3" Type="http://schemas.openxmlformats.org/officeDocument/2006/relationships/package" Target="../embeddings/Hoja_de_c_lculo_de_Microsoft_Excel24.xlsx"/><Relationship Id="rId2" Type="http://schemas.microsoft.com/office/2011/relationships/chartColorStyle" Target="colors25.xml"/><Relationship Id="rId1" Type="http://schemas.microsoft.com/office/2011/relationships/chartStyle" Target="style25.xml"/></Relationships>
</file>

<file path=ppt/charts/_rels/chart250.xml.rels><?xml version="1.0" encoding="UTF-8" standalone="yes"?>
<Relationships xmlns="http://schemas.openxmlformats.org/package/2006/relationships"><Relationship Id="rId3" Type="http://schemas.openxmlformats.org/officeDocument/2006/relationships/package" Target="../embeddings/Hoja_de_c_lculo_de_Microsoft_Excel249.xlsx"/><Relationship Id="rId2" Type="http://schemas.microsoft.com/office/2011/relationships/chartColorStyle" Target="colors250.xml"/><Relationship Id="rId1" Type="http://schemas.microsoft.com/office/2011/relationships/chartStyle" Target="style250.xml"/></Relationships>
</file>

<file path=ppt/charts/_rels/chart251.xml.rels><?xml version="1.0" encoding="UTF-8" standalone="yes"?>
<Relationships xmlns="http://schemas.openxmlformats.org/package/2006/relationships"><Relationship Id="rId3" Type="http://schemas.openxmlformats.org/officeDocument/2006/relationships/package" Target="../embeddings/Hoja_de_c_lculo_de_Microsoft_Excel250.xlsx"/><Relationship Id="rId2" Type="http://schemas.microsoft.com/office/2011/relationships/chartColorStyle" Target="colors251.xml"/><Relationship Id="rId1" Type="http://schemas.microsoft.com/office/2011/relationships/chartStyle" Target="style251.xml"/></Relationships>
</file>

<file path=ppt/charts/_rels/chart252.xml.rels><?xml version="1.0" encoding="UTF-8" standalone="yes"?>
<Relationships xmlns="http://schemas.openxmlformats.org/package/2006/relationships"><Relationship Id="rId3" Type="http://schemas.openxmlformats.org/officeDocument/2006/relationships/package" Target="../embeddings/Hoja_de_c_lculo_de_Microsoft_Excel251.xlsx"/><Relationship Id="rId2" Type="http://schemas.microsoft.com/office/2011/relationships/chartColorStyle" Target="colors252.xml"/><Relationship Id="rId1" Type="http://schemas.microsoft.com/office/2011/relationships/chartStyle" Target="style252.xml"/></Relationships>
</file>

<file path=ppt/charts/_rels/chart253.xml.rels><?xml version="1.0" encoding="UTF-8" standalone="yes"?>
<Relationships xmlns="http://schemas.openxmlformats.org/package/2006/relationships"><Relationship Id="rId3" Type="http://schemas.openxmlformats.org/officeDocument/2006/relationships/package" Target="../embeddings/Hoja_de_c_lculo_de_Microsoft_Excel252.xlsx"/><Relationship Id="rId2" Type="http://schemas.microsoft.com/office/2011/relationships/chartColorStyle" Target="colors253.xml"/><Relationship Id="rId1" Type="http://schemas.microsoft.com/office/2011/relationships/chartStyle" Target="style253.xml"/></Relationships>
</file>

<file path=ppt/charts/_rels/chart254.xml.rels><?xml version="1.0" encoding="UTF-8" standalone="yes"?>
<Relationships xmlns="http://schemas.openxmlformats.org/package/2006/relationships"><Relationship Id="rId3" Type="http://schemas.openxmlformats.org/officeDocument/2006/relationships/package" Target="../embeddings/Hoja_de_c_lculo_de_Microsoft_Excel253.xlsx"/><Relationship Id="rId2" Type="http://schemas.microsoft.com/office/2011/relationships/chartColorStyle" Target="colors254.xml"/><Relationship Id="rId1" Type="http://schemas.microsoft.com/office/2011/relationships/chartStyle" Target="style254.xml"/></Relationships>
</file>

<file path=ppt/charts/_rels/chart255.xml.rels><?xml version="1.0" encoding="UTF-8" standalone="yes"?>
<Relationships xmlns="http://schemas.openxmlformats.org/package/2006/relationships"><Relationship Id="rId3" Type="http://schemas.openxmlformats.org/officeDocument/2006/relationships/package" Target="../embeddings/Hoja_de_c_lculo_de_Microsoft_Excel254.xlsx"/><Relationship Id="rId2" Type="http://schemas.microsoft.com/office/2011/relationships/chartColorStyle" Target="colors255.xml"/><Relationship Id="rId1" Type="http://schemas.microsoft.com/office/2011/relationships/chartStyle" Target="style255.xml"/></Relationships>
</file>

<file path=ppt/charts/_rels/chart256.xml.rels><?xml version="1.0" encoding="UTF-8" standalone="yes"?>
<Relationships xmlns="http://schemas.openxmlformats.org/package/2006/relationships"><Relationship Id="rId3" Type="http://schemas.openxmlformats.org/officeDocument/2006/relationships/package" Target="../embeddings/Hoja_de_c_lculo_de_Microsoft_Excel255.xlsx"/><Relationship Id="rId2" Type="http://schemas.microsoft.com/office/2011/relationships/chartColorStyle" Target="colors256.xml"/><Relationship Id="rId1" Type="http://schemas.microsoft.com/office/2011/relationships/chartStyle" Target="style256.xml"/></Relationships>
</file>

<file path=ppt/charts/_rels/chart257.xml.rels><?xml version="1.0" encoding="UTF-8" standalone="yes"?>
<Relationships xmlns="http://schemas.openxmlformats.org/package/2006/relationships"><Relationship Id="rId3" Type="http://schemas.openxmlformats.org/officeDocument/2006/relationships/package" Target="../embeddings/Hoja_de_c_lculo_de_Microsoft_Excel256.xlsx"/><Relationship Id="rId2" Type="http://schemas.microsoft.com/office/2011/relationships/chartColorStyle" Target="colors257.xml"/><Relationship Id="rId1" Type="http://schemas.microsoft.com/office/2011/relationships/chartStyle" Target="style257.xml"/></Relationships>
</file>

<file path=ppt/charts/_rels/chart258.xml.rels><?xml version="1.0" encoding="UTF-8" standalone="yes"?>
<Relationships xmlns="http://schemas.openxmlformats.org/package/2006/relationships"><Relationship Id="rId3" Type="http://schemas.openxmlformats.org/officeDocument/2006/relationships/package" Target="../embeddings/Hoja_de_c_lculo_de_Microsoft_Excel257.xlsx"/><Relationship Id="rId2" Type="http://schemas.microsoft.com/office/2011/relationships/chartColorStyle" Target="colors258.xml"/><Relationship Id="rId1" Type="http://schemas.microsoft.com/office/2011/relationships/chartStyle" Target="style258.xml"/></Relationships>
</file>

<file path=ppt/charts/_rels/chart259.xml.rels><?xml version="1.0" encoding="UTF-8" standalone="yes"?>
<Relationships xmlns="http://schemas.openxmlformats.org/package/2006/relationships"><Relationship Id="rId3" Type="http://schemas.openxmlformats.org/officeDocument/2006/relationships/package" Target="../embeddings/Hoja_de_c_lculo_de_Microsoft_Excel258.xlsx"/><Relationship Id="rId2" Type="http://schemas.microsoft.com/office/2011/relationships/chartColorStyle" Target="colors259.xml"/><Relationship Id="rId1" Type="http://schemas.microsoft.com/office/2011/relationships/chartStyle" Target="style259.xml"/></Relationships>
</file>

<file path=ppt/charts/_rels/chart26.xml.rels><?xml version="1.0" encoding="UTF-8" standalone="yes"?>
<Relationships xmlns="http://schemas.openxmlformats.org/package/2006/relationships"><Relationship Id="rId3" Type="http://schemas.openxmlformats.org/officeDocument/2006/relationships/package" Target="../embeddings/Hoja_de_c_lculo_de_Microsoft_Excel25.xlsx"/><Relationship Id="rId2" Type="http://schemas.microsoft.com/office/2011/relationships/chartColorStyle" Target="colors26.xml"/><Relationship Id="rId1" Type="http://schemas.microsoft.com/office/2011/relationships/chartStyle" Target="style26.xml"/></Relationships>
</file>

<file path=ppt/charts/_rels/chart260.xml.rels><?xml version="1.0" encoding="UTF-8" standalone="yes"?>
<Relationships xmlns="http://schemas.openxmlformats.org/package/2006/relationships"><Relationship Id="rId3" Type="http://schemas.openxmlformats.org/officeDocument/2006/relationships/package" Target="../embeddings/Hoja_de_c_lculo_de_Microsoft_Excel259.xlsx"/><Relationship Id="rId2" Type="http://schemas.microsoft.com/office/2011/relationships/chartColorStyle" Target="colors260.xml"/><Relationship Id="rId1" Type="http://schemas.microsoft.com/office/2011/relationships/chartStyle" Target="style260.xml"/></Relationships>
</file>

<file path=ppt/charts/_rels/chart261.xml.rels><?xml version="1.0" encoding="UTF-8" standalone="yes"?>
<Relationships xmlns="http://schemas.openxmlformats.org/package/2006/relationships"><Relationship Id="rId3" Type="http://schemas.openxmlformats.org/officeDocument/2006/relationships/package" Target="../embeddings/Hoja_de_c_lculo_de_Microsoft_Excel260.xlsx"/><Relationship Id="rId2" Type="http://schemas.microsoft.com/office/2011/relationships/chartColorStyle" Target="colors261.xml"/><Relationship Id="rId1" Type="http://schemas.microsoft.com/office/2011/relationships/chartStyle" Target="style261.xml"/></Relationships>
</file>

<file path=ppt/charts/_rels/chart262.xml.rels><?xml version="1.0" encoding="UTF-8" standalone="yes"?>
<Relationships xmlns="http://schemas.openxmlformats.org/package/2006/relationships"><Relationship Id="rId3" Type="http://schemas.openxmlformats.org/officeDocument/2006/relationships/package" Target="../embeddings/Hoja_de_c_lculo_de_Microsoft_Excel261.xlsx"/><Relationship Id="rId2" Type="http://schemas.microsoft.com/office/2011/relationships/chartColorStyle" Target="colors262.xml"/><Relationship Id="rId1" Type="http://schemas.microsoft.com/office/2011/relationships/chartStyle" Target="style262.xml"/></Relationships>
</file>

<file path=ppt/charts/_rels/chart263.xml.rels><?xml version="1.0" encoding="UTF-8" standalone="yes"?>
<Relationships xmlns="http://schemas.openxmlformats.org/package/2006/relationships"><Relationship Id="rId3" Type="http://schemas.openxmlformats.org/officeDocument/2006/relationships/package" Target="../embeddings/Hoja_de_c_lculo_de_Microsoft_Excel262.xlsx"/><Relationship Id="rId2" Type="http://schemas.microsoft.com/office/2011/relationships/chartColorStyle" Target="colors263.xml"/><Relationship Id="rId1" Type="http://schemas.microsoft.com/office/2011/relationships/chartStyle" Target="style263.xml"/></Relationships>
</file>

<file path=ppt/charts/_rels/chart264.xml.rels><?xml version="1.0" encoding="UTF-8" standalone="yes"?>
<Relationships xmlns="http://schemas.openxmlformats.org/package/2006/relationships"><Relationship Id="rId3" Type="http://schemas.openxmlformats.org/officeDocument/2006/relationships/package" Target="../embeddings/Hoja_de_c_lculo_de_Microsoft_Excel263.xlsx"/><Relationship Id="rId2" Type="http://schemas.microsoft.com/office/2011/relationships/chartColorStyle" Target="colors264.xml"/><Relationship Id="rId1" Type="http://schemas.microsoft.com/office/2011/relationships/chartStyle" Target="style264.xml"/></Relationships>
</file>

<file path=ppt/charts/_rels/chart265.xml.rels><?xml version="1.0" encoding="UTF-8" standalone="yes"?>
<Relationships xmlns="http://schemas.openxmlformats.org/package/2006/relationships"><Relationship Id="rId3" Type="http://schemas.openxmlformats.org/officeDocument/2006/relationships/package" Target="../embeddings/Hoja_de_c_lculo_de_Microsoft_Excel264.xlsx"/><Relationship Id="rId2" Type="http://schemas.microsoft.com/office/2011/relationships/chartColorStyle" Target="colors265.xml"/><Relationship Id="rId1" Type="http://schemas.microsoft.com/office/2011/relationships/chartStyle" Target="style265.xml"/></Relationships>
</file>

<file path=ppt/charts/_rels/chart266.xml.rels><?xml version="1.0" encoding="UTF-8" standalone="yes"?>
<Relationships xmlns="http://schemas.openxmlformats.org/package/2006/relationships"><Relationship Id="rId3" Type="http://schemas.openxmlformats.org/officeDocument/2006/relationships/package" Target="../embeddings/Hoja_de_c_lculo_de_Microsoft_Excel265.xlsx"/><Relationship Id="rId2" Type="http://schemas.microsoft.com/office/2011/relationships/chartColorStyle" Target="colors266.xml"/><Relationship Id="rId1" Type="http://schemas.microsoft.com/office/2011/relationships/chartStyle" Target="style266.xml"/></Relationships>
</file>

<file path=ppt/charts/_rels/chart267.xml.rels><?xml version="1.0" encoding="UTF-8" standalone="yes"?>
<Relationships xmlns="http://schemas.openxmlformats.org/package/2006/relationships"><Relationship Id="rId3" Type="http://schemas.openxmlformats.org/officeDocument/2006/relationships/package" Target="../embeddings/Hoja_de_c_lculo_de_Microsoft_Excel266.xlsx"/><Relationship Id="rId2" Type="http://schemas.microsoft.com/office/2011/relationships/chartColorStyle" Target="colors267.xml"/><Relationship Id="rId1" Type="http://schemas.microsoft.com/office/2011/relationships/chartStyle" Target="style267.xml"/></Relationships>
</file>

<file path=ppt/charts/_rels/chart268.xml.rels><?xml version="1.0" encoding="UTF-8" standalone="yes"?>
<Relationships xmlns="http://schemas.openxmlformats.org/package/2006/relationships"><Relationship Id="rId3" Type="http://schemas.openxmlformats.org/officeDocument/2006/relationships/package" Target="../embeddings/Hoja_de_c_lculo_de_Microsoft_Excel267.xlsx"/><Relationship Id="rId2" Type="http://schemas.microsoft.com/office/2011/relationships/chartColorStyle" Target="colors268.xml"/><Relationship Id="rId1" Type="http://schemas.microsoft.com/office/2011/relationships/chartStyle" Target="style268.xml"/></Relationships>
</file>

<file path=ppt/charts/_rels/chart269.xml.rels><?xml version="1.0" encoding="UTF-8" standalone="yes"?>
<Relationships xmlns="http://schemas.openxmlformats.org/package/2006/relationships"><Relationship Id="rId3" Type="http://schemas.openxmlformats.org/officeDocument/2006/relationships/package" Target="../embeddings/Hoja_de_c_lculo_de_Microsoft_Excel268.xlsx"/><Relationship Id="rId2" Type="http://schemas.microsoft.com/office/2011/relationships/chartColorStyle" Target="colors269.xml"/><Relationship Id="rId1" Type="http://schemas.microsoft.com/office/2011/relationships/chartStyle" Target="style269.xml"/></Relationships>
</file>

<file path=ppt/charts/_rels/chart27.xml.rels><?xml version="1.0" encoding="UTF-8" standalone="yes"?>
<Relationships xmlns="http://schemas.openxmlformats.org/package/2006/relationships"><Relationship Id="rId3" Type="http://schemas.openxmlformats.org/officeDocument/2006/relationships/package" Target="../embeddings/Hoja_de_c_lculo_de_Microsoft_Excel26.xlsx"/><Relationship Id="rId2" Type="http://schemas.microsoft.com/office/2011/relationships/chartColorStyle" Target="colors27.xml"/><Relationship Id="rId1" Type="http://schemas.microsoft.com/office/2011/relationships/chartStyle" Target="style27.xml"/></Relationships>
</file>

<file path=ppt/charts/_rels/chart270.xml.rels><?xml version="1.0" encoding="UTF-8" standalone="yes"?>
<Relationships xmlns="http://schemas.openxmlformats.org/package/2006/relationships"><Relationship Id="rId3" Type="http://schemas.openxmlformats.org/officeDocument/2006/relationships/package" Target="../embeddings/Hoja_de_c_lculo_de_Microsoft_Excel269.xlsx"/><Relationship Id="rId2" Type="http://schemas.microsoft.com/office/2011/relationships/chartColorStyle" Target="colors270.xml"/><Relationship Id="rId1" Type="http://schemas.microsoft.com/office/2011/relationships/chartStyle" Target="style270.xml"/></Relationships>
</file>

<file path=ppt/charts/_rels/chart271.xml.rels><?xml version="1.0" encoding="UTF-8" standalone="yes"?>
<Relationships xmlns="http://schemas.openxmlformats.org/package/2006/relationships"><Relationship Id="rId3" Type="http://schemas.openxmlformats.org/officeDocument/2006/relationships/package" Target="../embeddings/Hoja_de_c_lculo_de_Microsoft_Excel270.xlsx"/><Relationship Id="rId2" Type="http://schemas.microsoft.com/office/2011/relationships/chartColorStyle" Target="colors271.xml"/><Relationship Id="rId1" Type="http://schemas.microsoft.com/office/2011/relationships/chartStyle" Target="style271.xml"/></Relationships>
</file>

<file path=ppt/charts/_rels/chart272.xml.rels><?xml version="1.0" encoding="UTF-8" standalone="yes"?>
<Relationships xmlns="http://schemas.openxmlformats.org/package/2006/relationships"><Relationship Id="rId3" Type="http://schemas.openxmlformats.org/officeDocument/2006/relationships/package" Target="../embeddings/Hoja_de_c_lculo_de_Microsoft_Excel271.xlsx"/><Relationship Id="rId2" Type="http://schemas.microsoft.com/office/2011/relationships/chartColorStyle" Target="colors272.xml"/><Relationship Id="rId1" Type="http://schemas.microsoft.com/office/2011/relationships/chartStyle" Target="style272.xml"/></Relationships>
</file>

<file path=ppt/charts/_rels/chart273.xml.rels><?xml version="1.0" encoding="UTF-8" standalone="yes"?>
<Relationships xmlns="http://schemas.openxmlformats.org/package/2006/relationships"><Relationship Id="rId3" Type="http://schemas.openxmlformats.org/officeDocument/2006/relationships/package" Target="../embeddings/Hoja_de_c_lculo_de_Microsoft_Excel272.xlsx"/><Relationship Id="rId2" Type="http://schemas.microsoft.com/office/2011/relationships/chartColorStyle" Target="colors273.xml"/><Relationship Id="rId1" Type="http://schemas.microsoft.com/office/2011/relationships/chartStyle" Target="style273.xml"/></Relationships>
</file>

<file path=ppt/charts/_rels/chart274.xml.rels><?xml version="1.0" encoding="UTF-8" standalone="yes"?>
<Relationships xmlns="http://schemas.openxmlformats.org/package/2006/relationships"><Relationship Id="rId3" Type="http://schemas.openxmlformats.org/officeDocument/2006/relationships/package" Target="../embeddings/Hoja_de_c_lculo_de_Microsoft_Excel273.xlsx"/><Relationship Id="rId2" Type="http://schemas.microsoft.com/office/2011/relationships/chartColorStyle" Target="colors274.xml"/><Relationship Id="rId1" Type="http://schemas.microsoft.com/office/2011/relationships/chartStyle" Target="style274.xml"/></Relationships>
</file>

<file path=ppt/charts/_rels/chart275.xml.rels><?xml version="1.0" encoding="UTF-8" standalone="yes"?>
<Relationships xmlns="http://schemas.openxmlformats.org/package/2006/relationships"><Relationship Id="rId3" Type="http://schemas.openxmlformats.org/officeDocument/2006/relationships/package" Target="../embeddings/Hoja_de_c_lculo_de_Microsoft_Excel274.xlsx"/><Relationship Id="rId2" Type="http://schemas.microsoft.com/office/2011/relationships/chartColorStyle" Target="colors275.xml"/><Relationship Id="rId1" Type="http://schemas.microsoft.com/office/2011/relationships/chartStyle" Target="style275.xml"/></Relationships>
</file>

<file path=ppt/charts/_rels/chart276.xml.rels><?xml version="1.0" encoding="UTF-8" standalone="yes"?>
<Relationships xmlns="http://schemas.openxmlformats.org/package/2006/relationships"><Relationship Id="rId3" Type="http://schemas.openxmlformats.org/officeDocument/2006/relationships/package" Target="../embeddings/Hoja_de_c_lculo_de_Microsoft_Excel275.xlsx"/><Relationship Id="rId2" Type="http://schemas.microsoft.com/office/2011/relationships/chartColorStyle" Target="colors276.xml"/><Relationship Id="rId1" Type="http://schemas.microsoft.com/office/2011/relationships/chartStyle" Target="style276.xml"/></Relationships>
</file>

<file path=ppt/charts/_rels/chart277.xml.rels><?xml version="1.0" encoding="UTF-8" standalone="yes"?>
<Relationships xmlns="http://schemas.openxmlformats.org/package/2006/relationships"><Relationship Id="rId3" Type="http://schemas.openxmlformats.org/officeDocument/2006/relationships/package" Target="../embeddings/Hoja_de_c_lculo_de_Microsoft_Excel276.xlsx"/><Relationship Id="rId2" Type="http://schemas.microsoft.com/office/2011/relationships/chartColorStyle" Target="colors277.xml"/><Relationship Id="rId1" Type="http://schemas.microsoft.com/office/2011/relationships/chartStyle" Target="style277.xml"/></Relationships>
</file>

<file path=ppt/charts/_rels/chart278.xml.rels><?xml version="1.0" encoding="UTF-8" standalone="yes"?>
<Relationships xmlns="http://schemas.openxmlformats.org/package/2006/relationships"><Relationship Id="rId3" Type="http://schemas.openxmlformats.org/officeDocument/2006/relationships/package" Target="../embeddings/Hoja_de_c_lculo_de_Microsoft_Excel277.xlsx"/><Relationship Id="rId2" Type="http://schemas.microsoft.com/office/2011/relationships/chartColorStyle" Target="colors278.xml"/><Relationship Id="rId1" Type="http://schemas.microsoft.com/office/2011/relationships/chartStyle" Target="style278.xml"/></Relationships>
</file>

<file path=ppt/charts/_rels/chart279.xml.rels><?xml version="1.0" encoding="UTF-8" standalone="yes"?>
<Relationships xmlns="http://schemas.openxmlformats.org/package/2006/relationships"><Relationship Id="rId3" Type="http://schemas.openxmlformats.org/officeDocument/2006/relationships/package" Target="../embeddings/Hoja_de_c_lculo_de_Microsoft_Excel278.xlsx"/><Relationship Id="rId2" Type="http://schemas.microsoft.com/office/2011/relationships/chartColorStyle" Target="colors279.xml"/><Relationship Id="rId1" Type="http://schemas.microsoft.com/office/2011/relationships/chartStyle" Target="style279.xml"/></Relationships>
</file>

<file path=ppt/charts/_rels/chart28.xml.rels><?xml version="1.0" encoding="UTF-8" standalone="yes"?>
<Relationships xmlns="http://schemas.openxmlformats.org/package/2006/relationships"><Relationship Id="rId3" Type="http://schemas.openxmlformats.org/officeDocument/2006/relationships/package" Target="../embeddings/Hoja_de_c_lculo_de_Microsoft_Excel27.xlsx"/><Relationship Id="rId2" Type="http://schemas.microsoft.com/office/2011/relationships/chartColorStyle" Target="colors28.xml"/><Relationship Id="rId1" Type="http://schemas.microsoft.com/office/2011/relationships/chartStyle" Target="style28.xml"/></Relationships>
</file>

<file path=ppt/charts/_rels/chart280.xml.rels><?xml version="1.0" encoding="UTF-8" standalone="yes"?>
<Relationships xmlns="http://schemas.openxmlformats.org/package/2006/relationships"><Relationship Id="rId3" Type="http://schemas.openxmlformats.org/officeDocument/2006/relationships/package" Target="../embeddings/Hoja_de_c_lculo_de_Microsoft_Excel279.xlsx"/><Relationship Id="rId2" Type="http://schemas.microsoft.com/office/2011/relationships/chartColorStyle" Target="colors280.xml"/><Relationship Id="rId1" Type="http://schemas.microsoft.com/office/2011/relationships/chartStyle" Target="style280.xml"/></Relationships>
</file>

<file path=ppt/charts/_rels/chart281.xml.rels><?xml version="1.0" encoding="UTF-8" standalone="yes"?>
<Relationships xmlns="http://schemas.openxmlformats.org/package/2006/relationships"><Relationship Id="rId3" Type="http://schemas.openxmlformats.org/officeDocument/2006/relationships/package" Target="../embeddings/Hoja_de_c_lculo_de_Microsoft_Excel280.xlsx"/><Relationship Id="rId2" Type="http://schemas.microsoft.com/office/2011/relationships/chartColorStyle" Target="colors281.xml"/><Relationship Id="rId1" Type="http://schemas.microsoft.com/office/2011/relationships/chartStyle" Target="style281.xml"/></Relationships>
</file>

<file path=ppt/charts/_rels/chart282.xml.rels><?xml version="1.0" encoding="UTF-8" standalone="yes"?>
<Relationships xmlns="http://schemas.openxmlformats.org/package/2006/relationships"><Relationship Id="rId3" Type="http://schemas.openxmlformats.org/officeDocument/2006/relationships/package" Target="../embeddings/Hoja_de_c_lculo_de_Microsoft_Excel281.xlsx"/><Relationship Id="rId2" Type="http://schemas.microsoft.com/office/2011/relationships/chartColorStyle" Target="colors282.xml"/><Relationship Id="rId1" Type="http://schemas.microsoft.com/office/2011/relationships/chartStyle" Target="style282.xml"/></Relationships>
</file>

<file path=ppt/charts/_rels/chart283.xml.rels><?xml version="1.0" encoding="UTF-8" standalone="yes"?>
<Relationships xmlns="http://schemas.openxmlformats.org/package/2006/relationships"><Relationship Id="rId3" Type="http://schemas.openxmlformats.org/officeDocument/2006/relationships/package" Target="../embeddings/Hoja_de_c_lculo_de_Microsoft_Excel282.xlsx"/><Relationship Id="rId2" Type="http://schemas.microsoft.com/office/2011/relationships/chartColorStyle" Target="colors283.xml"/><Relationship Id="rId1" Type="http://schemas.microsoft.com/office/2011/relationships/chartStyle" Target="style283.xml"/></Relationships>
</file>

<file path=ppt/charts/_rels/chart284.xml.rels><?xml version="1.0" encoding="UTF-8" standalone="yes"?>
<Relationships xmlns="http://schemas.openxmlformats.org/package/2006/relationships"><Relationship Id="rId3" Type="http://schemas.openxmlformats.org/officeDocument/2006/relationships/package" Target="../embeddings/Hoja_de_c_lculo_de_Microsoft_Excel283.xlsx"/><Relationship Id="rId2" Type="http://schemas.microsoft.com/office/2011/relationships/chartColorStyle" Target="colors284.xml"/><Relationship Id="rId1" Type="http://schemas.microsoft.com/office/2011/relationships/chartStyle" Target="style284.xml"/></Relationships>
</file>

<file path=ppt/charts/_rels/chart285.xml.rels><?xml version="1.0" encoding="UTF-8" standalone="yes"?>
<Relationships xmlns="http://schemas.openxmlformats.org/package/2006/relationships"><Relationship Id="rId3" Type="http://schemas.openxmlformats.org/officeDocument/2006/relationships/package" Target="../embeddings/Hoja_de_c_lculo_de_Microsoft_Excel284.xlsx"/><Relationship Id="rId2" Type="http://schemas.microsoft.com/office/2011/relationships/chartColorStyle" Target="colors285.xml"/><Relationship Id="rId1" Type="http://schemas.microsoft.com/office/2011/relationships/chartStyle" Target="style285.xml"/></Relationships>
</file>

<file path=ppt/charts/_rels/chart286.xml.rels><?xml version="1.0" encoding="UTF-8" standalone="yes"?>
<Relationships xmlns="http://schemas.openxmlformats.org/package/2006/relationships"><Relationship Id="rId3" Type="http://schemas.openxmlformats.org/officeDocument/2006/relationships/package" Target="../embeddings/Hoja_de_c_lculo_de_Microsoft_Excel285.xlsx"/><Relationship Id="rId2" Type="http://schemas.microsoft.com/office/2011/relationships/chartColorStyle" Target="colors286.xml"/><Relationship Id="rId1" Type="http://schemas.microsoft.com/office/2011/relationships/chartStyle" Target="style286.xml"/></Relationships>
</file>

<file path=ppt/charts/_rels/chart287.xml.rels><?xml version="1.0" encoding="UTF-8" standalone="yes"?>
<Relationships xmlns="http://schemas.openxmlformats.org/package/2006/relationships"><Relationship Id="rId3" Type="http://schemas.openxmlformats.org/officeDocument/2006/relationships/package" Target="../embeddings/Hoja_de_c_lculo_de_Microsoft_Excel286.xlsx"/><Relationship Id="rId2" Type="http://schemas.microsoft.com/office/2011/relationships/chartColorStyle" Target="colors287.xml"/><Relationship Id="rId1" Type="http://schemas.microsoft.com/office/2011/relationships/chartStyle" Target="style287.xml"/></Relationships>
</file>

<file path=ppt/charts/_rels/chart288.xml.rels><?xml version="1.0" encoding="UTF-8" standalone="yes"?>
<Relationships xmlns="http://schemas.openxmlformats.org/package/2006/relationships"><Relationship Id="rId3" Type="http://schemas.openxmlformats.org/officeDocument/2006/relationships/package" Target="../embeddings/Hoja_de_c_lculo_de_Microsoft_Excel287.xlsx"/><Relationship Id="rId2" Type="http://schemas.microsoft.com/office/2011/relationships/chartColorStyle" Target="colors288.xml"/><Relationship Id="rId1" Type="http://schemas.microsoft.com/office/2011/relationships/chartStyle" Target="style288.xml"/></Relationships>
</file>

<file path=ppt/charts/_rels/chart289.xml.rels><?xml version="1.0" encoding="UTF-8" standalone="yes"?>
<Relationships xmlns="http://schemas.openxmlformats.org/package/2006/relationships"><Relationship Id="rId3" Type="http://schemas.openxmlformats.org/officeDocument/2006/relationships/package" Target="../embeddings/Hoja_de_c_lculo_de_Microsoft_Excel288.xlsx"/><Relationship Id="rId2" Type="http://schemas.microsoft.com/office/2011/relationships/chartColorStyle" Target="colors289.xml"/><Relationship Id="rId1" Type="http://schemas.microsoft.com/office/2011/relationships/chartStyle" Target="style289.xml"/></Relationships>
</file>

<file path=ppt/charts/_rels/chart29.xml.rels><?xml version="1.0" encoding="UTF-8" standalone="yes"?>
<Relationships xmlns="http://schemas.openxmlformats.org/package/2006/relationships"><Relationship Id="rId3" Type="http://schemas.openxmlformats.org/officeDocument/2006/relationships/package" Target="../embeddings/Hoja_de_c_lculo_de_Microsoft_Excel28.xlsx"/><Relationship Id="rId2" Type="http://schemas.microsoft.com/office/2011/relationships/chartColorStyle" Target="colors29.xml"/><Relationship Id="rId1" Type="http://schemas.microsoft.com/office/2011/relationships/chartStyle" Target="style29.xml"/></Relationships>
</file>

<file path=ppt/charts/_rels/chart290.xml.rels><?xml version="1.0" encoding="UTF-8" standalone="yes"?>
<Relationships xmlns="http://schemas.openxmlformats.org/package/2006/relationships"><Relationship Id="rId3" Type="http://schemas.openxmlformats.org/officeDocument/2006/relationships/package" Target="../embeddings/Hoja_de_c_lculo_de_Microsoft_Excel289.xlsx"/><Relationship Id="rId2" Type="http://schemas.microsoft.com/office/2011/relationships/chartColorStyle" Target="colors290.xml"/><Relationship Id="rId1" Type="http://schemas.microsoft.com/office/2011/relationships/chartStyle" Target="style290.xml"/></Relationships>
</file>

<file path=ppt/charts/_rels/chart291.xml.rels><?xml version="1.0" encoding="UTF-8" standalone="yes"?>
<Relationships xmlns="http://schemas.openxmlformats.org/package/2006/relationships"><Relationship Id="rId3" Type="http://schemas.openxmlformats.org/officeDocument/2006/relationships/package" Target="../embeddings/Hoja_de_c_lculo_de_Microsoft_Excel290.xlsx"/><Relationship Id="rId2" Type="http://schemas.microsoft.com/office/2011/relationships/chartColorStyle" Target="colors291.xml"/><Relationship Id="rId1" Type="http://schemas.microsoft.com/office/2011/relationships/chartStyle" Target="style291.xml"/></Relationships>
</file>

<file path=ppt/charts/_rels/chart292.xml.rels><?xml version="1.0" encoding="UTF-8" standalone="yes"?>
<Relationships xmlns="http://schemas.openxmlformats.org/package/2006/relationships"><Relationship Id="rId3" Type="http://schemas.openxmlformats.org/officeDocument/2006/relationships/package" Target="../embeddings/Hoja_de_c_lculo_de_Microsoft_Excel291.xlsx"/><Relationship Id="rId2" Type="http://schemas.microsoft.com/office/2011/relationships/chartColorStyle" Target="colors292.xml"/><Relationship Id="rId1" Type="http://schemas.microsoft.com/office/2011/relationships/chartStyle" Target="style292.xml"/></Relationships>
</file>

<file path=ppt/charts/_rels/chart293.xml.rels><?xml version="1.0" encoding="UTF-8" standalone="yes"?>
<Relationships xmlns="http://schemas.openxmlformats.org/package/2006/relationships"><Relationship Id="rId3" Type="http://schemas.openxmlformats.org/officeDocument/2006/relationships/package" Target="../embeddings/Hoja_de_c_lculo_de_Microsoft_Excel292.xlsx"/><Relationship Id="rId2" Type="http://schemas.microsoft.com/office/2011/relationships/chartColorStyle" Target="colors293.xml"/><Relationship Id="rId1" Type="http://schemas.microsoft.com/office/2011/relationships/chartStyle" Target="style293.xml"/></Relationships>
</file>

<file path=ppt/charts/_rels/chart294.xml.rels><?xml version="1.0" encoding="UTF-8" standalone="yes"?>
<Relationships xmlns="http://schemas.openxmlformats.org/package/2006/relationships"><Relationship Id="rId3" Type="http://schemas.openxmlformats.org/officeDocument/2006/relationships/package" Target="../embeddings/Hoja_de_c_lculo_de_Microsoft_Excel293.xlsx"/><Relationship Id="rId2" Type="http://schemas.microsoft.com/office/2011/relationships/chartColorStyle" Target="colors294.xml"/><Relationship Id="rId1" Type="http://schemas.microsoft.com/office/2011/relationships/chartStyle" Target="style294.xml"/></Relationships>
</file>

<file path=ppt/charts/_rels/chart295.xml.rels><?xml version="1.0" encoding="UTF-8" standalone="yes"?>
<Relationships xmlns="http://schemas.openxmlformats.org/package/2006/relationships"><Relationship Id="rId3" Type="http://schemas.openxmlformats.org/officeDocument/2006/relationships/package" Target="../embeddings/Hoja_de_c_lculo_de_Microsoft_Excel294.xlsx"/><Relationship Id="rId2" Type="http://schemas.microsoft.com/office/2011/relationships/chartColorStyle" Target="colors295.xml"/><Relationship Id="rId1" Type="http://schemas.microsoft.com/office/2011/relationships/chartStyle" Target="style295.xml"/></Relationships>
</file>

<file path=ppt/charts/_rels/chart296.xml.rels><?xml version="1.0" encoding="UTF-8" standalone="yes"?>
<Relationships xmlns="http://schemas.openxmlformats.org/package/2006/relationships"><Relationship Id="rId3" Type="http://schemas.openxmlformats.org/officeDocument/2006/relationships/package" Target="../embeddings/Hoja_de_c_lculo_de_Microsoft_Excel295.xlsx"/><Relationship Id="rId2" Type="http://schemas.microsoft.com/office/2011/relationships/chartColorStyle" Target="colors296.xml"/><Relationship Id="rId1" Type="http://schemas.microsoft.com/office/2011/relationships/chartStyle" Target="style296.xml"/></Relationships>
</file>

<file path=ppt/charts/_rels/chart297.xml.rels><?xml version="1.0" encoding="UTF-8" standalone="yes"?>
<Relationships xmlns="http://schemas.openxmlformats.org/package/2006/relationships"><Relationship Id="rId3" Type="http://schemas.openxmlformats.org/officeDocument/2006/relationships/package" Target="../embeddings/Hoja_de_c_lculo_de_Microsoft_Excel296.xlsx"/><Relationship Id="rId2" Type="http://schemas.microsoft.com/office/2011/relationships/chartColorStyle" Target="colors297.xml"/><Relationship Id="rId1" Type="http://schemas.microsoft.com/office/2011/relationships/chartStyle" Target="style297.xml"/></Relationships>
</file>

<file path=ppt/charts/_rels/chart298.xml.rels><?xml version="1.0" encoding="UTF-8" standalone="yes"?>
<Relationships xmlns="http://schemas.openxmlformats.org/package/2006/relationships"><Relationship Id="rId3" Type="http://schemas.openxmlformats.org/officeDocument/2006/relationships/package" Target="../embeddings/Hoja_de_c_lculo_de_Microsoft_Excel297.xlsx"/><Relationship Id="rId2" Type="http://schemas.microsoft.com/office/2011/relationships/chartColorStyle" Target="colors298.xml"/><Relationship Id="rId1" Type="http://schemas.microsoft.com/office/2011/relationships/chartStyle" Target="style298.xml"/></Relationships>
</file>

<file path=ppt/charts/_rels/chart299.xml.rels><?xml version="1.0" encoding="UTF-8" standalone="yes"?>
<Relationships xmlns="http://schemas.openxmlformats.org/package/2006/relationships"><Relationship Id="rId3" Type="http://schemas.openxmlformats.org/officeDocument/2006/relationships/package" Target="../embeddings/Hoja_de_c_lculo_de_Microsoft_Excel298.xlsx"/><Relationship Id="rId2" Type="http://schemas.microsoft.com/office/2011/relationships/chartColorStyle" Target="colors299.xml"/><Relationship Id="rId1" Type="http://schemas.microsoft.com/office/2011/relationships/chartStyle" Target="style299.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Hoja_de_c_lculo_de_Microsoft_Excel29.xlsx"/><Relationship Id="rId2" Type="http://schemas.microsoft.com/office/2011/relationships/chartColorStyle" Target="colors30.xml"/><Relationship Id="rId1" Type="http://schemas.microsoft.com/office/2011/relationships/chartStyle" Target="style30.xml"/></Relationships>
</file>

<file path=ppt/charts/_rels/chart300.xml.rels><?xml version="1.0" encoding="UTF-8" standalone="yes"?>
<Relationships xmlns="http://schemas.openxmlformats.org/package/2006/relationships"><Relationship Id="rId3" Type="http://schemas.openxmlformats.org/officeDocument/2006/relationships/package" Target="../embeddings/Hoja_de_c_lculo_de_Microsoft_Excel299.xlsx"/><Relationship Id="rId2" Type="http://schemas.microsoft.com/office/2011/relationships/chartColorStyle" Target="colors300.xml"/><Relationship Id="rId1" Type="http://schemas.microsoft.com/office/2011/relationships/chartStyle" Target="style300.xml"/></Relationships>
</file>

<file path=ppt/charts/_rels/chart301.xml.rels><?xml version="1.0" encoding="UTF-8" standalone="yes"?>
<Relationships xmlns="http://schemas.openxmlformats.org/package/2006/relationships"><Relationship Id="rId3" Type="http://schemas.openxmlformats.org/officeDocument/2006/relationships/package" Target="../embeddings/Hoja_de_c_lculo_de_Microsoft_Excel300.xlsx"/><Relationship Id="rId2" Type="http://schemas.microsoft.com/office/2011/relationships/chartColorStyle" Target="colors301.xml"/><Relationship Id="rId1" Type="http://schemas.microsoft.com/office/2011/relationships/chartStyle" Target="style301.xml"/></Relationships>
</file>

<file path=ppt/charts/_rels/chart302.xml.rels><?xml version="1.0" encoding="UTF-8" standalone="yes"?>
<Relationships xmlns="http://schemas.openxmlformats.org/package/2006/relationships"><Relationship Id="rId3" Type="http://schemas.openxmlformats.org/officeDocument/2006/relationships/package" Target="../embeddings/Hoja_de_c_lculo_de_Microsoft_Excel301.xlsx"/><Relationship Id="rId2" Type="http://schemas.microsoft.com/office/2011/relationships/chartColorStyle" Target="colors302.xml"/><Relationship Id="rId1" Type="http://schemas.microsoft.com/office/2011/relationships/chartStyle" Target="style302.xml"/></Relationships>
</file>

<file path=ppt/charts/_rels/chart303.xml.rels><?xml version="1.0" encoding="UTF-8" standalone="yes"?>
<Relationships xmlns="http://schemas.openxmlformats.org/package/2006/relationships"><Relationship Id="rId3" Type="http://schemas.openxmlformats.org/officeDocument/2006/relationships/package" Target="../embeddings/Hoja_de_c_lculo_de_Microsoft_Excel302.xlsx"/><Relationship Id="rId2" Type="http://schemas.microsoft.com/office/2011/relationships/chartColorStyle" Target="colors303.xml"/><Relationship Id="rId1" Type="http://schemas.microsoft.com/office/2011/relationships/chartStyle" Target="style303.xml"/></Relationships>
</file>

<file path=ppt/charts/_rels/chart304.xml.rels><?xml version="1.0" encoding="UTF-8" standalone="yes"?>
<Relationships xmlns="http://schemas.openxmlformats.org/package/2006/relationships"><Relationship Id="rId3" Type="http://schemas.openxmlformats.org/officeDocument/2006/relationships/package" Target="../embeddings/Hoja_de_c_lculo_de_Microsoft_Excel303.xlsx"/><Relationship Id="rId2" Type="http://schemas.microsoft.com/office/2011/relationships/chartColorStyle" Target="colors304.xml"/><Relationship Id="rId1" Type="http://schemas.microsoft.com/office/2011/relationships/chartStyle" Target="style304.xml"/></Relationships>
</file>

<file path=ppt/charts/_rels/chart305.xml.rels><?xml version="1.0" encoding="UTF-8" standalone="yes"?>
<Relationships xmlns="http://schemas.openxmlformats.org/package/2006/relationships"><Relationship Id="rId3" Type="http://schemas.openxmlformats.org/officeDocument/2006/relationships/package" Target="../embeddings/Hoja_de_c_lculo_de_Microsoft_Excel304.xlsx"/><Relationship Id="rId2" Type="http://schemas.microsoft.com/office/2011/relationships/chartColorStyle" Target="colors305.xml"/><Relationship Id="rId1" Type="http://schemas.microsoft.com/office/2011/relationships/chartStyle" Target="style305.xml"/></Relationships>
</file>

<file path=ppt/charts/_rels/chart306.xml.rels><?xml version="1.0" encoding="UTF-8" standalone="yes"?>
<Relationships xmlns="http://schemas.openxmlformats.org/package/2006/relationships"><Relationship Id="rId3" Type="http://schemas.openxmlformats.org/officeDocument/2006/relationships/package" Target="../embeddings/Hoja_de_c_lculo_de_Microsoft_Excel305.xlsx"/><Relationship Id="rId2" Type="http://schemas.microsoft.com/office/2011/relationships/chartColorStyle" Target="colors306.xml"/><Relationship Id="rId1" Type="http://schemas.microsoft.com/office/2011/relationships/chartStyle" Target="style306.xml"/></Relationships>
</file>

<file path=ppt/charts/_rels/chart307.xml.rels><?xml version="1.0" encoding="UTF-8" standalone="yes"?>
<Relationships xmlns="http://schemas.openxmlformats.org/package/2006/relationships"><Relationship Id="rId3" Type="http://schemas.openxmlformats.org/officeDocument/2006/relationships/package" Target="../embeddings/Hoja_de_c_lculo_de_Microsoft_Excel306.xlsx"/><Relationship Id="rId2" Type="http://schemas.microsoft.com/office/2011/relationships/chartColorStyle" Target="colors307.xml"/><Relationship Id="rId1" Type="http://schemas.microsoft.com/office/2011/relationships/chartStyle" Target="style307.xml"/></Relationships>
</file>

<file path=ppt/charts/_rels/chart308.xml.rels><?xml version="1.0" encoding="UTF-8" standalone="yes"?>
<Relationships xmlns="http://schemas.openxmlformats.org/package/2006/relationships"><Relationship Id="rId3" Type="http://schemas.openxmlformats.org/officeDocument/2006/relationships/package" Target="../embeddings/Hoja_de_c_lculo_de_Microsoft_Excel307.xlsx"/><Relationship Id="rId2" Type="http://schemas.microsoft.com/office/2011/relationships/chartColorStyle" Target="colors308.xml"/><Relationship Id="rId1" Type="http://schemas.microsoft.com/office/2011/relationships/chartStyle" Target="style308.xml"/></Relationships>
</file>

<file path=ppt/charts/_rels/chart309.xml.rels><?xml version="1.0" encoding="UTF-8" standalone="yes"?>
<Relationships xmlns="http://schemas.openxmlformats.org/package/2006/relationships"><Relationship Id="rId3" Type="http://schemas.openxmlformats.org/officeDocument/2006/relationships/package" Target="../embeddings/Hoja_de_c_lculo_de_Microsoft_Excel308.xlsx"/><Relationship Id="rId2" Type="http://schemas.microsoft.com/office/2011/relationships/chartColorStyle" Target="colors309.xml"/><Relationship Id="rId1" Type="http://schemas.microsoft.com/office/2011/relationships/chartStyle" Target="style309.xml"/></Relationships>
</file>

<file path=ppt/charts/_rels/chart31.xml.rels><?xml version="1.0" encoding="UTF-8" standalone="yes"?>
<Relationships xmlns="http://schemas.openxmlformats.org/package/2006/relationships"><Relationship Id="rId3" Type="http://schemas.openxmlformats.org/officeDocument/2006/relationships/package" Target="../embeddings/Hoja_de_c_lculo_de_Microsoft_Excel30.xlsx"/><Relationship Id="rId2" Type="http://schemas.microsoft.com/office/2011/relationships/chartColorStyle" Target="colors31.xml"/><Relationship Id="rId1" Type="http://schemas.microsoft.com/office/2011/relationships/chartStyle" Target="style31.xml"/></Relationships>
</file>

<file path=ppt/charts/_rels/chart310.xml.rels><?xml version="1.0" encoding="UTF-8" standalone="yes"?>
<Relationships xmlns="http://schemas.openxmlformats.org/package/2006/relationships"><Relationship Id="rId3" Type="http://schemas.openxmlformats.org/officeDocument/2006/relationships/package" Target="../embeddings/Hoja_de_c_lculo_de_Microsoft_Excel309.xlsx"/><Relationship Id="rId2" Type="http://schemas.microsoft.com/office/2011/relationships/chartColorStyle" Target="colors310.xml"/><Relationship Id="rId1" Type="http://schemas.microsoft.com/office/2011/relationships/chartStyle" Target="style310.xml"/></Relationships>
</file>

<file path=ppt/charts/_rels/chart311.xml.rels><?xml version="1.0" encoding="UTF-8" standalone="yes"?>
<Relationships xmlns="http://schemas.openxmlformats.org/package/2006/relationships"><Relationship Id="rId3" Type="http://schemas.openxmlformats.org/officeDocument/2006/relationships/package" Target="../embeddings/Hoja_de_c_lculo_de_Microsoft_Excel310.xlsx"/><Relationship Id="rId2" Type="http://schemas.microsoft.com/office/2011/relationships/chartColorStyle" Target="colors311.xml"/><Relationship Id="rId1" Type="http://schemas.microsoft.com/office/2011/relationships/chartStyle" Target="style311.xml"/></Relationships>
</file>

<file path=ppt/charts/_rels/chart312.xml.rels><?xml version="1.0" encoding="UTF-8" standalone="yes"?>
<Relationships xmlns="http://schemas.openxmlformats.org/package/2006/relationships"><Relationship Id="rId3" Type="http://schemas.openxmlformats.org/officeDocument/2006/relationships/package" Target="../embeddings/Hoja_de_c_lculo_de_Microsoft_Excel311.xlsx"/><Relationship Id="rId2" Type="http://schemas.microsoft.com/office/2011/relationships/chartColorStyle" Target="colors312.xml"/><Relationship Id="rId1" Type="http://schemas.microsoft.com/office/2011/relationships/chartStyle" Target="style312.xml"/></Relationships>
</file>

<file path=ppt/charts/_rels/chart313.xml.rels><?xml version="1.0" encoding="UTF-8" standalone="yes"?>
<Relationships xmlns="http://schemas.openxmlformats.org/package/2006/relationships"><Relationship Id="rId3" Type="http://schemas.openxmlformats.org/officeDocument/2006/relationships/package" Target="../embeddings/Hoja_de_c_lculo_de_Microsoft_Excel312.xlsx"/><Relationship Id="rId2" Type="http://schemas.microsoft.com/office/2011/relationships/chartColorStyle" Target="colors313.xml"/><Relationship Id="rId1" Type="http://schemas.microsoft.com/office/2011/relationships/chartStyle" Target="style313.xml"/></Relationships>
</file>

<file path=ppt/charts/_rels/chart314.xml.rels><?xml version="1.0" encoding="UTF-8" standalone="yes"?>
<Relationships xmlns="http://schemas.openxmlformats.org/package/2006/relationships"><Relationship Id="rId3" Type="http://schemas.openxmlformats.org/officeDocument/2006/relationships/package" Target="../embeddings/Hoja_de_c_lculo_de_Microsoft_Excel313.xlsx"/><Relationship Id="rId2" Type="http://schemas.microsoft.com/office/2011/relationships/chartColorStyle" Target="colors314.xml"/><Relationship Id="rId1" Type="http://schemas.microsoft.com/office/2011/relationships/chartStyle" Target="style314.xml"/></Relationships>
</file>

<file path=ppt/charts/_rels/chart315.xml.rels><?xml version="1.0" encoding="UTF-8" standalone="yes"?>
<Relationships xmlns="http://schemas.openxmlformats.org/package/2006/relationships"><Relationship Id="rId3" Type="http://schemas.openxmlformats.org/officeDocument/2006/relationships/package" Target="../embeddings/Hoja_de_c_lculo_de_Microsoft_Excel314.xlsx"/><Relationship Id="rId2" Type="http://schemas.microsoft.com/office/2011/relationships/chartColorStyle" Target="colors315.xml"/><Relationship Id="rId1" Type="http://schemas.microsoft.com/office/2011/relationships/chartStyle" Target="style315.xml"/></Relationships>
</file>

<file path=ppt/charts/_rels/chart316.xml.rels><?xml version="1.0" encoding="UTF-8" standalone="yes"?>
<Relationships xmlns="http://schemas.openxmlformats.org/package/2006/relationships"><Relationship Id="rId3" Type="http://schemas.openxmlformats.org/officeDocument/2006/relationships/package" Target="../embeddings/Hoja_de_c_lculo_de_Microsoft_Excel315.xlsx"/><Relationship Id="rId2" Type="http://schemas.microsoft.com/office/2011/relationships/chartColorStyle" Target="colors316.xml"/><Relationship Id="rId1" Type="http://schemas.microsoft.com/office/2011/relationships/chartStyle" Target="style316.xml"/></Relationships>
</file>

<file path=ppt/charts/_rels/chart317.xml.rels><?xml version="1.0" encoding="UTF-8" standalone="yes"?>
<Relationships xmlns="http://schemas.openxmlformats.org/package/2006/relationships"><Relationship Id="rId3" Type="http://schemas.openxmlformats.org/officeDocument/2006/relationships/package" Target="../embeddings/Hoja_de_c_lculo_de_Microsoft_Excel316.xlsx"/><Relationship Id="rId2" Type="http://schemas.microsoft.com/office/2011/relationships/chartColorStyle" Target="colors317.xml"/><Relationship Id="rId1" Type="http://schemas.microsoft.com/office/2011/relationships/chartStyle" Target="style317.xml"/></Relationships>
</file>

<file path=ppt/charts/_rels/chart318.xml.rels><?xml version="1.0" encoding="UTF-8" standalone="yes"?>
<Relationships xmlns="http://schemas.openxmlformats.org/package/2006/relationships"><Relationship Id="rId3" Type="http://schemas.openxmlformats.org/officeDocument/2006/relationships/package" Target="../embeddings/Hoja_de_c_lculo_de_Microsoft_Excel317.xlsx"/><Relationship Id="rId2" Type="http://schemas.microsoft.com/office/2011/relationships/chartColorStyle" Target="colors318.xml"/><Relationship Id="rId1" Type="http://schemas.microsoft.com/office/2011/relationships/chartStyle" Target="style318.xml"/></Relationships>
</file>

<file path=ppt/charts/_rels/chart319.xml.rels><?xml version="1.0" encoding="UTF-8" standalone="yes"?>
<Relationships xmlns="http://schemas.openxmlformats.org/package/2006/relationships"><Relationship Id="rId3" Type="http://schemas.openxmlformats.org/officeDocument/2006/relationships/package" Target="../embeddings/Hoja_de_c_lculo_de_Microsoft_Excel318.xlsx"/><Relationship Id="rId2" Type="http://schemas.microsoft.com/office/2011/relationships/chartColorStyle" Target="colors319.xml"/><Relationship Id="rId1" Type="http://schemas.microsoft.com/office/2011/relationships/chartStyle" Target="style319.xml"/></Relationships>
</file>

<file path=ppt/charts/_rels/chart32.xml.rels><?xml version="1.0" encoding="UTF-8" standalone="yes"?>
<Relationships xmlns="http://schemas.openxmlformats.org/package/2006/relationships"><Relationship Id="rId3" Type="http://schemas.openxmlformats.org/officeDocument/2006/relationships/package" Target="../embeddings/Hoja_de_c_lculo_de_Microsoft_Excel31.xlsx"/><Relationship Id="rId2" Type="http://schemas.microsoft.com/office/2011/relationships/chartColorStyle" Target="colors32.xml"/><Relationship Id="rId1" Type="http://schemas.microsoft.com/office/2011/relationships/chartStyle" Target="style32.xml"/></Relationships>
</file>

<file path=ppt/charts/_rels/chart320.xml.rels><?xml version="1.0" encoding="UTF-8" standalone="yes"?>
<Relationships xmlns="http://schemas.openxmlformats.org/package/2006/relationships"><Relationship Id="rId3" Type="http://schemas.openxmlformats.org/officeDocument/2006/relationships/package" Target="../embeddings/Hoja_de_c_lculo_de_Microsoft_Excel319.xlsx"/><Relationship Id="rId2" Type="http://schemas.microsoft.com/office/2011/relationships/chartColorStyle" Target="colors320.xml"/><Relationship Id="rId1" Type="http://schemas.microsoft.com/office/2011/relationships/chartStyle" Target="style320.xml"/></Relationships>
</file>

<file path=ppt/charts/_rels/chart321.xml.rels><?xml version="1.0" encoding="UTF-8" standalone="yes"?>
<Relationships xmlns="http://schemas.openxmlformats.org/package/2006/relationships"><Relationship Id="rId3" Type="http://schemas.openxmlformats.org/officeDocument/2006/relationships/package" Target="../embeddings/Hoja_de_c_lculo_de_Microsoft_Excel320.xlsx"/><Relationship Id="rId2" Type="http://schemas.microsoft.com/office/2011/relationships/chartColorStyle" Target="colors321.xml"/><Relationship Id="rId1" Type="http://schemas.microsoft.com/office/2011/relationships/chartStyle" Target="style321.xml"/></Relationships>
</file>

<file path=ppt/charts/_rels/chart322.xml.rels><?xml version="1.0" encoding="UTF-8" standalone="yes"?>
<Relationships xmlns="http://schemas.openxmlformats.org/package/2006/relationships"><Relationship Id="rId3" Type="http://schemas.openxmlformats.org/officeDocument/2006/relationships/package" Target="../embeddings/Hoja_de_c_lculo_de_Microsoft_Excel321.xlsx"/><Relationship Id="rId2" Type="http://schemas.microsoft.com/office/2011/relationships/chartColorStyle" Target="colors322.xml"/><Relationship Id="rId1" Type="http://schemas.microsoft.com/office/2011/relationships/chartStyle" Target="style322.xml"/></Relationships>
</file>

<file path=ppt/charts/_rels/chart323.xml.rels><?xml version="1.0" encoding="UTF-8" standalone="yes"?>
<Relationships xmlns="http://schemas.openxmlformats.org/package/2006/relationships"><Relationship Id="rId3" Type="http://schemas.openxmlformats.org/officeDocument/2006/relationships/package" Target="../embeddings/Hoja_de_c_lculo_de_Microsoft_Excel322.xlsx"/><Relationship Id="rId2" Type="http://schemas.microsoft.com/office/2011/relationships/chartColorStyle" Target="colors323.xml"/><Relationship Id="rId1" Type="http://schemas.microsoft.com/office/2011/relationships/chartStyle" Target="style323.xml"/></Relationships>
</file>

<file path=ppt/charts/_rels/chart324.xml.rels><?xml version="1.0" encoding="UTF-8" standalone="yes"?>
<Relationships xmlns="http://schemas.openxmlformats.org/package/2006/relationships"><Relationship Id="rId3" Type="http://schemas.openxmlformats.org/officeDocument/2006/relationships/package" Target="../embeddings/Hoja_de_c_lculo_de_Microsoft_Excel323.xlsx"/><Relationship Id="rId2" Type="http://schemas.microsoft.com/office/2011/relationships/chartColorStyle" Target="colors324.xml"/><Relationship Id="rId1" Type="http://schemas.microsoft.com/office/2011/relationships/chartStyle" Target="style324.xml"/></Relationships>
</file>

<file path=ppt/charts/_rels/chart325.xml.rels><?xml version="1.0" encoding="UTF-8" standalone="yes"?>
<Relationships xmlns="http://schemas.openxmlformats.org/package/2006/relationships"><Relationship Id="rId3" Type="http://schemas.openxmlformats.org/officeDocument/2006/relationships/package" Target="../embeddings/Hoja_de_c_lculo_de_Microsoft_Excel324.xlsx"/><Relationship Id="rId2" Type="http://schemas.microsoft.com/office/2011/relationships/chartColorStyle" Target="colors325.xml"/><Relationship Id="rId1" Type="http://schemas.microsoft.com/office/2011/relationships/chartStyle" Target="style325.xml"/></Relationships>
</file>

<file path=ppt/charts/_rels/chart326.xml.rels><?xml version="1.0" encoding="UTF-8" standalone="yes"?>
<Relationships xmlns="http://schemas.openxmlformats.org/package/2006/relationships"><Relationship Id="rId3" Type="http://schemas.openxmlformats.org/officeDocument/2006/relationships/package" Target="../embeddings/Hoja_de_c_lculo_de_Microsoft_Excel325.xlsx"/><Relationship Id="rId2" Type="http://schemas.microsoft.com/office/2011/relationships/chartColorStyle" Target="colors326.xml"/><Relationship Id="rId1" Type="http://schemas.microsoft.com/office/2011/relationships/chartStyle" Target="style326.xml"/></Relationships>
</file>

<file path=ppt/charts/_rels/chart327.xml.rels><?xml version="1.0" encoding="UTF-8" standalone="yes"?>
<Relationships xmlns="http://schemas.openxmlformats.org/package/2006/relationships"><Relationship Id="rId3" Type="http://schemas.openxmlformats.org/officeDocument/2006/relationships/package" Target="../embeddings/Hoja_de_c_lculo_de_Microsoft_Excel326.xlsx"/><Relationship Id="rId2" Type="http://schemas.microsoft.com/office/2011/relationships/chartColorStyle" Target="colors327.xml"/><Relationship Id="rId1" Type="http://schemas.microsoft.com/office/2011/relationships/chartStyle" Target="style327.xml"/></Relationships>
</file>

<file path=ppt/charts/_rels/chart328.xml.rels><?xml version="1.0" encoding="UTF-8" standalone="yes"?>
<Relationships xmlns="http://schemas.openxmlformats.org/package/2006/relationships"><Relationship Id="rId3" Type="http://schemas.openxmlformats.org/officeDocument/2006/relationships/package" Target="../embeddings/Hoja_de_c_lculo_de_Microsoft_Excel327.xlsx"/><Relationship Id="rId2" Type="http://schemas.microsoft.com/office/2011/relationships/chartColorStyle" Target="colors328.xml"/><Relationship Id="rId1" Type="http://schemas.microsoft.com/office/2011/relationships/chartStyle" Target="style328.xml"/></Relationships>
</file>

<file path=ppt/charts/_rels/chart329.xml.rels><?xml version="1.0" encoding="UTF-8" standalone="yes"?>
<Relationships xmlns="http://schemas.openxmlformats.org/package/2006/relationships"><Relationship Id="rId3" Type="http://schemas.openxmlformats.org/officeDocument/2006/relationships/package" Target="../embeddings/Hoja_de_c_lculo_de_Microsoft_Excel328.xlsx"/><Relationship Id="rId2" Type="http://schemas.microsoft.com/office/2011/relationships/chartColorStyle" Target="colors329.xml"/><Relationship Id="rId1" Type="http://schemas.microsoft.com/office/2011/relationships/chartStyle" Target="style329.xml"/></Relationships>
</file>

<file path=ppt/charts/_rels/chart33.xml.rels><?xml version="1.0" encoding="UTF-8" standalone="yes"?>
<Relationships xmlns="http://schemas.openxmlformats.org/package/2006/relationships"><Relationship Id="rId3" Type="http://schemas.openxmlformats.org/officeDocument/2006/relationships/package" Target="../embeddings/Hoja_de_c_lculo_de_Microsoft_Excel32.xlsx"/><Relationship Id="rId2" Type="http://schemas.microsoft.com/office/2011/relationships/chartColorStyle" Target="colors33.xml"/><Relationship Id="rId1" Type="http://schemas.microsoft.com/office/2011/relationships/chartStyle" Target="style33.xml"/></Relationships>
</file>

<file path=ppt/charts/_rels/chart330.xml.rels><?xml version="1.0" encoding="UTF-8" standalone="yes"?>
<Relationships xmlns="http://schemas.openxmlformats.org/package/2006/relationships"><Relationship Id="rId3" Type="http://schemas.openxmlformats.org/officeDocument/2006/relationships/package" Target="../embeddings/Hoja_de_c_lculo_de_Microsoft_Excel329.xlsx"/><Relationship Id="rId2" Type="http://schemas.microsoft.com/office/2011/relationships/chartColorStyle" Target="colors330.xml"/><Relationship Id="rId1" Type="http://schemas.microsoft.com/office/2011/relationships/chartStyle" Target="style330.xml"/></Relationships>
</file>

<file path=ppt/charts/_rels/chart34.xml.rels><?xml version="1.0" encoding="UTF-8" standalone="yes"?>
<Relationships xmlns="http://schemas.openxmlformats.org/package/2006/relationships"><Relationship Id="rId3" Type="http://schemas.openxmlformats.org/officeDocument/2006/relationships/package" Target="../embeddings/Hoja_de_c_lculo_de_Microsoft_Excel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Hoja_de_c_lculo_de_Microsoft_Excel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Hoja_de_c_lculo_de_Microsoft_Excel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Hoja_de_c_lculo_de_Microsoft_Excel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Hoja_de_c_lculo_de_Microsoft_Excel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Hoja_de_c_lculo_de_Microsoft_Excel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Hoja_de_c_lculo_de_Microsoft_Excel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Hoja_de_c_lculo_de_Microsoft_Excel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Hoja_de_c_lculo_de_Microsoft_Excel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Hoja_de_c_lculo_de_Microsoft_Excel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Hoja_de_c_lculo_de_Microsoft_Excel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Hoja_de_c_lculo_de_Microsoft_Excel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Hoja_de_c_lculo_de_Microsoft_Excel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Hoja_de_c_lculo_de_Microsoft_Excel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Hoja_de_c_lculo_de_Microsoft_Excel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Hoja_de_c_lculo_de_Microsoft_Excel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Hoja_de_c_lculo_de_Microsoft_Excel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Hoja_de_c_lculo_de_Microsoft_Excel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Hoja_de_c_lculo_de_Microsoft_Excel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Hoja_de_c_lculo_de_Microsoft_Excel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Hoja_de_c_lculo_de_Microsoft_Excel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Hoja_de_c_lculo_de_Microsoft_Excel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Hoja_de_c_lculo_de_Microsoft_Excel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Hoja_de_c_lculo_de_Microsoft_Excel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Hoja_de_c_lculo_de_Microsoft_Excel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Hoja_de_c_lculo_de_Microsoft_Excel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Hoja_de_c_lculo_de_Microsoft_Excel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Hoja_de_c_lculo_de_Microsoft_Excel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Hoja_de_c_lculo_de_Microsoft_Excel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Hoja_de_c_lculo_de_Microsoft_Excel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Hoja_de_c_lculo_de_Microsoft_Excel61.xlsx"/><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package" Target="../embeddings/Hoja_de_c_lculo_de_Microsoft_Excel62.xlsx"/><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package" Target="../embeddings/Hoja_de_c_lculo_de_Microsoft_Excel63.xlsx"/><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package" Target="../embeddings/Hoja_de_c_lculo_de_Microsoft_Excel64.xlsx"/><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package" Target="../embeddings/Hoja_de_c_lculo_de_Microsoft_Excel65.xlsx"/><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package" Target="../embeddings/Hoja_de_c_lculo_de_Microsoft_Excel66.xlsx"/><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package" Target="../embeddings/Hoja_de_c_lculo_de_Microsoft_Excel67.xlsx"/><Relationship Id="rId2" Type="http://schemas.microsoft.com/office/2011/relationships/chartColorStyle" Target="colors68.xml"/><Relationship Id="rId1" Type="http://schemas.microsoft.com/office/2011/relationships/chartStyle" Target="style68.xml"/></Relationships>
</file>

<file path=ppt/charts/_rels/chart69.xml.rels><?xml version="1.0" encoding="UTF-8" standalone="yes"?>
<Relationships xmlns="http://schemas.openxmlformats.org/package/2006/relationships"><Relationship Id="rId3" Type="http://schemas.openxmlformats.org/officeDocument/2006/relationships/package" Target="../embeddings/Hoja_de_c_lculo_de_Microsoft_Excel68.xlsx"/><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package" Target="../embeddings/Hoja_de_c_lculo_de_Microsoft_Excel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Hoja_de_c_lculo_de_Microsoft_Excel69.xlsx"/><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package" Target="../embeddings/Hoja_de_c_lculo_de_Microsoft_Excel70.xlsx"/><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package" Target="../embeddings/Hoja_de_c_lculo_de_Microsoft_Excel71.xlsx"/><Relationship Id="rId2" Type="http://schemas.microsoft.com/office/2011/relationships/chartColorStyle" Target="colors72.xml"/><Relationship Id="rId1" Type="http://schemas.microsoft.com/office/2011/relationships/chartStyle" Target="style72.xml"/></Relationships>
</file>

<file path=ppt/charts/_rels/chart73.xml.rels><?xml version="1.0" encoding="UTF-8" standalone="yes"?>
<Relationships xmlns="http://schemas.openxmlformats.org/package/2006/relationships"><Relationship Id="rId3" Type="http://schemas.openxmlformats.org/officeDocument/2006/relationships/package" Target="../embeddings/Hoja_de_c_lculo_de_Microsoft_Excel72.xlsx"/><Relationship Id="rId2" Type="http://schemas.microsoft.com/office/2011/relationships/chartColorStyle" Target="colors73.xml"/><Relationship Id="rId1" Type="http://schemas.microsoft.com/office/2011/relationships/chartStyle" Target="style73.xml"/></Relationships>
</file>

<file path=ppt/charts/_rels/chart74.xml.rels><?xml version="1.0" encoding="UTF-8" standalone="yes"?>
<Relationships xmlns="http://schemas.openxmlformats.org/package/2006/relationships"><Relationship Id="rId3" Type="http://schemas.openxmlformats.org/officeDocument/2006/relationships/package" Target="../embeddings/Hoja_de_c_lculo_de_Microsoft_Excel73.xlsx"/><Relationship Id="rId2" Type="http://schemas.microsoft.com/office/2011/relationships/chartColorStyle" Target="colors74.xml"/><Relationship Id="rId1" Type="http://schemas.microsoft.com/office/2011/relationships/chartStyle" Target="style74.xml"/></Relationships>
</file>

<file path=ppt/charts/_rels/chart75.xml.rels><?xml version="1.0" encoding="UTF-8" standalone="yes"?>
<Relationships xmlns="http://schemas.openxmlformats.org/package/2006/relationships"><Relationship Id="rId3" Type="http://schemas.openxmlformats.org/officeDocument/2006/relationships/package" Target="../embeddings/Hoja_de_c_lculo_de_Microsoft_Excel74.xlsx"/><Relationship Id="rId2" Type="http://schemas.microsoft.com/office/2011/relationships/chartColorStyle" Target="colors75.xml"/><Relationship Id="rId1" Type="http://schemas.microsoft.com/office/2011/relationships/chartStyle" Target="style75.xml"/></Relationships>
</file>

<file path=ppt/charts/_rels/chart76.xml.rels><?xml version="1.0" encoding="UTF-8" standalone="yes"?>
<Relationships xmlns="http://schemas.openxmlformats.org/package/2006/relationships"><Relationship Id="rId3" Type="http://schemas.openxmlformats.org/officeDocument/2006/relationships/package" Target="../embeddings/Hoja_de_c_lculo_de_Microsoft_Excel75.xlsx"/><Relationship Id="rId2" Type="http://schemas.microsoft.com/office/2011/relationships/chartColorStyle" Target="colors76.xml"/><Relationship Id="rId1" Type="http://schemas.microsoft.com/office/2011/relationships/chartStyle" Target="style76.xml"/></Relationships>
</file>

<file path=ppt/charts/_rels/chart77.xml.rels><?xml version="1.0" encoding="UTF-8" standalone="yes"?>
<Relationships xmlns="http://schemas.openxmlformats.org/package/2006/relationships"><Relationship Id="rId3" Type="http://schemas.openxmlformats.org/officeDocument/2006/relationships/package" Target="../embeddings/Hoja_de_c_lculo_de_Microsoft_Excel76.xlsx"/><Relationship Id="rId2" Type="http://schemas.microsoft.com/office/2011/relationships/chartColorStyle" Target="colors77.xml"/><Relationship Id="rId1" Type="http://schemas.microsoft.com/office/2011/relationships/chartStyle" Target="style77.xml"/></Relationships>
</file>

<file path=ppt/charts/_rels/chart78.xml.rels><?xml version="1.0" encoding="UTF-8" standalone="yes"?>
<Relationships xmlns="http://schemas.openxmlformats.org/package/2006/relationships"><Relationship Id="rId3" Type="http://schemas.openxmlformats.org/officeDocument/2006/relationships/package" Target="../embeddings/Hoja_de_c_lculo_de_Microsoft_Excel77.xlsx"/><Relationship Id="rId2" Type="http://schemas.microsoft.com/office/2011/relationships/chartColorStyle" Target="colors78.xml"/><Relationship Id="rId1" Type="http://schemas.microsoft.com/office/2011/relationships/chartStyle" Target="style78.xml"/></Relationships>
</file>

<file path=ppt/charts/_rels/chart79.xml.rels><?xml version="1.0" encoding="UTF-8" standalone="yes"?>
<Relationships xmlns="http://schemas.openxmlformats.org/package/2006/relationships"><Relationship Id="rId3" Type="http://schemas.openxmlformats.org/officeDocument/2006/relationships/package" Target="../embeddings/Hoja_de_c_lculo_de_Microsoft_Excel78.xlsx"/><Relationship Id="rId2" Type="http://schemas.microsoft.com/office/2011/relationships/chartColorStyle" Target="colors79.xml"/><Relationship Id="rId1" Type="http://schemas.microsoft.com/office/2011/relationships/chartStyle" Target="style79.xml"/></Relationships>
</file>

<file path=ppt/charts/_rels/chart8.xml.rels><?xml version="1.0" encoding="UTF-8" standalone="yes"?>
<Relationships xmlns="http://schemas.openxmlformats.org/package/2006/relationships"><Relationship Id="rId3" Type="http://schemas.openxmlformats.org/officeDocument/2006/relationships/package" Target="../embeddings/Hoja_de_c_lculo_de_Microsoft_Excel7.xlsx"/><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package" Target="../embeddings/Hoja_de_c_lculo_de_Microsoft_Excel79.xlsx"/><Relationship Id="rId2" Type="http://schemas.microsoft.com/office/2011/relationships/chartColorStyle" Target="colors80.xml"/><Relationship Id="rId1" Type="http://schemas.microsoft.com/office/2011/relationships/chartStyle" Target="style80.xml"/></Relationships>
</file>

<file path=ppt/charts/_rels/chart81.xml.rels><?xml version="1.0" encoding="UTF-8" standalone="yes"?>
<Relationships xmlns="http://schemas.openxmlformats.org/package/2006/relationships"><Relationship Id="rId3" Type="http://schemas.openxmlformats.org/officeDocument/2006/relationships/package" Target="../embeddings/Hoja_de_c_lculo_de_Microsoft_Excel80.xlsx"/><Relationship Id="rId2" Type="http://schemas.microsoft.com/office/2011/relationships/chartColorStyle" Target="colors81.xml"/><Relationship Id="rId1" Type="http://schemas.microsoft.com/office/2011/relationships/chartStyle" Target="style81.xml"/></Relationships>
</file>

<file path=ppt/charts/_rels/chart82.xml.rels><?xml version="1.0" encoding="UTF-8" standalone="yes"?>
<Relationships xmlns="http://schemas.openxmlformats.org/package/2006/relationships"><Relationship Id="rId3" Type="http://schemas.openxmlformats.org/officeDocument/2006/relationships/package" Target="../embeddings/Hoja_de_c_lculo_de_Microsoft_Excel81.xlsx"/><Relationship Id="rId2" Type="http://schemas.microsoft.com/office/2011/relationships/chartColorStyle" Target="colors82.xml"/><Relationship Id="rId1" Type="http://schemas.microsoft.com/office/2011/relationships/chartStyle" Target="style82.xml"/></Relationships>
</file>

<file path=ppt/charts/_rels/chart83.xml.rels><?xml version="1.0" encoding="UTF-8" standalone="yes"?>
<Relationships xmlns="http://schemas.openxmlformats.org/package/2006/relationships"><Relationship Id="rId3" Type="http://schemas.openxmlformats.org/officeDocument/2006/relationships/package" Target="../embeddings/Hoja_de_c_lculo_de_Microsoft_Excel82.xlsx"/><Relationship Id="rId2" Type="http://schemas.microsoft.com/office/2011/relationships/chartColorStyle" Target="colors83.xml"/><Relationship Id="rId1" Type="http://schemas.microsoft.com/office/2011/relationships/chartStyle" Target="style83.xml"/></Relationships>
</file>

<file path=ppt/charts/_rels/chart84.xml.rels><?xml version="1.0" encoding="UTF-8" standalone="yes"?>
<Relationships xmlns="http://schemas.openxmlformats.org/package/2006/relationships"><Relationship Id="rId3" Type="http://schemas.openxmlformats.org/officeDocument/2006/relationships/package" Target="../embeddings/Hoja_de_c_lculo_de_Microsoft_Excel83.xlsx"/><Relationship Id="rId2" Type="http://schemas.microsoft.com/office/2011/relationships/chartColorStyle" Target="colors84.xml"/><Relationship Id="rId1" Type="http://schemas.microsoft.com/office/2011/relationships/chartStyle" Target="style84.xml"/></Relationships>
</file>

<file path=ppt/charts/_rels/chart85.xml.rels><?xml version="1.0" encoding="UTF-8" standalone="yes"?>
<Relationships xmlns="http://schemas.openxmlformats.org/package/2006/relationships"><Relationship Id="rId3" Type="http://schemas.openxmlformats.org/officeDocument/2006/relationships/package" Target="../embeddings/Hoja_de_c_lculo_de_Microsoft_Excel84.xlsx"/><Relationship Id="rId2" Type="http://schemas.microsoft.com/office/2011/relationships/chartColorStyle" Target="colors85.xml"/><Relationship Id="rId1" Type="http://schemas.microsoft.com/office/2011/relationships/chartStyle" Target="style85.xml"/></Relationships>
</file>

<file path=ppt/charts/_rels/chart86.xml.rels><?xml version="1.0" encoding="UTF-8" standalone="yes"?>
<Relationships xmlns="http://schemas.openxmlformats.org/package/2006/relationships"><Relationship Id="rId3" Type="http://schemas.openxmlformats.org/officeDocument/2006/relationships/package" Target="../embeddings/Hoja_de_c_lculo_de_Microsoft_Excel85.xlsx"/><Relationship Id="rId2" Type="http://schemas.microsoft.com/office/2011/relationships/chartColorStyle" Target="colors86.xml"/><Relationship Id="rId1" Type="http://schemas.microsoft.com/office/2011/relationships/chartStyle" Target="style86.xml"/></Relationships>
</file>

<file path=ppt/charts/_rels/chart87.xml.rels><?xml version="1.0" encoding="UTF-8" standalone="yes"?>
<Relationships xmlns="http://schemas.openxmlformats.org/package/2006/relationships"><Relationship Id="rId3" Type="http://schemas.openxmlformats.org/officeDocument/2006/relationships/package" Target="../embeddings/Hoja_de_c_lculo_de_Microsoft_Excel86.xlsx"/><Relationship Id="rId2" Type="http://schemas.microsoft.com/office/2011/relationships/chartColorStyle" Target="colors87.xml"/><Relationship Id="rId1" Type="http://schemas.microsoft.com/office/2011/relationships/chartStyle" Target="style87.xml"/></Relationships>
</file>

<file path=ppt/charts/_rels/chart88.xml.rels><?xml version="1.0" encoding="UTF-8" standalone="yes"?>
<Relationships xmlns="http://schemas.openxmlformats.org/package/2006/relationships"><Relationship Id="rId3" Type="http://schemas.openxmlformats.org/officeDocument/2006/relationships/package" Target="../embeddings/Hoja_de_c_lculo_de_Microsoft_Excel87.xlsx"/><Relationship Id="rId2" Type="http://schemas.microsoft.com/office/2011/relationships/chartColorStyle" Target="colors88.xml"/><Relationship Id="rId1" Type="http://schemas.microsoft.com/office/2011/relationships/chartStyle" Target="style88.xml"/></Relationships>
</file>

<file path=ppt/charts/_rels/chart89.xml.rels><?xml version="1.0" encoding="UTF-8" standalone="yes"?>
<Relationships xmlns="http://schemas.openxmlformats.org/package/2006/relationships"><Relationship Id="rId3" Type="http://schemas.openxmlformats.org/officeDocument/2006/relationships/package" Target="../embeddings/Hoja_de_c_lculo_de_Microsoft_Excel88.xlsx"/><Relationship Id="rId2" Type="http://schemas.microsoft.com/office/2011/relationships/chartColorStyle" Target="colors89.xml"/><Relationship Id="rId1" Type="http://schemas.microsoft.com/office/2011/relationships/chartStyle" Target="style89.xml"/></Relationships>
</file>

<file path=ppt/charts/_rels/chart9.xml.rels><?xml version="1.0" encoding="UTF-8" standalone="yes"?>
<Relationships xmlns="http://schemas.openxmlformats.org/package/2006/relationships"><Relationship Id="rId3" Type="http://schemas.openxmlformats.org/officeDocument/2006/relationships/package" Target="../embeddings/Hoja_de_c_lculo_de_Microsoft_Excel8.xlsx"/><Relationship Id="rId2" Type="http://schemas.microsoft.com/office/2011/relationships/chartColorStyle" Target="colors9.xml"/><Relationship Id="rId1" Type="http://schemas.microsoft.com/office/2011/relationships/chartStyle" Target="style9.xml"/></Relationships>
</file>

<file path=ppt/charts/_rels/chart90.xml.rels><?xml version="1.0" encoding="UTF-8" standalone="yes"?>
<Relationships xmlns="http://schemas.openxmlformats.org/package/2006/relationships"><Relationship Id="rId3" Type="http://schemas.openxmlformats.org/officeDocument/2006/relationships/package" Target="../embeddings/Hoja_de_c_lculo_de_Microsoft_Excel89.xlsx"/><Relationship Id="rId2" Type="http://schemas.microsoft.com/office/2011/relationships/chartColorStyle" Target="colors90.xml"/><Relationship Id="rId1" Type="http://schemas.microsoft.com/office/2011/relationships/chartStyle" Target="style90.xml"/></Relationships>
</file>

<file path=ppt/charts/_rels/chart91.xml.rels><?xml version="1.0" encoding="UTF-8" standalone="yes"?>
<Relationships xmlns="http://schemas.openxmlformats.org/package/2006/relationships"><Relationship Id="rId3" Type="http://schemas.openxmlformats.org/officeDocument/2006/relationships/package" Target="../embeddings/Hoja_de_c_lculo_de_Microsoft_Excel90.xlsx"/><Relationship Id="rId2" Type="http://schemas.microsoft.com/office/2011/relationships/chartColorStyle" Target="colors91.xml"/><Relationship Id="rId1" Type="http://schemas.microsoft.com/office/2011/relationships/chartStyle" Target="style91.xml"/></Relationships>
</file>

<file path=ppt/charts/_rels/chart92.xml.rels><?xml version="1.0" encoding="UTF-8" standalone="yes"?>
<Relationships xmlns="http://schemas.openxmlformats.org/package/2006/relationships"><Relationship Id="rId3" Type="http://schemas.openxmlformats.org/officeDocument/2006/relationships/package" Target="../embeddings/Hoja_de_c_lculo_de_Microsoft_Excel91.xlsx"/><Relationship Id="rId2" Type="http://schemas.microsoft.com/office/2011/relationships/chartColorStyle" Target="colors92.xml"/><Relationship Id="rId1" Type="http://schemas.microsoft.com/office/2011/relationships/chartStyle" Target="style92.xml"/></Relationships>
</file>

<file path=ppt/charts/_rels/chart93.xml.rels><?xml version="1.0" encoding="UTF-8" standalone="yes"?>
<Relationships xmlns="http://schemas.openxmlformats.org/package/2006/relationships"><Relationship Id="rId3" Type="http://schemas.openxmlformats.org/officeDocument/2006/relationships/package" Target="../embeddings/Hoja_de_c_lculo_de_Microsoft_Excel92.xlsx"/><Relationship Id="rId2" Type="http://schemas.microsoft.com/office/2011/relationships/chartColorStyle" Target="colors93.xml"/><Relationship Id="rId1" Type="http://schemas.microsoft.com/office/2011/relationships/chartStyle" Target="style93.xml"/></Relationships>
</file>

<file path=ppt/charts/_rels/chart94.xml.rels><?xml version="1.0" encoding="UTF-8" standalone="yes"?>
<Relationships xmlns="http://schemas.openxmlformats.org/package/2006/relationships"><Relationship Id="rId3" Type="http://schemas.openxmlformats.org/officeDocument/2006/relationships/package" Target="../embeddings/Hoja_de_c_lculo_de_Microsoft_Excel93.xlsx"/><Relationship Id="rId2" Type="http://schemas.microsoft.com/office/2011/relationships/chartColorStyle" Target="colors94.xml"/><Relationship Id="rId1" Type="http://schemas.microsoft.com/office/2011/relationships/chartStyle" Target="style94.xml"/></Relationships>
</file>

<file path=ppt/charts/_rels/chart95.xml.rels><?xml version="1.0" encoding="UTF-8" standalone="yes"?>
<Relationships xmlns="http://schemas.openxmlformats.org/package/2006/relationships"><Relationship Id="rId3" Type="http://schemas.openxmlformats.org/officeDocument/2006/relationships/package" Target="../embeddings/Hoja_de_c_lculo_de_Microsoft_Excel94.xlsx"/><Relationship Id="rId2" Type="http://schemas.microsoft.com/office/2011/relationships/chartColorStyle" Target="colors95.xml"/><Relationship Id="rId1" Type="http://schemas.microsoft.com/office/2011/relationships/chartStyle" Target="style95.xml"/></Relationships>
</file>

<file path=ppt/charts/_rels/chart96.xml.rels><?xml version="1.0" encoding="UTF-8" standalone="yes"?>
<Relationships xmlns="http://schemas.openxmlformats.org/package/2006/relationships"><Relationship Id="rId3" Type="http://schemas.openxmlformats.org/officeDocument/2006/relationships/package" Target="../embeddings/Hoja_de_c_lculo_de_Microsoft_Excel95.xlsx"/><Relationship Id="rId2" Type="http://schemas.microsoft.com/office/2011/relationships/chartColorStyle" Target="colors96.xml"/><Relationship Id="rId1" Type="http://schemas.microsoft.com/office/2011/relationships/chartStyle" Target="style96.xml"/></Relationships>
</file>

<file path=ppt/charts/_rels/chart97.xml.rels><?xml version="1.0" encoding="UTF-8" standalone="yes"?>
<Relationships xmlns="http://schemas.openxmlformats.org/package/2006/relationships"><Relationship Id="rId3" Type="http://schemas.openxmlformats.org/officeDocument/2006/relationships/package" Target="../embeddings/Hoja_de_c_lculo_de_Microsoft_Excel96.xlsx"/><Relationship Id="rId2" Type="http://schemas.microsoft.com/office/2011/relationships/chartColorStyle" Target="colors97.xml"/><Relationship Id="rId1" Type="http://schemas.microsoft.com/office/2011/relationships/chartStyle" Target="style97.xml"/></Relationships>
</file>

<file path=ppt/charts/_rels/chart98.xml.rels><?xml version="1.0" encoding="UTF-8" standalone="yes"?>
<Relationships xmlns="http://schemas.openxmlformats.org/package/2006/relationships"><Relationship Id="rId3" Type="http://schemas.openxmlformats.org/officeDocument/2006/relationships/package" Target="../embeddings/Hoja_de_c_lculo_de_Microsoft_Excel97.xlsx"/><Relationship Id="rId2" Type="http://schemas.microsoft.com/office/2011/relationships/chartColorStyle" Target="colors98.xml"/><Relationship Id="rId1" Type="http://schemas.microsoft.com/office/2011/relationships/chartStyle" Target="style98.xml"/></Relationships>
</file>

<file path=ppt/charts/_rels/chart99.xml.rels><?xml version="1.0" encoding="UTF-8" standalone="yes"?>
<Relationships xmlns="http://schemas.openxmlformats.org/package/2006/relationships"><Relationship Id="rId3" Type="http://schemas.openxmlformats.org/officeDocument/2006/relationships/package" Target="../embeddings/Hoja_de_c_lculo_de_Microsoft_Excel98.xlsx"/><Relationship Id="rId2" Type="http://schemas.microsoft.com/office/2011/relationships/chartColorStyle" Target="colors99.xml"/><Relationship Id="rId1" Type="http://schemas.microsoft.com/office/2011/relationships/chartStyle" Target="style9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53B4-45CD-B03A-20794CAA8E57}"/>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53B4-45CD-B03A-20794CAA8E5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18 - 24 años</c:v>
                </c:pt>
                <c:pt idx="1">
                  <c:v>25 - 34 años</c:v>
                </c:pt>
                <c:pt idx="2">
                  <c:v>35 - 44 años</c:v>
                </c:pt>
                <c:pt idx="3">
                  <c:v>45 - 54 años</c:v>
                </c:pt>
                <c:pt idx="4">
                  <c:v>55 - 64 años</c:v>
                </c:pt>
                <c:pt idx="5">
                  <c:v>65 - 80 años</c:v>
                </c:pt>
              </c:strCache>
            </c:strRef>
          </c:cat>
          <c:val>
            <c:numRef>
              <c:f>Sheet1!$B$2:$B$7</c:f>
              <c:numCache>
                <c:formatCode>###0%</c:formatCode>
                <c:ptCount val="6"/>
                <c:pt idx="0">
                  <c:v>0.12113062562621563</c:v>
                </c:pt>
                <c:pt idx="1">
                  <c:v>0.16454716643404846</c:v>
                </c:pt>
                <c:pt idx="2">
                  <c:v>0.14413123918252005</c:v>
                </c:pt>
                <c:pt idx="3">
                  <c:v>0.16882666490886705</c:v>
                </c:pt>
                <c:pt idx="4">
                  <c:v>0.21892191065201602</c:v>
                </c:pt>
                <c:pt idx="5">
                  <c:v>0.18244239319633287</c:v>
                </c:pt>
              </c:numCache>
            </c:numRef>
          </c:val>
          <c:extLst>
            <c:ext xmlns:c16="http://schemas.microsoft.com/office/drawing/2014/chart" uri="{C3380CC4-5D6E-409C-BE32-E72D297353CC}">
              <c16:uniqueId val="{00000004-53B4-45CD-B03A-20794CAA8E57}"/>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18 - 24 años</c:v>
                </c:pt>
                <c:pt idx="1">
                  <c:v>25 - 34 años</c:v>
                </c:pt>
                <c:pt idx="2">
                  <c:v>35 - 44 años</c:v>
                </c:pt>
                <c:pt idx="3">
                  <c:v>45 - 54 años</c:v>
                </c:pt>
                <c:pt idx="4">
                  <c:v>55 - 64 años</c:v>
                </c:pt>
                <c:pt idx="5">
                  <c:v>65 - 80 años</c:v>
                </c:pt>
              </c:strCache>
            </c:strRef>
          </c:cat>
          <c:val>
            <c:numRef>
              <c:f>Sheet1!$C$2:$C$7</c:f>
              <c:numCache>
                <c:formatCode>###0%</c:formatCode>
                <c:ptCount val="6"/>
                <c:pt idx="0">
                  <c:v>0.12700782715425485</c:v>
                </c:pt>
                <c:pt idx="1">
                  <c:v>0.19020557595484333</c:v>
                </c:pt>
                <c:pt idx="2">
                  <c:v>0.18058670700082147</c:v>
                </c:pt>
                <c:pt idx="3">
                  <c:v>0.2033238364382729</c:v>
                </c:pt>
                <c:pt idx="4">
                  <c:v>0.18689191442002173</c:v>
                </c:pt>
                <c:pt idx="5">
                  <c:v>0.11198413903178669</c:v>
                </c:pt>
              </c:numCache>
            </c:numRef>
          </c:val>
          <c:extLst>
            <c:ext xmlns:c16="http://schemas.microsoft.com/office/drawing/2014/chart" uri="{C3380CC4-5D6E-409C-BE32-E72D297353CC}">
              <c16:uniqueId val="{00000005-53B4-45CD-B03A-20794CAA8E5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9B80-4FEB-AC85-46B32A924484}"/>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9B80-4FEB-AC85-46B32A92448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Antioquia</c:v>
                </c:pt>
                <c:pt idx="1">
                  <c:v>Atlántico</c:v>
                </c:pt>
                <c:pt idx="2">
                  <c:v>Bogotá</c:v>
                </c:pt>
                <c:pt idx="3">
                  <c:v>Bolívar</c:v>
                </c:pt>
                <c:pt idx="4">
                  <c:v>Boyacá</c:v>
                </c:pt>
                <c:pt idx="5">
                  <c:v>Caldas</c:v>
                </c:pt>
                <c:pt idx="6">
                  <c:v>Caquetá</c:v>
                </c:pt>
                <c:pt idx="7">
                  <c:v>Cauca</c:v>
                </c:pt>
                <c:pt idx="8">
                  <c:v>Chocó</c:v>
                </c:pt>
                <c:pt idx="9">
                  <c:v>Córdoba</c:v>
                </c:pt>
                <c:pt idx="10">
                  <c:v>Huila</c:v>
                </c:pt>
                <c:pt idx="11">
                  <c:v>Magdalena</c:v>
                </c:pt>
                <c:pt idx="12">
                  <c:v>Meta</c:v>
                </c:pt>
                <c:pt idx="13">
                  <c:v>Nariño</c:v>
                </c:pt>
                <c:pt idx="14">
                  <c:v>Norte de Santander</c:v>
                </c:pt>
                <c:pt idx="15">
                  <c:v>Putumayo</c:v>
                </c:pt>
                <c:pt idx="16">
                  <c:v>Quindio</c:v>
                </c:pt>
                <c:pt idx="17">
                  <c:v>Risaralda</c:v>
                </c:pt>
                <c:pt idx="18">
                  <c:v>Santander</c:v>
                </c:pt>
                <c:pt idx="19">
                  <c:v>Tolima</c:v>
                </c:pt>
                <c:pt idx="20">
                  <c:v>Valle</c:v>
                </c:pt>
              </c:strCache>
            </c:strRef>
          </c:cat>
          <c:val>
            <c:numRef>
              <c:f>Sheet1!$B$2:$B$22</c:f>
              <c:numCache>
                <c:formatCode>###0%</c:formatCode>
                <c:ptCount val="21"/>
                <c:pt idx="0">
                  <c:v>3.4506204057897574E-2</c:v>
                </c:pt>
                <c:pt idx="1">
                  <c:v>2.182951274507669E-3</c:v>
                </c:pt>
                <c:pt idx="2">
                  <c:v>2.4102468833048642E-2</c:v>
                </c:pt>
                <c:pt idx="3">
                  <c:v>4.3333352288860896E-3</c:v>
                </c:pt>
                <c:pt idx="4">
                  <c:v>2.3207680888929858E-3</c:v>
                </c:pt>
                <c:pt idx="5">
                  <c:v>3.5825155752430941E-2</c:v>
                </c:pt>
                <c:pt idx="6">
                  <c:v>2.3207680888929858E-3</c:v>
                </c:pt>
                <c:pt idx="7">
                  <c:v>7.1287188782502162E-2</c:v>
                </c:pt>
                <c:pt idx="8">
                  <c:v>1.4053519143762214E-2</c:v>
                </c:pt>
                <c:pt idx="9">
                  <c:v>5.4847416117054801E-3</c:v>
                </c:pt>
                <c:pt idx="10">
                  <c:v>1.325047289075152E-2</c:v>
                </c:pt>
                <c:pt idx="11">
                  <c:v>2.2142240377332079E-3</c:v>
                </c:pt>
                <c:pt idx="12">
                  <c:v>4.9493855420775961E-3</c:v>
                </c:pt>
                <c:pt idx="13">
                  <c:v>7.125142516110701E-2</c:v>
                </c:pt>
                <c:pt idx="14">
                  <c:v>1.7861408219339084E-3</c:v>
                </c:pt>
                <c:pt idx="15">
                  <c:v>7.9947694363551747E-3</c:v>
                </c:pt>
                <c:pt idx="16">
                  <c:v>9.3228851040936637E-3</c:v>
                </c:pt>
                <c:pt idx="17">
                  <c:v>7.1563790657099826E-3</c:v>
                </c:pt>
                <c:pt idx="18">
                  <c:v>3.6986007897715717E-3</c:v>
                </c:pt>
                <c:pt idx="19">
                  <c:v>2.2967816832699852E-2</c:v>
                </c:pt>
                <c:pt idx="20">
                  <c:v>0.65899079945523586</c:v>
                </c:pt>
              </c:numCache>
            </c:numRef>
          </c:val>
          <c:extLst>
            <c:ext xmlns:c16="http://schemas.microsoft.com/office/drawing/2014/chart" uri="{C3380CC4-5D6E-409C-BE32-E72D297353CC}">
              <c16:uniqueId val="{00000004-9B80-4FEB-AC85-46B32A92448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293E-4973-A1D5-B4C9006A0A2E}"/>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293E-4973-A1D5-B4C9006A0A2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moto eléctrica)</c:v>
                </c:pt>
                <c:pt idx="1">
                  <c:v>Menos de 125 cc</c:v>
                </c:pt>
                <c:pt idx="2">
                  <c:v>125 cc</c:v>
                </c:pt>
                <c:pt idx="3">
                  <c:v>150 cc</c:v>
                </c:pt>
                <c:pt idx="4">
                  <c:v>Entre 150 cc y 250 cc</c:v>
                </c:pt>
                <c:pt idx="5">
                  <c:v>Más de 250 cc</c:v>
                </c:pt>
                <c:pt idx="6">
                  <c:v>No sabe / No responde</c:v>
                </c:pt>
              </c:strCache>
            </c:strRef>
          </c:cat>
          <c:val>
            <c:numRef>
              <c:f>Sheet1!$B$2:$B$8</c:f>
              <c:numCache>
                <c:formatCode>###0%</c:formatCode>
                <c:ptCount val="7"/>
                <c:pt idx="1">
                  <c:v>0.34836037065693803</c:v>
                </c:pt>
                <c:pt idx="2">
                  <c:v>0.31885257318657551</c:v>
                </c:pt>
                <c:pt idx="3">
                  <c:v>0.12464777612455689</c:v>
                </c:pt>
                <c:pt idx="4">
                  <c:v>0.13713299746593466</c:v>
                </c:pt>
                <c:pt idx="6">
                  <c:v>7.1006282565994658E-2</c:v>
                </c:pt>
              </c:numCache>
            </c:numRef>
          </c:val>
          <c:extLst>
            <c:ext xmlns:c16="http://schemas.microsoft.com/office/drawing/2014/chart" uri="{C3380CC4-5D6E-409C-BE32-E72D297353CC}">
              <c16:uniqueId val="{00000004-293E-4973-A1D5-B4C9006A0A2E}"/>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moto eléctrica)</c:v>
                </c:pt>
                <c:pt idx="1">
                  <c:v>Menos de 125 cc</c:v>
                </c:pt>
                <c:pt idx="2">
                  <c:v>125 cc</c:v>
                </c:pt>
                <c:pt idx="3">
                  <c:v>150 cc</c:v>
                </c:pt>
                <c:pt idx="4">
                  <c:v>Entre 150 cc y 250 cc</c:v>
                </c:pt>
                <c:pt idx="5">
                  <c:v>Más de 250 cc</c:v>
                </c:pt>
                <c:pt idx="6">
                  <c:v>No sabe / No responde</c:v>
                </c:pt>
              </c:strCache>
            </c:strRef>
          </c:cat>
          <c:val>
            <c:numRef>
              <c:f>Sheet1!$C$2:$C$8</c:f>
              <c:numCache>
                <c:formatCode>###0%</c:formatCode>
                <c:ptCount val="7"/>
                <c:pt idx="1">
                  <c:v>0.19746990616895746</c:v>
                </c:pt>
                <c:pt idx="2">
                  <c:v>0.51606843898439247</c:v>
                </c:pt>
                <c:pt idx="3">
                  <c:v>7.7059840940893493E-2</c:v>
                </c:pt>
                <c:pt idx="4">
                  <c:v>0.17641075867044675</c:v>
                </c:pt>
                <c:pt idx="6">
                  <c:v>3.2991055235309416E-2</c:v>
                </c:pt>
              </c:numCache>
            </c:numRef>
          </c:val>
          <c:extLst>
            <c:ext xmlns:c16="http://schemas.microsoft.com/office/drawing/2014/chart" uri="{C3380CC4-5D6E-409C-BE32-E72D297353CC}">
              <c16:uniqueId val="{00000005-293E-4973-A1D5-B4C9006A0A2E}"/>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moto eléctrica)</c:v>
                </c:pt>
                <c:pt idx="1">
                  <c:v>Menos de 125 cc</c:v>
                </c:pt>
                <c:pt idx="2">
                  <c:v>125 cc</c:v>
                </c:pt>
                <c:pt idx="3">
                  <c:v>150 cc</c:v>
                </c:pt>
                <c:pt idx="4">
                  <c:v>Entre 150 cc y 250 cc</c:v>
                </c:pt>
                <c:pt idx="5">
                  <c:v>Más de 250 cc</c:v>
                </c:pt>
                <c:pt idx="6">
                  <c:v>No sabe / No responde</c:v>
                </c:pt>
              </c:strCache>
            </c:strRef>
          </c:cat>
          <c:val>
            <c:numRef>
              <c:f>Sheet1!$D$2:$D$8</c:f>
              <c:numCache>
                <c:formatCode>###0%</c:formatCode>
                <c:ptCount val="7"/>
                <c:pt idx="0">
                  <c:v>1.3948980584729133E-2</c:v>
                </c:pt>
                <c:pt idx="1">
                  <c:v>0.34993760808438734</c:v>
                </c:pt>
                <c:pt idx="2">
                  <c:v>0.26308314927424004</c:v>
                </c:pt>
                <c:pt idx="3">
                  <c:v>0.12829543984479364</c:v>
                </c:pt>
                <c:pt idx="4">
                  <c:v>0.16285645323530409</c:v>
                </c:pt>
                <c:pt idx="5">
                  <c:v>1.940457781690547E-2</c:v>
                </c:pt>
                <c:pt idx="6">
                  <c:v>6.2473791159639872E-2</c:v>
                </c:pt>
              </c:numCache>
            </c:numRef>
          </c:val>
          <c:extLst>
            <c:ext xmlns:c16="http://schemas.microsoft.com/office/drawing/2014/chart" uri="{C3380CC4-5D6E-409C-BE32-E72D297353CC}">
              <c16:uniqueId val="{00000006-293E-4973-A1D5-B4C9006A0A2E}"/>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moto eléctrica)</c:v>
                </c:pt>
                <c:pt idx="1">
                  <c:v>Menos de 125 cc</c:v>
                </c:pt>
                <c:pt idx="2">
                  <c:v>125 cc</c:v>
                </c:pt>
                <c:pt idx="3">
                  <c:v>150 cc</c:v>
                </c:pt>
                <c:pt idx="4">
                  <c:v>Entre 150 cc y 250 cc</c:v>
                </c:pt>
                <c:pt idx="5">
                  <c:v>Más de 250 cc</c:v>
                </c:pt>
                <c:pt idx="6">
                  <c:v>No sabe / No responde</c:v>
                </c:pt>
              </c:strCache>
            </c:strRef>
          </c:cat>
          <c:val>
            <c:numRef>
              <c:f>Sheet1!$E$2:$E$8</c:f>
              <c:numCache>
                <c:formatCode>###0%</c:formatCode>
                <c:ptCount val="7"/>
                <c:pt idx="1">
                  <c:v>0.28005396767956081</c:v>
                </c:pt>
                <c:pt idx="2">
                  <c:v>0.45084310430351798</c:v>
                </c:pt>
                <c:pt idx="3">
                  <c:v>0.12359242874176574</c:v>
                </c:pt>
                <c:pt idx="4">
                  <c:v>9.5686381192216091E-2</c:v>
                </c:pt>
                <c:pt idx="6">
                  <c:v>4.9824118082939489E-2</c:v>
                </c:pt>
              </c:numCache>
            </c:numRef>
          </c:val>
          <c:extLst>
            <c:ext xmlns:c16="http://schemas.microsoft.com/office/drawing/2014/chart" uri="{C3380CC4-5D6E-409C-BE32-E72D297353CC}">
              <c16:uniqueId val="{00000007-293E-4973-A1D5-B4C9006A0A2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B710-4107-8A7E-6019A11C96BF}"/>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B710-4107-8A7E-6019A11C96B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Gasolina corriente</c:v>
                </c:pt>
                <c:pt idx="1">
                  <c:v>Gasolina extra</c:v>
                </c:pt>
                <c:pt idx="2">
                  <c:v>Diésel</c:v>
                </c:pt>
                <c:pt idx="3">
                  <c:v>Gas Natural Vehicular y gasolina</c:v>
                </c:pt>
                <c:pt idx="4">
                  <c:v>No sabe/no responde</c:v>
                </c:pt>
              </c:strCache>
            </c:strRef>
          </c:cat>
          <c:val>
            <c:numRef>
              <c:f>Sheet1!$B$2:$B$6</c:f>
              <c:numCache>
                <c:formatCode>###0%</c:formatCode>
                <c:ptCount val="5"/>
                <c:pt idx="0">
                  <c:v>0.94939578424646653</c:v>
                </c:pt>
                <c:pt idx="1">
                  <c:v>1.5581384103570316E-2</c:v>
                </c:pt>
                <c:pt idx="2">
                  <c:v>1.5581384103570316E-2</c:v>
                </c:pt>
                <c:pt idx="3">
                  <c:v>6.0422430449678802E-3</c:v>
                </c:pt>
                <c:pt idx="4">
                  <c:v>1.3399204501425024E-2</c:v>
                </c:pt>
              </c:numCache>
            </c:numRef>
          </c:val>
          <c:extLst>
            <c:ext xmlns:c16="http://schemas.microsoft.com/office/drawing/2014/chart" uri="{C3380CC4-5D6E-409C-BE32-E72D297353CC}">
              <c16:uniqueId val="{00000004-B710-4107-8A7E-6019A11C96BF}"/>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Gasolina corriente</c:v>
                </c:pt>
                <c:pt idx="1">
                  <c:v>Gasolina extra</c:v>
                </c:pt>
                <c:pt idx="2">
                  <c:v>Diésel</c:v>
                </c:pt>
                <c:pt idx="3">
                  <c:v>Gas Natural Vehicular y gasolina</c:v>
                </c:pt>
                <c:pt idx="4">
                  <c:v>No sabe/no responde</c:v>
                </c:pt>
              </c:strCache>
            </c:strRef>
          </c:cat>
          <c:val>
            <c:numRef>
              <c:f>Sheet1!$C$2:$C$6</c:f>
              <c:numCache>
                <c:formatCode>###0%</c:formatCode>
                <c:ptCount val="5"/>
                <c:pt idx="0">
                  <c:v>0.90365356167803124</c:v>
                </c:pt>
                <c:pt idx="1">
                  <c:v>8.7927134237974686E-2</c:v>
                </c:pt>
                <c:pt idx="4">
                  <c:v>8.4193040839951692E-3</c:v>
                </c:pt>
              </c:numCache>
            </c:numRef>
          </c:val>
          <c:extLst>
            <c:ext xmlns:c16="http://schemas.microsoft.com/office/drawing/2014/chart" uri="{C3380CC4-5D6E-409C-BE32-E72D297353CC}">
              <c16:uniqueId val="{00000005-B710-4107-8A7E-6019A11C96B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30E3-4507-B3FE-AA3F86B6DE75}"/>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30E3-4507-B3FE-AA3F86B6DE7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Gasolina corriente</c:v>
                </c:pt>
                <c:pt idx="1">
                  <c:v>Gasolina extra</c:v>
                </c:pt>
                <c:pt idx="2">
                  <c:v>Diésel</c:v>
                </c:pt>
                <c:pt idx="3">
                  <c:v>Gas Natural Vehicular y gasolina</c:v>
                </c:pt>
                <c:pt idx="4">
                  <c:v>No sabe/no responde</c:v>
                </c:pt>
              </c:strCache>
            </c:strRef>
          </c:cat>
          <c:val>
            <c:numRef>
              <c:f>Sheet1!$B$2:$B$6</c:f>
              <c:numCache>
                <c:formatCode>###0%</c:formatCode>
                <c:ptCount val="5"/>
                <c:pt idx="0">
                  <c:v>0.92930023741490442</c:v>
                </c:pt>
                <c:pt idx="1">
                  <c:v>4.73644354783746E-2</c:v>
                </c:pt>
                <c:pt idx="2">
                  <c:v>8.7361453641238984E-3</c:v>
                </c:pt>
                <c:pt idx="3" formatCode="###0.0%">
                  <c:v>3.3877551066923933E-3</c:v>
                </c:pt>
                <c:pt idx="4">
                  <c:v>1.1211426635903738E-2</c:v>
                </c:pt>
              </c:numCache>
            </c:numRef>
          </c:val>
          <c:extLst>
            <c:ext xmlns:c16="http://schemas.microsoft.com/office/drawing/2014/chart" uri="{C3380CC4-5D6E-409C-BE32-E72D297353CC}">
              <c16:uniqueId val="{00000004-30E3-4507-B3FE-AA3F86B6DE75}"/>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63A1-469E-AAFD-2F61EABEFC74}"/>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63A1-469E-AAFD-2F61EABEFC7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Gasolina corriente</c:v>
                </c:pt>
                <c:pt idx="1">
                  <c:v>Gasolina extra</c:v>
                </c:pt>
                <c:pt idx="2">
                  <c:v>Diésel</c:v>
                </c:pt>
                <c:pt idx="3">
                  <c:v>Gas Natural Vehicular y gasolina</c:v>
                </c:pt>
                <c:pt idx="4">
                  <c:v>No sabe/no responde</c:v>
                </c:pt>
              </c:strCache>
            </c:strRef>
          </c:cat>
          <c:val>
            <c:numRef>
              <c:f>Sheet1!$B$2:$B$6</c:f>
              <c:numCache>
                <c:formatCode>###0%</c:formatCode>
                <c:ptCount val="5"/>
                <c:pt idx="0">
                  <c:v>0.96393592009580942</c:v>
                </c:pt>
                <c:pt idx="1">
                  <c:v>1.3940349573866412E-2</c:v>
                </c:pt>
                <c:pt idx="2">
                  <c:v>1.3940349573866412E-2</c:v>
                </c:pt>
                <c:pt idx="4">
                  <c:v>8.1833807564577043E-3</c:v>
                </c:pt>
              </c:numCache>
            </c:numRef>
          </c:val>
          <c:extLst>
            <c:ext xmlns:c16="http://schemas.microsoft.com/office/drawing/2014/chart" uri="{C3380CC4-5D6E-409C-BE32-E72D297353CC}">
              <c16:uniqueId val="{00000004-63A1-469E-AAFD-2F61EABEFC74}"/>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Gasolina corriente</c:v>
                </c:pt>
                <c:pt idx="1">
                  <c:v>Gasolina extra</c:v>
                </c:pt>
                <c:pt idx="2">
                  <c:v>Diésel</c:v>
                </c:pt>
                <c:pt idx="3">
                  <c:v>Gas Natural Vehicular y gasolina</c:v>
                </c:pt>
                <c:pt idx="4">
                  <c:v>No sabe/no responde</c:v>
                </c:pt>
              </c:strCache>
            </c:strRef>
          </c:cat>
          <c:val>
            <c:numRef>
              <c:f>Sheet1!$C$2:$C$6</c:f>
              <c:numCache>
                <c:formatCode>###0%</c:formatCode>
                <c:ptCount val="5"/>
                <c:pt idx="0">
                  <c:v>0.90938520838365366</c:v>
                </c:pt>
                <c:pt idx="1">
                  <c:v>7.7095081956020509E-2</c:v>
                </c:pt>
                <c:pt idx="4">
                  <c:v>1.351970966032595E-2</c:v>
                </c:pt>
              </c:numCache>
            </c:numRef>
          </c:val>
          <c:extLst>
            <c:ext xmlns:c16="http://schemas.microsoft.com/office/drawing/2014/chart" uri="{C3380CC4-5D6E-409C-BE32-E72D297353CC}">
              <c16:uniqueId val="{00000005-63A1-469E-AAFD-2F61EABEFC74}"/>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Gasolina corriente</c:v>
                </c:pt>
                <c:pt idx="1">
                  <c:v>Gasolina extra</c:v>
                </c:pt>
                <c:pt idx="2">
                  <c:v>Diésel</c:v>
                </c:pt>
                <c:pt idx="3">
                  <c:v>Gas Natural Vehicular y gasolina</c:v>
                </c:pt>
                <c:pt idx="4">
                  <c:v>No sabe/no responde</c:v>
                </c:pt>
              </c:strCache>
            </c:strRef>
          </c:cat>
          <c:val>
            <c:numRef>
              <c:f>Sheet1!$D$2:$D$6</c:f>
              <c:numCache>
                <c:formatCode>###0%</c:formatCode>
                <c:ptCount val="5"/>
                <c:pt idx="0">
                  <c:v>0.88189381036510028</c:v>
                </c:pt>
                <c:pt idx="1">
                  <c:v>7.0220911154853155E-2</c:v>
                </c:pt>
                <c:pt idx="2">
                  <c:v>1.4120823831572163E-2</c:v>
                </c:pt>
                <c:pt idx="3">
                  <c:v>1.9643630816902173E-2</c:v>
                </c:pt>
                <c:pt idx="4">
                  <c:v>1.4120823831572163E-2</c:v>
                </c:pt>
              </c:numCache>
            </c:numRef>
          </c:val>
          <c:extLst>
            <c:ext xmlns:c16="http://schemas.microsoft.com/office/drawing/2014/chart" uri="{C3380CC4-5D6E-409C-BE32-E72D297353CC}">
              <c16:uniqueId val="{00000006-63A1-469E-AAFD-2F61EABEFC7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4C7B-481D-9528-9308B2F64482}"/>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4C7B-481D-9528-9308B2F6448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Gasolina corriente</c:v>
                </c:pt>
                <c:pt idx="1">
                  <c:v>Gasolina extra</c:v>
                </c:pt>
                <c:pt idx="2">
                  <c:v>Diésel</c:v>
                </c:pt>
                <c:pt idx="3">
                  <c:v>Gas Natural Vehicular y gasolina</c:v>
                </c:pt>
                <c:pt idx="4">
                  <c:v>No sabe/no responde</c:v>
                </c:pt>
              </c:strCache>
            </c:strRef>
          </c:cat>
          <c:val>
            <c:numRef>
              <c:f>Sheet1!$B$2:$B$6</c:f>
              <c:numCache>
                <c:formatCode>###0%</c:formatCode>
                <c:ptCount val="5"/>
                <c:pt idx="0">
                  <c:v>0.93192465986467521</c:v>
                </c:pt>
                <c:pt idx="1">
                  <c:v>3.9266677112827233E-2</c:v>
                </c:pt>
                <c:pt idx="4">
                  <c:v>2.8808663022497526E-2</c:v>
                </c:pt>
              </c:numCache>
            </c:numRef>
          </c:val>
          <c:extLst>
            <c:ext xmlns:c16="http://schemas.microsoft.com/office/drawing/2014/chart" uri="{C3380CC4-5D6E-409C-BE32-E72D297353CC}">
              <c16:uniqueId val="{00000004-4C7B-481D-9528-9308B2F64482}"/>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Gasolina corriente</c:v>
                </c:pt>
                <c:pt idx="1">
                  <c:v>Gasolina extra</c:v>
                </c:pt>
                <c:pt idx="2">
                  <c:v>Diésel</c:v>
                </c:pt>
                <c:pt idx="3">
                  <c:v>Gas Natural Vehicular y gasolina</c:v>
                </c:pt>
                <c:pt idx="4">
                  <c:v>No sabe/no responde</c:v>
                </c:pt>
              </c:strCache>
            </c:strRef>
          </c:cat>
          <c:val>
            <c:numRef>
              <c:f>Sheet1!$C$2:$C$6</c:f>
              <c:numCache>
                <c:formatCode>###0%</c:formatCode>
                <c:ptCount val="5"/>
                <c:pt idx="0">
                  <c:v>0.86756387105528632</c:v>
                </c:pt>
                <c:pt idx="1">
                  <c:v>0.10257625297205383</c:v>
                </c:pt>
                <c:pt idx="4">
                  <c:v>2.9859875972659992E-2</c:v>
                </c:pt>
              </c:numCache>
            </c:numRef>
          </c:val>
          <c:extLst>
            <c:ext xmlns:c16="http://schemas.microsoft.com/office/drawing/2014/chart" uri="{C3380CC4-5D6E-409C-BE32-E72D297353CC}">
              <c16:uniqueId val="{00000005-4C7B-481D-9528-9308B2F64482}"/>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Gasolina corriente</c:v>
                </c:pt>
                <c:pt idx="1">
                  <c:v>Gasolina extra</c:v>
                </c:pt>
                <c:pt idx="2">
                  <c:v>Diésel</c:v>
                </c:pt>
                <c:pt idx="3">
                  <c:v>Gas Natural Vehicular y gasolina</c:v>
                </c:pt>
                <c:pt idx="4">
                  <c:v>No sabe/no responde</c:v>
                </c:pt>
              </c:strCache>
            </c:strRef>
          </c:cat>
          <c:val>
            <c:numRef>
              <c:f>Sheet1!$D$2:$D$6</c:f>
              <c:numCache>
                <c:formatCode>###0%</c:formatCode>
                <c:ptCount val="5"/>
                <c:pt idx="0">
                  <c:v>0.92719583054101795</c:v>
                </c:pt>
                <c:pt idx="1">
                  <c:v>4.7639925502965606E-2</c:v>
                </c:pt>
                <c:pt idx="2">
                  <c:v>7.420649248300458E-3</c:v>
                </c:pt>
                <c:pt idx="3">
                  <c:v>1.0322945459415695E-2</c:v>
                </c:pt>
                <c:pt idx="4">
                  <c:v>7.420649248300458E-3</c:v>
                </c:pt>
              </c:numCache>
            </c:numRef>
          </c:val>
          <c:extLst>
            <c:ext xmlns:c16="http://schemas.microsoft.com/office/drawing/2014/chart" uri="{C3380CC4-5D6E-409C-BE32-E72D297353CC}">
              <c16:uniqueId val="{00000006-4C7B-481D-9528-9308B2F64482}"/>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Gasolina corriente</c:v>
                </c:pt>
                <c:pt idx="1">
                  <c:v>Gasolina extra</c:v>
                </c:pt>
                <c:pt idx="2">
                  <c:v>Diésel</c:v>
                </c:pt>
                <c:pt idx="3">
                  <c:v>Gas Natural Vehicular y gasolina</c:v>
                </c:pt>
                <c:pt idx="4">
                  <c:v>No sabe/no responde</c:v>
                </c:pt>
              </c:strCache>
            </c:strRef>
          </c:cat>
          <c:val>
            <c:numRef>
              <c:f>Sheet1!$E$2:$E$6</c:f>
              <c:numCache>
                <c:formatCode>###0%</c:formatCode>
                <c:ptCount val="5"/>
                <c:pt idx="0">
                  <c:v>0.95048745150753444</c:v>
                </c:pt>
                <c:pt idx="1">
                  <c:v>3.2561426551098019E-2</c:v>
                </c:pt>
                <c:pt idx="2">
                  <c:v>1.6951121941367695E-2</c:v>
                </c:pt>
              </c:numCache>
            </c:numRef>
          </c:val>
          <c:extLst>
            <c:ext xmlns:c16="http://schemas.microsoft.com/office/drawing/2014/chart" uri="{C3380CC4-5D6E-409C-BE32-E72D297353CC}">
              <c16:uniqueId val="{00000007-4C7B-481D-9528-9308B2F6448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2321991684946123"/>
          <c:y val="3.6732832702288241E-2"/>
          <c:w val="0.35274382048125186"/>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B710-4107-8A7E-6019A11C96BF}"/>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B710-4107-8A7E-6019A11C96BF}"/>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Sheet1!$A$2:$A$24</c:f>
              <c:strCache>
                <c:ptCount val="23"/>
                <c:pt idx="0">
                  <c:v>2025</c:v>
                </c:pt>
                <c:pt idx="1">
                  <c:v>2024</c:v>
                </c:pt>
                <c:pt idx="2">
                  <c:v>2023</c:v>
                </c:pt>
                <c:pt idx="3">
                  <c:v>2022</c:v>
                </c:pt>
                <c:pt idx="4">
                  <c:v>2021</c:v>
                </c:pt>
                <c:pt idx="5">
                  <c:v>2020</c:v>
                </c:pt>
                <c:pt idx="6">
                  <c:v>2019</c:v>
                </c:pt>
                <c:pt idx="7">
                  <c:v>2018</c:v>
                </c:pt>
                <c:pt idx="8">
                  <c:v>2017</c:v>
                </c:pt>
                <c:pt idx="9">
                  <c:v>2016</c:v>
                </c:pt>
                <c:pt idx="10">
                  <c:v>2015</c:v>
                </c:pt>
                <c:pt idx="11">
                  <c:v>2014</c:v>
                </c:pt>
                <c:pt idx="12">
                  <c:v>2013</c:v>
                </c:pt>
                <c:pt idx="13">
                  <c:v>2012</c:v>
                </c:pt>
                <c:pt idx="14">
                  <c:v>2011</c:v>
                </c:pt>
                <c:pt idx="15">
                  <c:v>2010</c:v>
                </c:pt>
                <c:pt idx="16">
                  <c:v>2009</c:v>
                </c:pt>
                <c:pt idx="17">
                  <c:v>2008</c:v>
                </c:pt>
                <c:pt idx="18">
                  <c:v>2007</c:v>
                </c:pt>
                <c:pt idx="19">
                  <c:v>2006</c:v>
                </c:pt>
                <c:pt idx="20">
                  <c:v>2005</c:v>
                </c:pt>
                <c:pt idx="21">
                  <c:v>Anteriores a 2005</c:v>
                </c:pt>
                <c:pt idx="22">
                  <c:v>No sabe / No responde</c:v>
                </c:pt>
              </c:strCache>
            </c:strRef>
          </c:cat>
          <c:val>
            <c:numRef>
              <c:f>Sheet1!$B$2:$B$24</c:f>
              <c:numCache>
                <c:formatCode>###0%</c:formatCode>
                <c:ptCount val="23"/>
                <c:pt idx="0">
                  <c:v>9.4700281483923621E-2</c:v>
                </c:pt>
                <c:pt idx="1">
                  <c:v>3.7984335942463525E-2</c:v>
                </c:pt>
                <c:pt idx="2">
                  <c:v>5.304049403546747E-2</c:v>
                </c:pt>
                <c:pt idx="3">
                  <c:v>7.1297189810908199E-2</c:v>
                </c:pt>
                <c:pt idx="4">
                  <c:v>7.426155418340176E-2</c:v>
                </c:pt>
                <c:pt idx="5">
                  <c:v>4.9756680025194268E-2</c:v>
                </c:pt>
                <c:pt idx="6">
                  <c:v>5.0974936215853944E-2</c:v>
                </c:pt>
                <c:pt idx="7">
                  <c:v>8.8125147704223111E-2</c:v>
                </c:pt>
                <c:pt idx="8">
                  <c:v>2.5976052221529673E-2</c:v>
                </c:pt>
                <c:pt idx="9">
                  <c:v>3.6330932038172385E-2</c:v>
                </c:pt>
                <c:pt idx="10">
                  <c:v>4.1581527563444805E-2</c:v>
                </c:pt>
                <c:pt idx="11">
                  <c:v>5.0094662323242355E-2</c:v>
                </c:pt>
                <c:pt idx="12">
                  <c:v>2.5176804491371666E-2</c:v>
                </c:pt>
                <c:pt idx="13">
                  <c:v>3.1391157100813943E-2</c:v>
                </c:pt>
                <c:pt idx="14">
                  <c:v>3.629090125950897E-2</c:v>
                </c:pt>
                <c:pt idx="15">
                  <c:v>2.9857008511490604E-2</c:v>
                </c:pt>
                <c:pt idx="17">
                  <c:v>1.9755888679514413E-2</c:v>
                </c:pt>
                <c:pt idx="18">
                  <c:v>2.0293655890690859E-2</c:v>
                </c:pt>
                <c:pt idx="19">
                  <c:v>1.9877916363440988E-2</c:v>
                </c:pt>
                <c:pt idx="20">
                  <c:v>5.247281414690436E-3</c:v>
                </c:pt>
                <c:pt idx="21">
                  <c:v>0.10211055274639247</c:v>
                </c:pt>
                <c:pt idx="22">
                  <c:v>3.5875039994261171E-2</c:v>
                </c:pt>
              </c:numCache>
            </c:numRef>
          </c:val>
          <c:extLst>
            <c:ext xmlns:c16="http://schemas.microsoft.com/office/drawing/2014/chart" uri="{C3380CC4-5D6E-409C-BE32-E72D297353CC}">
              <c16:uniqueId val="{00000004-B710-4107-8A7E-6019A11C96BF}"/>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Sheet1!$A$2:$A$24</c:f>
              <c:strCache>
                <c:ptCount val="23"/>
                <c:pt idx="0">
                  <c:v>2025</c:v>
                </c:pt>
                <c:pt idx="1">
                  <c:v>2024</c:v>
                </c:pt>
                <c:pt idx="2">
                  <c:v>2023</c:v>
                </c:pt>
                <c:pt idx="3">
                  <c:v>2022</c:v>
                </c:pt>
                <c:pt idx="4">
                  <c:v>2021</c:v>
                </c:pt>
                <c:pt idx="5">
                  <c:v>2020</c:v>
                </c:pt>
                <c:pt idx="6">
                  <c:v>2019</c:v>
                </c:pt>
                <c:pt idx="7">
                  <c:v>2018</c:v>
                </c:pt>
                <c:pt idx="8">
                  <c:v>2017</c:v>
                </c:pt>
                <c:pt idx="9">
                  <c:v>2016</c:v>
                </c:pt>
                <c:pt idx="10">
                  <c:v>2015</c:v>
                </c:pt>
                <c:pt idx="11">
                  <c:v>2014</c:v>
                </c:pt>
                <c:pt idx="12">
                  <c:v>2013</c:v>
                </c:pt>
                <c:pt idx="13">
                  <c:v>2012</c:v>
                </c:pt>
                <c:pt idx="14">
                  <c:v>2011</c:v>
                </c:pt>
                <c:pt idx="15">
                  <c:v>2010</c:v>
                </c:pt>
                <c:pt idx="16">
                  <c:v>2009</c:v>
                </c:pt>
                <c:pt idx="17">
                  <c:v>2008</c:v>
                </c:pt>
                <c:pt idx="18">
                  <c:v>2007</c:v>
                </c:pt>
                <c:pt idx="19">
                  <c:v>2006</c:v>
                </c:pt>
                <c:pt idx="20">
                  <c:v>2005</c:v>
                </c:pt>
                <c:pt idx="21">
                  <c:v>Anteriores a 2005</c:v>
                </c:pt>
                <c:pt idx="22">
                  <c:v>No sabe / No responde</c:v>
                </c:pt>
              </c:strCache>
            </c:strRef>
          </c:cat>
          <c:val>
            <c:numRef>
              <c:f>Sheet1!$C$2:$C$24</c:f>
              <c:numCache>
                <c:formatCode>###0%</c:formatCode>
                <c:ptCount val="23"/>
                <c:pt idx="0">
                  <c:v>9.1638682061446972E-2</c:v>
                </c:pt>
                <c:pt idx="1">
                  <c:v>0.11240424516198211</c:v>
                </c:pt>
                <c:pt idx="2">
                  <c:v>3.3994873068259678E-2</c:v>
                </c:pt>
                <c:pt idx="3">
                  <c:v>0.11148862335967615</c:v>
                </c:pt>
                <c:pt idx="4">
                  <c:v>7.699306038742397E-2</c:v>
                </c:pt>
                <c:pt idx="5">
                  <c:v>7.2490755831228021E-2</c:v>
                </c:pt>
                <c:pt idx="6">
                  <c:v>6.7363563932141851E-2</c:v>
                </c:pt>
                <c:pt idx="7">
                  <c:v>4.6388422583869542E-2</c:v>
                </c:pt>
                <c:pt idx="8">
                  <c:v>6.7545020075800113E-2</c:v>
                </c:pt>
                <c:pt idx="9">
                  <c:v>1.516122076863949E-2</c:v>
                </c:pt>
                <c:pt idx="10">
                  <c:v>4.2206407772944814E-2</c:v>
                </c:pt>
                <c:pt idx="11">
                  <c:v>4.8888131371850836E-2</c:v>
                </c:pt>
                <c:pt idx="13">
                  <c:v>1.516122076863949E-2</c:v>
                </c:pt>
                <c:pt idx="15">
                  <c:v>1.83639415974594E-2</c:v>
                </c:pt>
                <c:pt idx="16">
                  <c:v>8.2997083770777868E-3</c:v>
                </c:pt>
                <c:pt idx="17">
                  <c:v>8.0214264990148675E-3</c:v>
                </c:pt>
                <c:pt idx="18">
                  <c:v>1.2970047289141799E-2</c:v>
                </c:pt>
                <c:pt idx="19">
                  <c:v>8.0214264990148675E-3</c:v>
                </c:pt>
                <c:pt idx="21">
                  <c:v>1.203571685602044E-2</c:v>
                </c:pt>
                <c:pt idx="22">
                  <c:v>0.13056350573836842</c:v>
                </c:pt>
              </c:numCache>
            </c:numRef>
          </c:val>
          <c:extLst>
            <c:ext xmlns:c16="http://schemas.microsoft.com/office/drawing/2014/chart" uri="{C3380CC4-5D6E-409C-BE32-E72D297353CC}">
              <c16:uniqueId val="{00000005-B710-4107-8A7E-6019A11C96B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230911501123199"/>
          <c:y val="3.6732832702288241E-2"/>
          <c:w val="0.29960580731709258"/>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30E3-4507-B3FE-AA3F86B6DE75}"/>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30E3-4507-B3FE-AA3F86B6DE7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Sheet1!$A$2:$A$24</c:f>
              <c:strCache>
                <c:ptCount val="23"/>
                <c:pt idx="0">
                  <c:v>2025</c:v>
                </c:pt>
                <c:pt idx="1">
                  <c:v>2024</c:v>
                </c:pt>
                <c:pt idx="2">
                  <c:v>2023</c:v>
                </c:pt>
                <c:pt idx="3">
                  <c:v>2022</c:v>
                </c:pt>
                <c:pt idx="4">
                  <c:v>2021</c:v>
                </c:pt>
                <c:pt idx="5">
                  <c:v>2020</c:v>
                </c:pt>
                <c:pt idx="6">
                  <c:v>2019</c:v>
                </c:pt>
                <c:pt idx="7">
                  <c:v>2018</c:v>
                </c:pt>
                <c:pt idx="8">
                  <c:v>2017</c:v>
                </c:pt>
                <c:pt idx="9">
                  <c:v>2016</c:v>
                </c:pt>
                <c:pt idx="10">
                  <c:v>2015</c:v>
                </c:pt>
                <c:pt idx="11">
                  <c:v>2014</c:v>
                </c:pt>
                <c:pt idx="12">
                  <c:v>2013</c:v>
                </c:pt>
                <c:pt idx="13">
                  <c:v>2012</c:v>
                </c:pt>
                <c:pt idx="14">
                  <c:v>2011</c:v>
                </c:pt>
                <c:pt idx="15">
                  <c:v>2010</c:v>
                </c:pt>
                <c:pt idx="16">
                  <c:v>2009</c:v>
                </c:pt>
                <c:pt idx="17">
                  <c:v>2008</c:v>
                </c:pt>
                <c:pt idx="18">
                  <c:v>2007</c:v>
                </c:pt>
                <c:pt idx="19">
                  <c:v>2006</c:v>
                </c:pt>
                <c:pt idx="20">
                  <c:v>2005</c:v>
                </c:pt>
                <c:pt idx="21">
                  <c:v>Anteriores a 2005</c:v>
                </c:pt>
                <c:pt idx="22">
                  <c:v>No sabe / No responde</c:v>
                </c:pt>
              </c:strCache>
            </c:strRef>
          </c:cat>
          <c:val>
            <c:numRef>
              <c:f>Sheet1!$B$2:$B$24</c:f>
              <c:numCache>
                <c:formatCode>###0%</c:formatCode>
                <c:ptCount val="23"/>
                <c:pt idx="0">
                  <c:v>9.3355254698620063E-2</c:v>
                </c:pt>
                <c:pt idx="1">
                  <c:v>7.0678610224477009E-2</c:v>
                </c:pt>
                <c:pt idx="2">
                  <c:v>4.4673341182103761E-2</c:v>
                </c:pt>
                <c:pt idx="3">
                  <c:v>8.895415507748361E-2</c:v>
                </c:pt>
                <c:pt idx="4">
                  <c:v>7.5461563884755931E-2</c:v>
                </c:pt>
                <c:pt idx="5">
                  <c:v>5.9744250794168091E-2</c:v>
                </c:pt>
                <c:pt idx="6">
                  <c:v>5.8174814518333673E-2</c:v>
                </c:pt>
                <c:pt idx="7">
                  <c:v>6.9789302457586355E-2</c:v>
                </c:pt>
                <c:pt idx="8">
                  <c:v>4.4238198076059512E-2</c:v>
                </c:pt>
                <c:pt idx="9">
                  <c:v>2.7030620414900279E-2</c:v>
                </c:pt>
                <c:pt idx="10">
                  <c:v>4.1856050942699813E-2</c:v>
                </c:pt>
                <c:pt idx="11">
                  <c:v>4.9564607204011013E-2</c:v>
                </c:pt>
                <c:pt idx="12">
                  <c:v>1.4116090225280528E-2</c:v>
                </c:pt>
                <c:pt idx="13">
                  <c:v>2.4260995352584351E-2</c:v>
                </c:pt>
                <c:pt idx="14">
                  <c:v>2.0347524115363436E-2</c:v>
                </c:pt>
                <c:pt idx="15">
                  <c:v>2.4807855859066773E-2</c:v>
                </c:pt>
                <c:pt idx="16" formatCode="###0.0%">
                  <c:v>3.6462412409089158E-3</c:v>
                </c:pt>
                <c:pt idx="17">
                  <c:v>1.4600685870149179E-2</c:v>
                </c:pt>
                <c:pt idx="18">
                  <c:v>1.7076236374001092E-2</c:v>
                </c:pt>
                <c:pt idx="19">
                  <c:v>1.4669104155594413E-2</c:v>
                </c:pt>
                <c:pt idx="20" formatCode="###0.0%">
                  <c:v>2.942037299157354E-3</c:v>
                </c:pt>
                <c:pt idx="21">
                  <c:v>6.253873088592185E-2</c:v>
                </c:pt>
                <c:pt idx="22">
                  <c:v>7.7473729146772682E-2</c:v>
                </c:pt>
              </c:numCache>
            </c:numRef>
          </c:val>
          <c:extLst>
            <c:ext xmlns:c16="http://schemas.microsoft.com/office/drawing/2014/chart" uri="{C3380CC4-5D6E-409C-BE32-E72D297353CC}">
              <c16:uniqueId val="{00000004-30E3-4507-B3FE-AA3F86B6DE75}"/>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2A32-4D79-9934-61693C42353E}"/>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2A32-4D79-9934-61693C42353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Cali</c:v>
                </c:pt>
                <c:pt idx="1">
                  <c:v>Otro municipio</c:v>
                </c:pt>
                <c:pt idx="2">
                  <c:v>No sabe/no responde</c:v>
                </c:pt>
              </c:strCache>
            </c:strRef>
          </c:cat>
          <c:val>
            <c:numRef>
              <c:f>Sheet1!$B$2:$B$4</c:f>
              <c:numCache>
                <c:formatCode>###0%</c:formatCode>
                <c:ptCount val="3"/>
                <c:pt idx="0">
                  <c:v>0.64868829035593412</c:v>
                </c:pt>
                <c:pt idx="1">
                  <c:v>0.30766918893296052</c:v>
                </c:pt>
                <c:pt idx="2">
                  <c:v>4.3642520711105026E-2</c:v>
                </c:pt>
              </c:numCache>
            </c:numRef>
          </c:val>
          <c:extLst>
            <c:ext xmlns:c16="http://schemas.microsoft.com/office/drawing/2014/chart" uri="{C3380CC4-5D6E-409C-BE32-E72D297353CC}">
              <c16:uniqueId val="{00000004-2A32-4D79-9934-61693C42353E}"/>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Cali</c:v>
                </c:pt>
                <c:pt idx="1">
                  <c:v>Otro municipio</c:v>
                </c:pt>
                <c:pt idx="2">
                  <c:v>No sabe/no responde</c:v>
                </c:pt>
              </c:strCache>
            </c:strRef>
          </c:cat>
          <c:val>
            <c:numRef>
              <c:f>Sheet1!$C$2:$C$4</c:f>
              <c:numCache>
                <c:formatCode>###0%</c:formatCode>
                <c:ptCount val="3"/>
                <c:pt idx="0">
                  <c:v>0.60589877080914634</c:v>
                </c:pt>
                <c:pt idx="1">
                  <c:v>0.30735699685357765</c:v>
                </c:pt>
                <c:pt idx="2">
                  <c:v>8.6744232337276586E-2</c:v>
                </c:pt>
              </c:numCache>
            </c:numRef>
          </c:val>
          <c:extLst>
            <c:ext xmlns:c16="http://schemas.microsoft.com/office/drawing/2014/chart" uri="{C3380CC4-5D6E-409C-BE32-E72D297353CC}">
              <c16:uniqueId val="{00000005-2A32-4D79-9934-61693C42353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A52F-4738-B956-3D071284663F}"/>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A52F-4738-B956-3D071284663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Cali</c:v>
                </c:pt>
                <c:pt idx="1">
                  <c:v>Otro municipio</c:v>
                </c:pt>
                <c:pt idx="2">
                  <c:v>No sabe/no responde</c:v>
                </c:pt>
              </c:strCache>
            </c:strRef>
          </c:cat>
          <c:val>
            <c:numRef>
              <c:f>Sheet1!$B$2:$B$4</c:f>
              <c:numCache>
                <c:formatCode>###0%</c:formatCode>
                <c:ptCount val="3"/>
                <c:pt idx="0">
                  <c:v>0.6298899297676176</c:v>
                </c:pt>
                <c:pt idx="1">
                  <c:v>0.30753203620623576</c:v>
                </c:pt>
                <c:pt idx="2">
                  <c:v>6.2578034026145535E-2</c:v>
                </c:pt>
              </c:numCache>
            </c:numRef>
          </c:val>
          <c:extLst>
            <c:ext xmlns:c16="http://schemas.microsoft.com/office/drawing/2014/chart" uri="{C3380CC4-5D6E-409C-BE32-E72D297353CC}">
              <c16:uniqueId val="{00000004-A52F-4738-B956-3D071284663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BCC6-40FE-8A61-5618C4AD0B17}"/>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BCC6-40FE-8A61-5618C4AD0B1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Cali</c:v>
                </c:pt>
                <c:pt idx="1">
                  <c:v>Otro municipio</c:v>
                </c:pt>
                <c:pt idx="2">
                  <c:v>No sabe/no responde</c:v>
                </c:pt>
              </c:strCache>
            </c:strRef>
          </c:cat>
          <c:val>
            <c:numRef>
              <c:f>Sheet1!$B$2:$B$4</c:f>
              <c:numCache>
                <c:formatCode>###0%</c:formatCode>
                <c:ptCount val="3"/>
                <c:pt idx="0">
                  <c:v>0.70380372897112675</c:v>
                </c:pt>
                <c:pt idx="1">
                  <c:v>0.24621881714534724</c:v>
                </c:pt>
                <c:pt idx="2">
                  <c:v>4.9977453883525653E-2</c:v>
                </c:pt>
              </c:numCache>
            </c:numRef>
          </c:val>
          <c:extLst>
            <c:ext xmlns:c16="http://schemas.microsoft.com/office/drawing/2014/chart" uri="{C3380CC4-5D6E-409C-BE32-E72D297353CC}">
              <c16:uniqueId val="{00000004-BCC6-40FE-8A61-5618C4AD0B17}"/>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Cali</c:v>
                </c:pt>
                <c:pt idx="1">
                  <c:v>Otro municipio</c:v>
                </c:pt>
                <c:pt idx="2">
                  <c:v>No sabe/no responde</c:v>
                </c:pt>
              </c:strCache>
            </c:strRef>
          </c:cat>
          <c:val>
            <c:numRef>
              <c:f>Sheet1!$C$2:$C$4</c:f>
              <c:numCache>
                <c:formatCode>###0%</c:formatCode>
                <c:ptCount val="3"/>
                <c:pt idx="0">
                  <c:v>0.56241505743714326</c:v>
                </c:pt>
                <c:pt idx="1">
                  <c:v>0.36012706899371166</c:v>
                </c:pt>
                <c:pt idx="2">
                  <c:v>7.7457873569146254E-2</c:v>
                </c:pt>
              </c:numCache>
            </c:numRef>
          </c:val>
          <c:extLst>
            <c:ext xmlns:c16="http://schemas.microsoft.com/office/drawing/2014/chart" uri="{C3380CC4-5D6E-409C-BE32-E72D297353CC}">
              <c16:uniqueId val="{00000005-BCC6-40FE-8A61-5618C4AD0B17}"/>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Cali</c:v>
                </c:pt>
                <c:pt idx="1">
                  <c:v>Otro municipio</c:v>
                </c:pt>
                <c:pt idx="2">
                  <c:v>No sabe/no responde</c:v>
                </c:pt>
              </c:strCache>
            </c:strRef>
          </c:cat>
          <c:val>
            <c:numRef>
              <c:f>Sheet1!$D$2:$D$4</c:f>
              <c:numCache>
                <c:formatCode>###0%</c:formatCode>
                <c:ptCount val="3"/>
                <c:pt idx="0">
                  <c:v>0.58310975112647934</c:v>
                </c:pt>
                <c:pt idx="1">
                  <c:v>0.35369095616820462</c:v>
                </c:pt>
                <c:pt idx="2">
                  <c:v>6.3199292705315782E-2</c:v>
                </c:pt>
              </c:numCache>
            </c:numRef>
          </c:val>
          <c:extLst>
            <c:ext xmlns:c16="http://schemas.microsoft.com/office/drawing/2014/chart" uri="{C3380CC4-5D6E-409C-BE32-E72D297353CC}">
              <c16:uniqueId val="{00000006-BCC6-40FE-8A61-5618C4AD0B1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A7B5-4CFD-9FED-9DD2812108A4}"/>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A7B5-4CFD-9FED-9DD2812108A4}"/>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Antioquia</c:v>
                </c:pt>
                <c:pt idx="1">
                  <c:v>Atlántico</c:v>
                </c:pt>
                <c:pt idx="2">
                  <c:v>Bogotá</c:v>
                </c:pt>
                <c:pt idx="3">
                  <c:v>Bolívar</c:v>
                </c:pt>
                <c:pt idx="4">
                  <c:v>Boyacá</c:v>
                </c:pt>
                <c:pt idx="5">
                  <c:v>Caldas</c:v>
                </c:pt>
                <c:pt idx="6">
                  <c:v>Caquetá</c:v>
                </c:pt>
                <c:pt idx="7">
                  <c:v>Cauca</c:v>
                </c:pt>
                <c:pt idx="8">
                  <c:v>Chocó</c:v>
                </c:pt>
                <c:pt idx="9">
                  <c:v>Córdoba</c:v>
                </c:pt>
                <c:pt idx="10">
                  <c:v>Huila</c:v>
                </c:pt>
                <c:pt idx="11">
                  <c:v>Magdalena</c:v>
                </c:pt>
                <c:pt idx="12">
                  <c:v>Meta</c:v>
                </c:pt>
                <c:pt idx="13">
                  <c:v>Nariño</c:v>
                </c:pt>
                <c:pt idx="14">
                  <c:v>Norte de Santander</c:v>
                </c:pt>
                <c:pt idx="15">
                  <c:v>Putumayo</c:v>
                </c:pt>
                <c:pt idx="16">
                  <c:v>Quindio</c:v>
                </c:pt>
                <c:pt idx="17">
                  <c:v>Risaralda</c:v>
                </c:pt>
                <c:pt idx="18">
                  <c:v>Santander</c:v>
                </c:pt>
                <c:pt idx="19">
                  <c:v>Tolima</c:v>
                </c:pt>
                <c:pt idx="20">
                  <c:v>Valle</c:v>
                </c:pt>
              </c:strCache>
            </c:strRef>
          </c:cat>
          <c:val>
            <c:numRef>
              <c:f>Sheet1!$B$2:$B$22</c:f>
              <c:numCache>
                <c:formatCode>General</c:formatCode>
                <c:ptCount val="21"/>
                <c:pt idx="0" formatCode="###0%">
                  <c:v>4.6292423877916947E-2</c:v>
                </c:pt>
                <c:pt idx="2" formatCode="###0%">
                  <c:v>1.6724279800590939E-2</c:v>
                </c:pt>
                <c:pt idx="5" formatCode="###0%">
                  <c:v>3.3237829202627869E-2</c:v>
                </c:pt>
                <c:pt idx="7" formatCode="###0%">
                  <c:v>7.8915772901613654E-2</c:v>
                </c:pt>
                <c:pt idx="8" formatCode="###0%">
                  <c:v>7.6988735326529965E-3</c:v>
                </c:pt>
                <c:pt idx="10" formatCode="###0%">
                  <c:v>2.2126961030937618E-2</c:v>
                </c:pt>
                <c:pt idx="13" formatCode="###0%">
                  <c:v>0.11444911064872691</c:v>
                </c:pt>
                <c:pt idx="15" formatCode="###0%">
                  <c:v>1.3458427931263249E-2</c:v>
                </c:pt>
                <c:pt idx="16" formatCode="###0%">
                  <c:v>8.5784424012305769E-3</c:v>
                </c:pt>
                <c:pt idx="17" formatCode="###0%">
                  <c:v>6.0128225074181571E-3</c:v>
                </c:pt>
                <c:pt idx="19" formatCode="###0%">
                  <c:v>2.7547016367286636E-2</c:v>
                </c:pt>
                <c:pt idx="20" formatCode="###0%">
                  <c:v>0.62040051868930823</c:v>
                </c:pt>
              </c:numCache>
            </c:numRef>
          </c:val>
          <c:extLst>
            <c:ext xmlns:c16="http://schemas.microsoft.com/office/drawing/2014/chart" uri="{C3380CC4-5D6E-409C-BE32-E72D297353CC}">
              <c16:uniqueId val="{00000004-A7B5-4CFD-9FED-9DD2812108A4}"/>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Antioquia</c:v>
                </c:pt>
                <c:pt idx="1">
                  <c:v>Atlántico</c:v>
                </c:pt>
                <c:pt idx="2">
                  <c:v>Bogotá</c:v>
                </c:pt>
                <c:pt idx="3">
                  <c:v>Bolívar</c:v>
                </c:pt>
                <c:pt idx="4">
                  <c:v>Boyacá</c:v>
                </c:pt>
                <c:pt idx="5">
                  <c:v>Caldas</c:v>
                </c:pt>
                <c:pt idx="6">
                  <c:v>Caquetá</c:v>
                </c:pt>
                <c:pt idx="7">
                  <c:v>Cauca</c:v>
                </c:pt>
                <c:pt idx="8">
                  <c:v>Chocó</c:v>
                </c:pt>
                <c:pt idx="9">
                  <c:v>Córdoba</c:v>
                </c:pt>
                <c:pt idx="10">
                  <c:v>Huila</c:v>
                </c:pt>
                <c:pt idx="11">
                  <c:v>Magdalena</c:v>
                </c:pt>
                <c:pt idx="12">
                  <c:v>Meta</c:v>
                </c:pt>
                <c:pt idx="13">
                  <c:v>Nariño</c:v>
                </c:pt>
                <c:pt idx="14">
                  <c:v>Norte de Santander</c:v>
                </c:pt>
                <c:pt idx="15">
                  <c:v>Putumayo</c:v>
                </c:pt>
                <c:pt idx="16">
                  <c:v>Quindio</c:v>
                </c:pt>
                <c:pt idx="17">
                  <c:v>Risaralda</c:v>
                </c:pt>
                <c:pt idx="18">
                  <c:v>Santander</c:v>
                </c:pt>
                <c:pt idx="19">
                  <c:v>Tolima</c:v>
                </c:pt>
                <c:pt idx="20">
                  <c:v>Valle</c:v>
                </c:pt>
              </c:strCache>
            </c:strRef>
          </c:cat>
          <c:val>
            <c:numRef>
              <c:f>Sheet1!$C$2:$C$22</c:f>
              <c:numCache>
                <c:formatCode>General</c:formatCode>
                <c:ptCount val="21"/>
                <c:pt idx="0" formatCode="###0%">
                  <c:v>2.7146457741696925E-2</c:v>
                </c:pt>
                <c:pt idx="2" formatCode="###0%">
                  <c:v>2.2674335479542382E-2</c:v>
                </c:pt>
                <c:pt idx="3" formatCode="###0%">
                  <c:v>7.4393880783147652E-3</c:v>
                </c:pt>
                <c:pt idx="4" formatCode="###0%">
                  <c:v>5.8416781205338168E-3</c:v>
                </c:pt>
                <c:pt idx="5" formatCode="###0%">
                  <c:v>4.2440120507734075E-2</c:v>
                </c:pt>
                <c:pt idx="6" formatCode="###0%">
                  <c:v>5.8416781205338168E-3</c:v>
                </c:pt>
                <c:pt idx="7" formatCode="###0%">
                  <c:v>6.2328815647337971E-2</c:v>
                </c:pt>
                <c:pt idx="8" formatCode="###0%">
                  <c:v>1.5924604927131589E-2</c:v>
                </c:pt>
                <c:pt idx="9" formatCode="###0%">
                  <c:v>1.0337629185019837E-2</c:v>
                </c:pt>
                <c:pt idx="11" formatCode="###0%">
                  <c:v>5.5734927488407778E-3</c:v>
                </c:pt>
                <c:pt idx="12" formatCode="###0%">
                  <c:v>1.245825352805181E-2</c:v>
                </c:pt>
                <c:pt idx="13" formatCode="###0%">
                  <c:v>2.0791271808856163E-2</c:v>
                </c:pt>
                <c:pt idx="16" formatCode="###0%">
                  <c:v>9.2265958979837991E-3</c:v>
                </c:pt>
                <c:pt idx="17" formatCode="###0%">
                  <c:v>7.9623024635657944E-3</c:v>
                </c:pt>
                <c:pt idx="18" formatCode="###0%">
                  <c:v>5.8416781205338168E-3</c:v>
                </c:pt>
                <c:pt idx="19" formatCode="###0%">
                  <c:v>6.7698355548999637E-3</c:v>
                </c:pt>
                <c:pt idx="20" formatCode="###0%">
                  <c:v>0.72690591100493462</c:v>
                </c:pt>
              </c:numCache>
            </c:numRef>
          </c:val>
          <c:extLst>
            <c:ext xmlns:c16="http://schemas.microsoft.com/office/drawing/2014/chart" uri="{C3380CC4-5D6E-409C-BE32-E72D297353CC}">
              <c16:uniqueId val="{00000005-A7B5-4CFD-9FED-9DD2812108A4}"/>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Antioquia</c:v>
                </c:pt>
                <c:pt idx="1">
                  <c:v>Atlántico</c:v>
                </c:pt>
                <c:pt idx="2">
                  <c:v>Bogotá</c:v>
                </c:pt>
                <c:pt idx="3">
                  <c:v>Bolívar</c:v>
                </c:pt>
                <c:pt idx="4">
                  <c:v>Boyacá</c:v>
                </c:pt>
                <c:pt idx="5">
                  <c:v>Caldas</c:v>
                </c:pt>
                <c:pt idx="6">
                  <c:v>Caquetá</c:v>
                </c:pt>
                <c:pt idx="7">
                  <c:v>Cauca</c:v>
                </c:pt>
                <c:pt idx="8">
                  <c:v>Chocó</c:v>
                </c:pt>
                <c:pt idx="9">
                  <c:v>Córdoba</c:v>
                </c:pt>
                <c:pt idx="10">
                  <c:v>Huila</c:v>
                </c:pt>
                <c:pt idx="11">
                  <c:v>Magdalena</c:v>
                </c:pt>
                <c:pt idx="12">
                  <c:v>Meta</c:v>
                </c:pt>
                <c:pt idx="13">
                  <c:v>Nariño</c:v>
                </c:pt>
                <c:pt idx="14">
                  <c:v>Norte de Santander</c:v>
                </c:pt>
                <c:pt idx="15">
                  <c:v>Putumayo</c:v>
                </c:pt>
                <c:pt idx="16">
                  <c:v>Quindio</c:v>
                </c:pt>
                <c:pt idx="17">
                  <c:v>Risaralda</c:v>
                </c:pt>
                <c:pt idx="18">
                  <c:v>Santander</c:v>
                </c:pt>
                <c:pt idx="19">
                  <c:v>Tolima</c:v>
                </c:pt>
                <c:pt idx="20">
                  <c:v>Valle</c:v>
                </c:pt>
              </c:strCache>
            </c:strRef>
          </c:cat>
          <c:val>
            <c:numRef>
              <c:f>Sheet1!$D$2:$D$22</c:f>
              <c:numCache>
                <c:formatCode>General</c:formatCode>
                <c:ptCount val="21"/>
                <c:pt idx="0" formatCode="###0%">
                  <c:v>1.2513529881975145E-2</c:v>
                </c:pt>
                <c:pt idx="2" formatCode="###0%">
                  <c:v>5.7246170108531329E-2</c:v>
                </c:pt>
                <c:pt idx="3" formatCode="###0%">
                  <c:v>1.1134487812260724E-2</c:v>
                </c:pt>
                <c:pt idx="5" formatCode="###0%">
                  <c:v>2.4602801574040201E-2</c:v>
                </c:pt>
                <c:pt idx="7" formatCode="###0%">
                  <c:v>7.0519794892797527E-2</c:v>
                </c:pt>
                <c:pt idx="8" formatCode="###0%">
                  <c:v>3.2643368534491124E-2</c:v>
                </c:pt>
                <c:pt idx="9" formatCode="###0%">
                  <c:v>1.1134487812260724E-2</c:v>
                </c:pt>
                <c:pt idx="10" formatCode="###0%">
                  <c:v>2.1432455444367785E-2</c:v>
                </c:pt>
                <c:pt idx="13" formatCode="###0%">
                  <c:v>6.6046831971273312E-2</c:v>
                </c:pt>
                <c:pt idx="15" formatCode="###0%">
                  <c:v>1.2513529881975145E-2</c:v>
                </c:pt>
                <c:pt idx="16" formatCode="###0%">
                  <c:v>1.2513529881975145E-2</c:v>
                </c:pt>
                <c:pt idx="17" formatCode="###0%">
                  <c:v>8.9953508402552569E-3</c:v>
                </c:pt>
                <c:pt idx="18" formatCode="###0%">
                  <c:v>1.1134487812260724E-2</c:v>
                </c:pt>
                <c:pt idx="19" formatCode="###0%">
                  <c:v>5.7246170108531329E-2</c:v>
                </c:pt>
                <c:pt idx="20" formatCode="###0%">
                  <c:v>0.59032300344300448</c:v>
                </c:pt>
              </c:numCache>
            </c:numRef>
          </c:val>
          <c:extLst>
            <c:ext xmlns:c16="http://schemas.microsoft.com/office/drawing/2014/chart" uri="{C3380CC4-5D6E-409C-BE32-E72D297353CC}">
              <c16:uniqueId val="{00000006-A7B5-4CFD-9FED-9DD2812108A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9966-4C3E-9EB2-AE4675DA48B1}"/>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9966-4C3E-9EB2-AE4675DA48B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Cali</c:v>
                </c:pt>
                <c:pt idx="1">
                  <c:v>Otro municipio</c:v>
                </c:pt>
                <c:pt idx="2">
                  <c:v>No sabe/no responde</c:v>
                </c:pt>
              </c:strCache>
            </c:strRef>
          </c:cat>
          <c:val>
            <c:numRef>
              <c:f>Sheet1!$B$2:$B$4</c:f>
              <c:numCache>
                <c:formatCode>###0%</c:formatCode>
                <c:ptCount val="3"/>
                <c:pt idx="0">
                  <c:v>0.5037944124289776</c:v>
                </c:pt>
                <c:pt idx="1">
                  <c:v>0.38886357032287028</c:v>
                </c:pt>
                <c:pt idx="2">
                  <c:v>0.10734201724815201</c:v>
                </c:pt>
              </c:numCache>
            </c:numRef>
          </c:val>
          <c:extLst>
            <c:ext xmlns:c16="http://schemas.microsoft.com/office/drawing/2014/chart" uri="{C3380CC4-5D6E-409C-BE32-E72D297353CC}">
              <c16:uniqueId val="{00000004-9966-4C3E-9EB2-AE4675DA48B1}"/>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Cali</c:v>
                </c:pt>
                <c:pt idx="1">
                  <c:v>Otro municipio</c:v>
                </c:pt>
                <c:pt idx="2">
                  <c:v>No sabe/no responde</c:v>
                </c:pt>
              </c:strCache>
            </c:strRef>
          </c:cat>
          <c:val>
            <c:numRef>
              <c:f>Sheet1!$C$2:$C$4</c:f>
              <c:numCache>
                <c:formatCode>###0%</c:formatCode>
                <c:ptCount val="3"/>
                <c:pt idx="0">
                  <c:v>0.57440439149351952</c:v>
                </c:pt>
                <c:pt idx="1">
                  <c:v>0.35923134783709121</c:v>
                </c:pt>
                <c:pt idx="2">
                  <c:v>6.6364260669389011E-2</c:v>
                </c:pt>
              </c:numCache>
            </c:numRef>
          </c:val>
          <c:extLst>
            <c:ext xmlns:c16="http://schemas.microsoft.com/office/drawing/2014/chart" uri="{C3380CC4-5D6E-409C-BE32-E72D297353CC}">
              <c16:uniqueId val="{00000005-9966-4C3E-9EB2-AE4675DA48B1}"/>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Cali</c:v>
                </c:pt>
                <c:pt idx="1">
                  <c:v>Otro municipio</c:v>
                </c:pt>
                <c:pt idx="2">
                  <c:v>No sabe/no responde</c:v>
                </c:pt>
              </c:strCache>
            </c:strRef>
          </c:cat>
          <c:val>
            <c:numRef>
              <c:f>Sheet1!$D$2:$D$4</c:f>
              <c:numCache>
                <c:formatCode>###0%</c:formatCode>
                <c:ptCount val="3"/>
                <c:pt idx="0">
                  <c:v>0.63504700197537189</c:v>
                </c:pt>
                <c:pt idx="1">
                  <c:v>0.3184293206764679</c:v>
                </c:pt>
                <c:pt idx="2">
                  <c:v>4.6523677348160916E-2</c:v>
                </c:pt>
              </c:numCache>
            </c:numRef>
          </c:val>
          <c:extLst>
            <c:ext xmlns:c16="http://schemas.microsoft.com/office/drawing/2014/chart" uri="{C3380CC4-5D6E-409C-BE32-E72D297353CC}">
              <c16:uniqueId val="{00000006-9966-4C3E-9EB2-AE4675DA48B1}"/>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Cali</c:v>
                </c:pt>
                <c:pt idx="1">
                  <c:v>Otro municipio</c:v>
                </c:pt>
                <c:pt idx="2">
                  <c:v>No sabe/no responde</c:v>
                </c:pt>
              </c:strCache>
            </c:strRef>
          </c:cat>
          <c:val>
            <c:numRef>
              <c:f>Sheet1!$E$2:$E$4</c:f>
              <c:numCache>
                <c:formatCode>###0%</c:formatCode>
                <c:ptCount val="3"/>
                <c:pt idx="0">
                  <c:v>0.70361518451307925</c:v>
                </c:pt>
                <c:pt idx="1">
                  <c:v>0.242119015673156</c:v>
                </c:pt>
                <c:pt idx="2">
                  <c:v>5.4265799813765059E-2</c:v>
                </c:pt>
              </c:numCache>
            </c:numRef>
          </c:val>
          <c:extLst>
            <c:ext xmlns:c16="http://schemas.microsoft.com/office/drawing/2014/chart" uri="{C3380CC4-5D6E-409C-BE32-E72D297353CC}">
              <c16:uniqueId val="{00000007-9966-4C3E-9EB2-AE4675DA48B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5">
                  <a:lumMod val="50000"/>
                </a:schemeClr>
              </a:solidFill>
              <a:ln>
                <a:noFill/>
              </a:ln>
              <a:effectLst/>
            </c:spPr>
            <c:extLst>
              <c:ext xmlns:c16="http://schemas.microsoft.com/office/drawing/2014/chart" uri="{C3380CC4-5D6E-409C-BE32-E72D297353CC}">
                <c16:uniqueId val="{00000001-51DC-42B9-8399-E83DF057EEC8}"/>
              </c:ext>
            </c:extLst>
          </c:dPt>
          <c:dPt>
            <c:idx val="1"/>
            <c:bubble3D val="0"/>
            <c:spPr>
              <a:solidFill>
                <a:schemeClr val="accent5">
                  <a:lumMod val="75000"/>
                </a:schemeClr>
              </a:solidFill>
              <a:ln>
                <a:noFill/>
              </a:ln>
              <a:effectLst/>
            </c:spPr>
            <c:extLst>
              <c:ext xmlns:c16="http://schemas.microsoft.com/office/drawing/2014/chart" uri="{C3380CC4-5D6E-409C-BE32-E72D297353CC}">
                <c16:uniqueId val="{00000003-51DC-42B9-8399-E83DF057EEC8}"/>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51DC-42B9-8399-E83DF057EEC8}"/>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 (pasajero o parrilero)</c:v>
                </c:pt>
              </c:strCache>
            </c:strRef>
          </c:cat>
          <c:val>
            <c:numRef>
              <c:f>Sheet1!$B$2:$B$3</c:f>
              <c:numCache>
                <c:formatCode>###0%</c:formatCode>
                <c:ptCount val="2"/>
                <c:pt idx="0">
                  <c:v>0.74505971553230377</c:v>
                </c:pt>
                <c:pt idx="1">
                  <c:v>0.25494028446769534</c:v>
                </c:pt>
              </c:numCache>
            </c:numRef>
          </c:val>
          <c:extLst>
            <c:ext xmlns:c16="http://schemas.microsoft.com/office/drawing/2014/chart" uri="{C3380CC4-5D6E-409C-BE32-E72D297353CC}">
              <c16:uniqueId val="{00000006-51DC-42B9-8399-E83DF057EEC8}"/>
            </c:ext>
          </c:extLst>
        </c:ser>
        <c:dLbls>
          <c:showLegendKey val="0"/>
          <c:showVal val="0"/>
          <c:showCatName val="0"/>
          <c:showSerName val="0"/>
          <c:showPercent val="0"/>
          <c:showBubbleSize val="0"/>
          <c:showLeaderLines val="1"/>
        </c:dLbls>
        <c:firstSliceAng val="183"/>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3">
                  <a:lumMod val="50000"/>
                </a:schemeClr>
              </a:solidFill>
              <a:ln>
                <a:noFill/>
              </a:ln>
              <a:effectLst/>
            </c:spPr>
            <c:extLst>
              <c:ext xmlns:c16="http://schemas.microsoft.com/office/drawing/2014/chart" uri="{C3380CC4-5D6E-409C-BE32-E72D297353CC}">
                <c16:uniqueId val="{00000001-BC47-4A2C-99DC-40782BBCA221}"/>
              </c:ext>
            </c:extLst>
          </c:dPt>
          <c:dPt>
            <c:idx val="1"/>
            <c:bubble3D val="0"/>
            <c:spPr>
              <a:solidFill>
                <a:schemeClr val="accent3">
                  <a:lumMod val="75000"/>
                </a:schemeClr>
              </a:solidFill>
              <a:ln>
                <a:noFill/>
              </a:ln>
              <a:effectLst/>
            </c:spPr>
            <c:extLst>
              <c:ext xmlns:c16="http://schemas.microsoft.com/office/drawing/2014/chart" uri="{C3380CC4-5D6E-409C-BE32-E72D297353CC}">
                <c16:uniqueId val="{00000003-BC47-4A2C-99DC-40782BBCA221}"/>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BC47-4A2C-99DC-40782BBCA221}"/>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c:v>
                </c:pt>
              </c:strCache>
            </c:strRef>
          </c:cat>
          <c:val>
            <c:numRef>
              <c:f>Sheet1!$B$2:$B$3</c:f>
              <c:numCache>
                <c:formatCode>###0%</c:formatCode>
                <c:ptCount val="2"/>
                <c:pt idx="0">
                  <c:v>0.92970713922011494</c:v>
                </c:pt>
                <c:pt idx="1">
                  <c:v>7.029286077988528E-2</c:v>
                </c:pt>
              </c:numCache>
            </c:numRef>
          </c:val>
          <c:extLst>
            <c:ext xmlns:c16="http://schemas.microsoft.com/office/drawing/2014/chart" uri="{C3380CC4-5D6E-409C-BE32-E72D297353CC}">
              <c16:uniqueId val="{00000006-BC47-4A2C-99DC-40782BBCA221}"/>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7030A0"/>
              </a:solidFill>
              <a:ln>
                <a:noFill/>
              </a:ln>
              <a:effectLst/>
            </c:spPr>
            <c:extLst>
              <c:ext xmlns:c16="http://schemas.microsoft.com/office/drawing/2014/chart" uri="{C3380CC4-5D6E-409C-BE32-E72D297353CC}">
                <c16:uniqueId val="{00000001-0A8B-4A15-9B02-6F218B2610FA}"/>
              </c:ext>
            </c:extLst>
          </c:dPt>
          <c:dPt>
            <c:idx val="1"/>
            <c:bubble3D val="0"/>
            <c:spPr>
              <a:solidFill>
                <a:srgbClr val="D53B67"/>
              </a:solidFill>
              <a:ln>
                <a:noFill/>
              </a:ln>
              <a:effectLst/>
            </c:spPr>
            <c:extLst>
              <c:ext xmlns:c16="http://schemas.microsoft.com/office/drawing/2014/chart" uri="{C3380CC4-5D6E-409C-BE32-E72D297353CC}">
                <c16:uniqueId val="{00000003-0A8B-4A15-9B02-6F218B2610FA}"/>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0A8B-4A15-9B02-6F218B2610FA}"/>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c:v>
                </c:pt>
              </c:strCache>
            </c:strRef>
          </c:cat>
          <c:val>
            <c:numRef>
              <c:f>Sheet1!$B$2:$B$3</c:f>
              <c:numCache>
                <c:formatCode>###0%</c:formatCode>
                <c:ptCount val="2"/>
                <c:pt idx="0">
                  <c:v>0.50685778180996</c:v>
                </c:pt>
                <c:pt idx="1">
                  <c:v>0.49314221819003895</c:v>
                </c:pt>
              </c:numCache>
            </c:numRef>
          </c:val>
          <c:extLst>
            <c:ext xmlns:c16="http://schemas.microsoft.com/office/drawing/2014/chart" uri="{C3380CC4-5D6E-409C-BE32-E72D297353CC}">
              <c16:uniqueId val="{00000006-0A8B-4A15-9B02-6F218B2610FA}"/>
            </c:ext>
          </c:extLst>
        </c:ser>
        <c:dLbls>
          <c:showLegendKey val="0"/>
          <c:showVal val="0"/>
          <c:showCatName val="0"/>
          <c:showSerName val="0"/>
          <c:showPercent val="0"/>
          <c:showBubbleSize val="0"/>
          <c:showLeaderLines val="1"/>
        </c:dLbls>
        <c:firstSliceAng val="182"/>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F0"/>
              </a:solidFill>
              <a:ln>
                <a:noFill/>
              </a:ln>
              <a:effectLst/>
            </c:spPr>
            <c:extLst>
              <c:ext xmlns:c16="http://schemas.microsoft.com/office/drawing/2014/chart" uri="{C3380CC4-5D6E-409C-BE32-E72D297353CC}">
                <c16:uniqueId val="{00000001-DC26-4773-991D-671A3FAFA093}"/>
              </c:ext>
            </c:extLst>
          </c:dPt>
          <c:dPt>
            <c:idx val="1"/>
            <c:bubble3D val="0"/>
            <c:spPr>
              <a:solidFill>
                <a:schemeClr val="accent5">
                  <a:lumMod val="60000"/>
                  <a:lumOff val="40000"/>
                </a:schemeClr>
              </a:solidFill>
              <a:ln>
                <a:noFill/>
              </a:ln>
              <a:effectLst/>
            </c:spPr>
            <c:extLst>
              <c:ext xmlns:c16="http://schemas.microsoft.com/office/drawing/2014/chart" uri="{C3380CC4-5D6E-409C-BE32-E72D297353CC}">
                <c16:uniqueId val="{00000003-DC26-4773-991D-671A3FAFA093}"/>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DC26-4773-991D-671A3FAFA093}"/>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c:v>
                </c:pt>
              </c:strCache>
            </c:strRef>
          </c:cat>
          <c:val>
            <c:numRef>
              <c:f>Sheet1!$B$2:$B$3</c:f>
              <c:numCache>
                <c:formatCode>###0%</c:formatCode>
                <c:ptCount val="2"/>
                <c:pt idx="0">
                  <c:v>0.71</c:v>
                </c:pt>
                <c:pt idx="1">
                  <c:v>0.28999999999999998</c:v>
                </c:pt>
              </c:numCache>
            </c:numRef>
          </c:val>
          <c:extLst>
            <c:ext xmlns:c16="http://schemas.microsoft.com/office/drawing/2014/chart" uri="{C3380CC4-5D6E-409C-BE32-E72D297353CC}">
              <c16:uniqueId val="{00000006-DC26-4773-991D-671A3FAFA093}"/>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50"/>
              </a:solidFill>
              <a:ln>
                <a:noFill/>
              </a:ln>
              <a:effectLst/>
            </c:spPr>
            <c:extLst>
              <c:ext xmlns:c16="http://schemas.microsoft.com/office/drawing/2014/chart" uri="{C3380CC4-5D6E-409C-BE32-E72D297353CC}">
                <c16:uniqueId val="{00000001-68A6-475E-88F9-355203CC63F3}"/>
              </c:ext>
            </c:extLst>
          </c:dPt>
          <c:dPt>
            <c:idx val="1"/>
            <c:bubble3D val="0"/>
            <c:spPr>
              <a:solidFill>
                <a:srgbClr val="99FF66"/>
              </a:solidFill>
              <a:ln>
                <a:noFill/>
              </a:ln>
              <a:effectLst/>
            </c:spPr>
            <c:extLst>
              <c:ext xmlns:c16="http://schemas.microsoft.com/office/drawing/2014/chart" uri="{C3380CC4-5D6E-409C-BE32-E72D297353CC}">
                <c16:uniqueId val="{00000003-68A6-475E-88F9-355203CC63F3}"/>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68A6-475E-88F9-355203CC63F3}"/>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c:v>
                </c:pt>
              </c:strCache>
            </c:strRef>
          </c:cat>
          <c:val>
            <c:numRef>
              <c:f>Sheet1!$B$2:$B$3</c:f>
              <c:numCache>
                <c:formatCode>###0%</c:formatCode>
                <c:ptCount val="2"/>
                <c:pt idx="0">
                  <c:v>0.78</c:v>
                </c:pt>
                <c:pt idx="1">
                  <c:v>0.22</c:v>
                </c:pt>
              </c:numCache>
            </c:numRef>
          </c:val>
          <c:extLst>
            <c:ext xmlns:c16="http://schemas.microsoft.com/office/drawing/2014/chart" uri="{C3380CC4-5D6E-409C-BE32-E72D297353CC}">
              <c16:uniqueId val="{00000006-68A6-475E-88F9-355203CC63F3}"/>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4">
                  <a:lumMod val="60000"/>
                  <a:lumOff val="40000"/>
                </a:schemeClr>
              </a:solidFill>
              <a:ln>
                <a:noFill/>
              </a:ln>
              <a:effectLst/>
            </c:spPr>
            <c:extLst>
              <c:ext xmlns:c16="http://schemas.microsoft.com/office/drawing/2014/chart" uri="{C3380CC4-5D6E-409C-BE32-E72D297353CC}">
                <c16:uniqueId val="{00000001-2E8E-4469-8B6E-4D9C45F8385A}"/>
              </c:ext>
            </c:extLst>
          </c:dPt>
          <c:dPt>
            <c:idx val="1"/>
            <c:bubble3D val="0"/>
            <c:spPr>
              <a:solidFill>
                <a:schemeClr val="accent4">
                  <a:lumMod val="50000"/>
                </a:schemeClr>
              </a:solidFill>
              <a:ln>
                <a:noFill/>
              </a:ln>
              <a:effectLst/>
            </c:spPr>
            <c:extLst>
              <c:ext xmlns:c16="http://schemas.microsoft.com/office/drawing/2014/chart" uri="{C3380CC4-5D6E-409C-BE32-E72D297353CC}">
                <c16:uniqueId val="{00000003-2E8E-4469-8B6E-4D9C45F8385A}"/>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2E8E-4469-8B6E-4D9C45F8385A}"/>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c:v>
                </c:pt>
              </c:strCache>
            </c:strRef>
          </c:cat>
          <c:val>
            <c:numRef>
              <c:f>Sheet1!$B$2:$B$3</c:f>
              <c:numCache>
                <c:formatCode>###0%</c:formatCode>
                <c:ptCount val="2"/>
                <c:pt idx="0">
                  <c:v>0.77</c:v>
                </c:pt>
                <c:pt idx="1">
                  <c:v>0.23</c:v>
                </c:pt>
              </c:numCache>
            </c:numRef>
          </c:val>
          <c:extLst>
            <c:ext xmlns:c16="http://schemas.microsoft.com/office/drawing/2014/chart" uri="{C3380CC4-5D6E-409C-BE32-E72D297353CC}">
              <c16:uniqueId val="{00000006-2E8E-4469-8B6E-4D9C45F8385A}"/>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4">
                  <a:lumMod val="75000"/>
                </a:schemeClr>
              </a:solidFill>
              <a:ln>
                <a:noFill/>
              </a:ln>
              <a:effectLst/>
            </c:spPr>
            <c:extLst>
              <c:ext xmlns:c16="http://schemas.microsoft.com/office/drawing/2014/chart" uri="{C3380CC4-5D6E-409C-BE32-E72D297353CC}">
                <c16:uniqueId val="{00000001-710C-461D-9002-0842617CC4B8}"/>
              </c:ext>
            </c:extLst>
          </c:dPt>
          <c:dPt>
            <c:idx val="1"/>
            <c:bubble3D val="0"/>
            <c:spPr>
              <a:solidFill>
                <a:schemeClr val="accent4">
                  <a:lumMod val="60000"/>
                  <a:lumOff val="40000"/>
                </a:schemeClr>
              </a:solidFill>
              <a:ln>
                <a:noFill/>
              </a:ln>
              <a:effectLst/>
            </c:spPr>
            <c:extLst>
              <c:ext xmlns:c16="http://schemas.microsoft.com/office/drawing/2014/chart" uri="{C3380CC4-5D6E-409C-BE32-E72D297353CC}">
                <c16:uniqueId val="{00000003-710C-461D-9002-0842617CC4B8}"/>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710C-461D-9002-0842617CC4B8}"/>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c:v>
                </c:pt>
              </c:strCache>
            </c:strRef>
          </c:cat>
          <c:val>
            <c:numRef>
              <c:f>Sheet1!$B$2:$B$3</c:f>
              <c:numCache>
                <c:formatCode>###0%</c:formatCode>
                <c:ptCount val="2"/>
                <c:pt idx="0">
                  <c:v>0.75665895894728319</c:v>
                </c:pt>
                <c:pt idx="1">
                  <c:v>0.24334104105271684</c:v>
                </c:pt>
              </c:numCache>
            </c:numRef>
          </c:val>
          <c:extLst>
            <c:ext xmlns:c16="http://schemas.microsoft.com/office/drawing/2014/chart" uri="{C3380CC4-5D6E-409C-BE32-E72D297353CC}">
              <c16:uniqueId val="{00000006-710C-461D-9002-0842617CC4B8}"/>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50"/>
              </a:solidFill>
              <a:ln>
                <a:noFill/>
              </a:ln>
              <a:effectLst/>
            </c:spPr>
            <c:extLst>
              <c:ext xmlns:c16="http://schemas.microsoft.com/office/drawing/2014/chart" uri="{C3380CC4-5D6E-409C-BE32-E72D297353CC}">
                <c16:uniqueId val="{00000001-781B-4222-9BC2-BF4025D60B92}"/>
              </c:ext>
            </c:extLst>
          </c:dPt>
          <c:dPt>
            <c:idx val="1"/>
            <c:bubble3D val="0"/>
            <c:spPr>
              <a:solidFill>
                <a:srgbClr val="99FF66"/>
              </a:solidFill>
              <a:ln>
                <a:noFill/>
              </a:ln>
              <a:effectLst/>
            </c:spPr>
            <c:extLst>
              <c:ext xmlns:c16="http://schemas.microsoft.com/office/drawing/2014/chart" uri="{C3380CC4-5D6E-409C-BE32-E72D297353CC}">
                <c16:uniqueId val="{00000003-781B-4222-9BC2-BF4025D60B92}"/>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781B-4222-9BC2-BF4025D60B92}"/>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c:v>
                </c:pt>
              </c:strCache>
            </c:strRef>
          </c:cat>
          <c:val>
            <c:numRef>
              <c:f>Sheet1!$B$2:$B$3</c:f>
              <c:numCache>
                <c:formatCode>###0%</c:formatCode>
                <c:ptCount val="2"/>
                <c:pt idx="0">
                  <c:v>0.76964246163485006</c:v>
                </c:pt>
                <c:pt idx="1">
                  <c:v>0.23035753836515047</c:v>
                </c:pt>
              </c:numCache>
            </c:numRef>
          </c:val>
          <c:extLst>
            <c:ext xmlns:c16="http://schemas.microsoft.com/office/drawing/2014/chart" uri="{C3380CC4-5D6E-409C-BE32-E72D297353CC}">
              <c16:uniqueId val="{00000006-781B-4222-9BC2-BF4025D60B92}"/>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D53B67"/>
              </a:solidFill>
              <a:ln>
                <a:noFill/>
              </a:ln>
              <a:effectLst/>
            </c:spPr>
            <c:extLst>
              <c:ext xmlns:c16="http://schemas.microsoft.com/office/drawing/2014/chart" uri="{C3380CC4-5D6E-409C-BE32-E72D297353CC}">
                <c16:uniqueId val="{00000001-1785-4521-8C9A-DAB0EBD05F19}"/>
              </c:ext>
            </c:extLst>
          </c:dPt>
          <c:dPt>
            <c:idx val="1"/>
            <c:bubble3D val="0"/>
            <c:spPr>
              <a:solidFill>
                <a:srgbClr val="ECAABD"/>
              </a:solidFill>
              <a:ln>
                <a:noFill/>
              </a:ln>
              <a:effectLst/>
            </c:spPr>
            <c:extLst>
              <c:ext xmlns:c16="http://schemas.microsoft.com/office/drawing/2014/chart" uri="{C3380CC4-5D6E-409C-BE32-E72D297353CC}">
                <c16:uniqueId val="{00000003-1785-4521-8C9A-DAB0EBD05F19}"/>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1785-4521-8C9A-DAB0EBD05F19}"/>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c:v>
                </c:pt>
              </c:strCache>
            </c:strRef>
          </c:cat>
          <c:val>
            <c:numRef>
              <c:f>Sheet1!$B$2:$B$3</c:f>
              <c:numCache>
                <c:formatCode>###0%</c:formatCode>
                <c:ptCount val="2"/>
                <c:pt idx="0">
                  <c:v>0.7</c:v>
                </c:pt>
                <c:pt idx="1">
                  <c:v>0.3</c:v>
                </c:pt>
              </c:numCache>
            </c:numRef>
          </c:val>
          <c:extLst>
            <c:ext xmlns:c16="http://schemas.microsoft.com/office/drawing/2014/chart" uri="{C3380CC4-5D6E-409C-BE32-E72D297353CC}">
              <c16:uniqueId val="{00000006-1785-4521-8C9A-DAB0EBD05F19}"/>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749C-41C3-B4E0-873A53A2B474}"/>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749C-41C3-B4E0-873A53A2B47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Indígena</c:v>
                </c:pt>
                <c:pt idx="1">
                  <c:v>Negro(a), mulato(a), afrodescendiente, afrocolombiano(a)</c:v>
                </c:pt>
                <c:pt idx="2">
                  <c:v>Raizal del Archipiélago de San Andrés, Providencia y Santa Catalina</c:v>
                </c:pt>
                <c:pt idx="3">
                  <c:v>Ninguna de las anteriores</c:v>
                </c:pt>
                <c:pt idx="4">
                  <c:v>No sabe/ No responde</c:v>
                </c:pt>
              </c:strCache>
            </c:strRef>
          </c:cat>
          <c:val>
            <c:numRef>
              <c:f>Sheet1!$B$2:$B$6</c:f>
              <c:numCache>
                <c:formatCode>###0%</c:formatCode>
                <c:ptCount val="5"/>
                <c:pt idx="0">
                  <c:v>0.14963138015149802</c:v>
                </c:pt>
                <c:pt idx="1">
                  <c:v>0.19297857468157253</c:v>
                </c:pt>
                <c:pt idx="2">
                  <c:v>1.2239136143521507E-2</c:v>
                </c:pt>
                <c:pt idx="3">
                  <c:v>0.60190410462843735</c:v>
                </c:pt>
                <c:pt idx="4">
                  <c:v>4.3246804394970494E-2</c:v>
                </c:pt>
              </c:numCache>
            </c:numRef>
          </c:val>
          <c:extLst>
            <c:ext xmlns:c16="http://schemas.microsoft.com/office/drawing/2014/chart" uri="{C3380CC4-5D6E-409C-BE32-E72D297353CC}">
              <c16:uniqueId val="{00000004-749C-41C3-B4E0-873A53A2B474}"/>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Indígena</c:v>
                </c:pt>
                <c:pt idx="1">
                  <c:v>Negro(a), mulato(a), afrodescendiente, afrocolombiano(a)</c:v>
                </c:pt>
                <c:pt idx="2">
                  <c:v>Raizal del Archipiélago de San Andrés, Providencia y Santa Catalina</c:v>
                </c:pt>
                <c:pt idx="3">
                  <c:v>Ninguna de las anteriores</c:v>
                </c:pt>
                <c:pt idx="4">
                  <c:v>No sabe/ No responde</c:v>
                </c:pt>
              </c:strCache>
            </c:strRef>
          </c:cat>
          <c:val>
            <c:numRef>
              <c:f>Sheet1!$C$2:$C$6</c:f>
              <c:numCache>
                <c:formatCode>###0%</c:formatCode>
                <c:ptCount val="5"/>
                <c:pt idx="0">
                  <c:v>0.11934605358146336</c:v>
                </c:pt>
                <c:pt idx="1">
                  <c:v>0.28513362283025268</c:v>
                </c:pt>
                <c:pt idx="3">
                  <c:v>0.56156140311723091</c:v>
                </c:pt>
                <c:pt idx="4">
                  <c:v>3.1074467202377457E-2</c:v>
                </c:pt>
              </c:numCache>
            </c:numRef>
          </c:val>
          <c:extLst>
            <c:ext xmlns:c16="http://schemas.microsoft.com/office/drawing/2014/chart" uri="{C3380CC4-5D6E-409C-BE32-E72D297353CC}">
              <c16:uniqueId val="{00000005-749C-41C3-B4E0-873A53A2B47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F0"/>
              </a:solidFill>
              <a:ln>
                <a:noFill/>
              </a:ln>
              <a:effectLst/>
            </c:spPr>
            <c:extLst>
              <c:ext xmlns:c16="http://schemas.microsoft.com/office/drawing/2014/chart" uri="{C3380CC4-5D6E-409C-BE32-E72D297353CC}">
                <c16:uniqueId val="{00000001-F3E4-4B12-9DA4-17AD5C223DDE}"/>
              </c:ext>
            </c:extLst>
          </c:dPt>
          <c:dPt>
            <c:idx val="1"/>
            <c:bubble3D val="0"/>
            <c:spPr>
              <a:solidFill>
                <a:schemeClr val="accent5">
                  <a:lumMod val="75000"/>
                </a:schemeClr>
              </a:solidFill>
              <a:ln>
                <a:noFill/>
              </a:ln>
              <a:effectLst/>
            </c:spPr>
            <c:extLst>
              <c:ext xmlns:c16="http://schemas.microsoft.com/office/drawing/2014/chart" uri="{C3380CC4-5D6E-409C-BE32-E72D297353CC}">
                <c16:uniqueId val="{00000003-F3E4-4B12-9DA4-17AD5C223DDE}"/>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F3E4-4B12-9DA4-17AD5C223DDE}"/>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c:v>
                </c:pt>
              </c:strCache>
            </c:strRef>
          </c:cat>
          <c:val>
            <c:numRef>
              <c:f>Sheet1!$B$2:$B$3</c:f>
              <c:numCache>
                <c:formatCode>###0%</c:formatCode>
                <c:ptCount val="2"/>
                <c:pt idx="0">
                  <c:v>0.81177680986146927</c:v>
                </c:pt>
                <c:pt idx="1">
                  <c:v>0.18822319013853062</c:v>
                </c:pt>
              </c:numCache>
            </c:numRef>
          </c:val>
          <c:extLst>
            <c:ext xmlns:c16="http://schemas.microsoft.com/office/drawing/2014/chart" uri="{C3380CC4-5D6E-409C-BE32-E72D297353CC}">
              <c16:uniqueId val="{00000006-F3E4-4B12-9DA4-17AD5C223DDE}"/>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BF56-45E2-B22C-1DC0EE956E9E}"/>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BF56-45E2-B22C-1DC0EE956E9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Siempre</c:v>
                </c:pt>
                <c:pt idx="1">
                  <c:v>Algunas veces</c:v>
                </c:pt>
                <c:pt idx="2">
                  <c:v>Nunca</c:v>
                </c:pt>
              </c:strCache>
            </c:strRef>
          </c:cat>
          <c:val>
            <c:numRef>
              <c:f>Sheet1!$B$2:$B$4</c:f>
              <c:numCache>
                <c:formatCode>###0%</c:formatCode>
                <c:ptCount val="3"/>
                <c:pt idx="0">
                  <c:v>0.20460725082666759</c:v>
                </c:pt>
                <c:pt idx="1">
                  <c:v>0.41466385606361472</c:v>
                </c:pt>
                <c:pt idx="2">
                  <c:v>0.38072889310971791</c:v>
                </c:pt>
              </c:numCache>
            </c:numRef>
          </c:val>
          <c:extLst>
            <c:ext xmlns:c16="http://schemas.microsoft.com/office/drawing/2014/chart" uri="{C3380CC4-5D6E-409C-BE32-E72D297353CC}">
              <c16:uniqueId val="{00000004-BF56-45E2-B22C-1DC0EE956E9E}"/>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Siempre</c:v>
                </c:pt>
                <c:pt idx="1">
                  <c:v>Algunas veces</c:v>
                </c:pt>
                <c:pt idx="2">
                  <c:v>Nunca</c:v>
                </c:pt>
              </c:strCache>
            </c:strRef>
          </c:cat>
          <c:val>
            <c:numRef>
              <c:f>Sheet1!$C$2:$C$4</c:f>
              <c:numCache>
                <c:formatCode>###0%</c:formatCode>
                <c:ptCount val="3"/>
                <c:pt idx="0">
                  <c:v>0.21452724947014659</c:v>
                </c:pt>
                <c:pt idx="1">
                  <c:v>0.44849941252566938</c:v>
                </c:pt>
                <c:pt idx="2">
                  <c:v>0.33697333800418505</c:v>
                </c:pt>
              </c:numCache>
            </c:numRef>
          </c:val>
          <c:extLst>
            <c:ext xmlns:c16="http://schemas.microsoft.com/office/drawing/2014/chart" uri="{C3380CC4-5D6E-409C-BE32-E72D297353CC}">
              <c16:uniqueId val="{00000005-BF56-45E2-B22C-1DC0EE956E9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292D-436C-8EF2-160C43069E0F}"/>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292D-436C-8EF2-160C43069E0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Siempre</c:v>
                </c:pt>
                <c:pt idx="1">
                  <c:v>Algunas veces</c:v>
                </c:pt>
                <c:pt idx="2">
                  <c:v>Nunca</c:v>
                </c:pt>
              </c:strCache>
            </c:strRef>
          </c:cat>
          <c:val>
            <c:numRef>
              <c:f>Sheet1!$B$2:$B$4</c:f>
              <c:numCache>
                <c:formatCode>###0%</c:formatCode>
                <c:ptCount val="3"/>
                <c:pt idx="0">
                  <c:v>0.20896532059493897</c:v>
                </c:pt>
                <c:pt idx="1">
                  <c:v>0.42952854717996436</c:v>
                </c:pt>
                <c:pt idx="2">
                  <c:v>0.36150613222509576</c:v>
                </c:pt>
              </c:numCache>
            </c:numRef>
          </c:val>
          <c:extLst>
            <c:ext xmlns:c16="http://schemas.microsoft.com/office/drawing/2014/chart" uri="{C3380CC4-5D6E-409C-BE32-E72D297353CC}">
              <c16:uniqueId val="{00000004-292D-436C-8EF2-160C43069E0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9D51-4A28-90DF-0C6C102279BF}"/>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9D51-4A28-90DF-0C6C102279B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Siempre</c:v>
                </c:pt>
                <c:pt idx="1">
                  <c:v>Algunas veces</c:v>
                </c:pt>
                <c:pt idx="2">
                  <c:v>Nunca</c:v>
                </c:pt>
              </c:strCache>
            </c:strRef>
          </c:cat>
          <c:val>
            <c:numRef>
              <c:f>Sheet1!$B$2:$B$4</c:f>
              <c:numCache>
                <c:formatCode>###0%</c:formatCode>
                <c:ptCount val="3"/>
                <c:pt idx="0">
                  <c:v>0.20206803022893211</c:v>
                </c:pt>
                <c:pt idx="1">
                  <c:v>0.44130498197348084</c:v>
                </c:pt>
                <c:pt idx="2">
                  <c:v>0.35662698779758645</c:v>
                </c:pt>
              </c:numCache>
            </c:numRef>
          </c:val>
          <c:extLst>
            <c:ext xmlns:c16="http://schemas.microsoft.com/office/drawing/2014/chart" uri="{C3380CC4-5D6E-409C-BE32-E72D297353CC}">
              <c16:uniqueId val="{00000004-9D51-4A28-90DF-0C6C102279BF}"/>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Siempre</c:v>
                </c:pt>
                <c:pt idx="1">
                  <c:v>Algunas veces</c:v>
                </c:pt>
                <c:pt idx="2">
                  <c:v>Nunca</c:v>
                </c:pt>
              </c:strCache>
            </c:strRef>
          </c:cat>
          <c:val>
            <c:numRef>
              <c:f>Sheet1!$C$2:$C$4</c:f>
              <c:numCache>
                <c:formatCode>###0%</c:formatCode>
                <c:ptCount val="3"/>
                <c:pt idx="0">
                  <c:v>0.17052948274717142</c:v>
                </c:pt>
                <c:pt idx="1">
                  <c:v>0.42921079594245354</c:v>
                </c:pt>
                <c:pt idx="2">
                  <c:v>0.40025972131037674</c:v>
                </c:pt>
              </c:numCache>
            </c:numRef>
          </c:val>
          <c:extLst>
            <c:ext xmlns:c16="http://schemas.microsoft.com/office/drawing/2014/chart" uri="{C3380CC4-5D6E-409C-BE32-E72D297353CC}">
              <c16:uniqueId val="{00000005-9D51-4A28-90DF-0C6C102279BF}"/>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Siempre</c:v>
                </c:pt>
                <c:pt idx="1">
                  <c:v>Algunas veces</c:v>
                </c:pt>
                <c:pt idx="2">
                  <c:v>Nunca</c:v>
                </c:pt>
              </c:strCache>
            </c:strRef>
          </c:cat>
          <c:val>
            <c:numRef>
              <c:f>Sheet1!$D$2:$D$4</c:f>
              <c:numCache>
                <c:formatCode>###0%</c:formatCode>
                <c:ptCount val="3"/>
                <c:pt idx="0">
                  <c:v>0.31074007477437654</c:v>
                </c:pt>
                <c:pt idx="1">
                  <c:v>0.39935667166184602</c:v>
                </c:pt>
                <c:pt idx="2">
                  <c:v>0.28990325356377727</c:v>
                </c:pt>
              </c:numCache>
            </c:numRef>
          </c:val>
          <c:extLst>
            <c:ext xmlns:c16="http://schemas.microsoft.com/office/drawing/2014/chart" uri="{C3380CC4-5D6E-409C-BE32-E72D297353CC}">
              <c16:uniqueId val="{00000006-9D51-4A28-90DF-0C6C102279B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6223-4C20-AF2C-A32DE710A5DF}"/>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6223-4C20-AF2C-A32DE710A5D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Siempre</c:v>
                </c:pt>
                <c:pt idx="1">
                  <c:v>Algunas veces</c:v>
                </c:pt>
                <c:pt idx="2">
                  <c:v>Nunca</c:v>
                </c:pt>
              </c:strCache>
            </c:strRef>
          </c:cat>
          <c:val>
            <c:numRef>
              <c:f>Sheet1!$B$2:$B$4</c:f>
              <c:numCache>
                <c:formatCode>###0%</c:formatCode>
                <c:ptCount val="3"/>
                <c:pt idx="0">
                  <c:v>0.10163311613832894</c:v>
                </c:pt>
                <c:pt idx="1">
                  <c:v>0.32405812901038639</c:v>
                </c:pt>
                <c:pt idx="2">
                  <c:v>0.57430875485128474</c:v>
                </c:pt>
              </c:numCache>
            </c:numRef>
          </c:val>
          <c:extLst>
            <c:ext xmlns:c16="http://schemas.microsoft.com/office/drawing/2014/chart" uri="{C3380CC4-5D6E-409C-BE32-E72D297353CC}">
              <c16:uniqueId val="{00000004-6223-4C20-AF2C-A32DE710A5DF}"/>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Siempre</c:v>
                </c:pt>
                <c:pt idx="1">
                  <c:v>Algunas veces</c:v>
                </c:pt>
                <c:pt idx="2">
                  <c:v>Nunca</c:v>
                </c:pt>
              </c:strCache>
            </c:strRef>
          </c:cat>
          <c:val>
            <c:numRef>
              <c:f>Sheet1!$C$2:$C$4</c:f>
              <c:numCache>
                <c:formatCode>###0%</c:formatCode>
                <c:ptCount val="3"/>
                <c:pt idx="0">
                  <c:v>0.2353047743108318</c:v>
                </c:pt>
                <c:pt idx="1">
                  <c:v>0.54269912300896361</c:v>
                </c:pt>
                <c:pt idx="2">
                  <c:v>0.2219961026802045</c:v>
                </c:pt>
              </c:numCache>
            </c:numRef>
          </c:val>
          <c:extLst>
            <c:ext xmlns:c16="http://schemas.microsoft.com/office/drawing/2014/chart" uri="{C3380CC4-5D6E-409C-BE32-E72D297353CC}">
              <c16:uniqueId val="{00000005-6223-4C20-AF2C-A32DE710A5DF}"/>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Siempre</c:v>
                </c:pt>
                <c:pt idx="1">
                  <c:v>Algunas veces</c:v>
                </c:pt>
                <c:pt idx="2">
                  <c:v>Nunca</c:v>
                </c:pt>
              </c:strCache>
            </c:strRef>
          </c:cat>
          <c:val>
            <c:numRef>
              <c:f>Sheet1!$D$2:$D$4</c:f>
              <c:numCache>
                <c:formatCode>###0%</c:formatCode>
                <c:ptCount val="3"/>
                <c:pt idx="0">
                  <c:v>0.24725610013633903</c:v>
                </c:pt>
                <c:pt idx="1">
                  <c:v>0.47726730580036725</c:v>
                </c:pt>
                <c:pt idx="2">
                  <c:v>0.27547659406329433</c:v>
                </c:pt>
              </c:numCache>
            </c:numRef>
          </c:val>
          <c:extLst>
            <c:ext xmlns:c16="http://schemas.microsoft.com/office/drawing/2014/chart" uri="{C3380CC4-5D6E-409C-BE32-E72D297353CC}">
              <c16:uniqueId val="{00000006-6223-4C20-AF2C-A32DE710A5DF}"/>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Siempre</c:v>
                </c:pt>
                <c:pt idx="1">
                  <c:v>Algunas veces</c:v>
                </c:pt>
                <c:pt idx="2">
                  <c:v>Nunca</c:v>
                </c:pt>
              </c:strCache>
            </c:strRef>
          </c:cat>
          <c:val>
            <c:numRef>
              <c:f>Sheet1!$E$2:$E$4</c:f>
              <c:numCache>
                <c:formatCode>###0%</c:formatCode>
                <c:ptCount val="3"/>
                <c:pt idx="0">
                  <c:v>0.21727240332114028</c:v>
                </c:pt>
                <c:pt idx="1">
                  <c:v>0.39967490140144268</c:v>
                </c:pt>
                <c:pt idx="2">
                  <c:v>0.38305269527741742</c:v>
                </c:pt>
              </c:numCache>
            </c:numRef>
          </c:val>
          <c:extLst>
            <c:ext xmlns:c16="http://schemas.microsoft.com/office/drawing/2014/chart" uri="{C3380CC4-5D6E-409C-BE32-E72D297353CC}">
              <c16:uniqueId val="{00000007-6223-4C20-AF2C-A32DE710A5D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F7E6-454D-8E67-2252CB966B18}"/>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F7E6-454D-8E67-2252CB966B1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###0%</c:formatCode>
                <c:ptCount val="5"/>
                <c:pt idx="0">
                  <c:v>0.62112880220004452</c:v>
                </c:pt>
                <c:pt idx="1">
                  <c:v>0.19311234550788395</c:v>
                </c:pt>
                <c:pt idx="2">
                  <c:v>0.15635732392870227</c:v>
                </c:pt>
                <c:pt idx="3">
                  <c:v>1.1254520338323299E-2</c:v>
                </c:pt>
                <c:pt idx="4">
                  <c:v>1.8147008025047644E-2</c:v>
                </c:pt>
              </c:numCache>
            </c:numRef>
          </c:val>
          <c:extLst>
            <c:ext xmlns:c16="http://schemas.microsoft.com/office/drawing/2014/chart" uri="{C3380CC4-5D6E-409C-BE32-E72D297353CC}">
              <c16:uniqueId val="{00000004-F7E6-454D-8E67-2252CB966B18}"/>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Sheet1!$C$2:$C$6</c:f>
              <c:numCache>
                <c:formatCode>###0%</c:formatCode>
                <c:ptCount val="5"/>
                <c:pt idx="0">
                  <c:v>0.61166598181002141</c:v>
                </c:pt>
                <c:pt idx="1">
                  <c:v>0.25132882975047011</c:v>
                </c:pt>
                <c:pt idx="2">
                  <c:v>0.11455821949594264</c:v>
                </c:pt>
                <c:pt idx="3">
                  <c:v>2.2446968943566407E-2</c:v>
                </c:pt>
              </c:numCache>
            </c:numRef>
          </c:val>
          <c:extLst>
            <c:ext xmlns:c16="http://schemas.microsoft.com/office/drawing/2014/chart" uri="{C3380CC4-5D6E-409C-BE32-E72D297353CC}">
              <c16:uniqueId val="{00000005-F7E6-454D-8E67-2252CB966B1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8D4C-480B-934D-03A9DFF3DBC4}"/>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8D4C-480B-934D-03A9DFF3DBC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c:v>
                </c:pt>
                <c:pt idx="1">
                  <c:v>2</c:v>
                </c:pt>
                <c:pt idx="2">
                  <c:v>3</c:v>
                </c:pt>
                <c:pt idx="3">
                  <c:v>4</c:v>
                </c:pt>
                <c:pt idx="4">
                  <c:v>5</c:v>
                </c:pt>
              </c:strCache>
            </c:strRef>
          </c:cat>
          <c:val>
            <c:numRef>
              <c:f>Sheet1!$B$2:$B$6</c:f>
              <c:numCache>
                <c:formatCode>###0%</c:formatCode>
                <c:ptCount val="5"/>
                <c:pt idx="0">
                  <c:v>0.61681184815920886</c:v>
                </c:pt>
                <c:pt idx="1">
                  <c:v>0.21967080023235336</c:v>
                </c:pt>
                <c:pt idx="2">
                  <c:v>0.1372885045548804</c:v>
                </c:pt>
                <c:pt idx="3">
                  <c:v>1.636053358192029E-2</c:v>
                </c:pt>
                <c:pt idx="4">
                  <c:v>9.8683134716370281E-3</c:v>
                </c:pt>
              </c:numCache>
            </c:numRef>
          </c:val>
          <c:extLst>
            <c:ext xmlns:c16="http://schemas.microsoft.com/office/drawing/2014/chart" uri="{C3380CC4-5D6E-409C-BE32-E72D297353CC}">
              <c16:uniqueId val="{00000004-8D4C-480B-934D-03A9DFF3DBC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E9DF-4272-A321-8DED8B92ABE0}"/>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E9DF-4272-A321-8DED8B92ABE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Sheet1!$B$2:$B$6</c:f>
              <c:numCache>
                <c:formatCode>###0%</c:formatCode>
                <c:ptCount val="5"/>
                <c:pt idx="0">
                  <c:v>0.59978783037476857</c:v>
                </c:pt>
                <c:pt idx="1">
                  <c:v>0.19116803812770825</c:v>
                </c:pt>
                <c:pt idx="2">
                  <c:v>0.18737653072865468</c:v>
                </c:pt>
                <c:pt idx="4">
                  <c:v>2.1667600768868759E-2</c:v>
                </c:pt>
              </c:numCache>
            </c:numRef>
          </c:val>
          <c:extLst>
            <c:ext xmlns:c16="http://schemas.microsoft.com/office/drawing/2014/chart" uri="{C3380CC4-5D6E-409C-BE32-E72D297353CC}">
              <c16:uniqueId val="{00000004-E9DF-4272-A321-8DED8B92ABE0}"/>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Sheet1!$C$2:$C$6</c:f>
              <c:numCache>
                <c:formatCode>###0%</c:formatCode>
                <c:ptCount val="5"/>
                <c:pt idx="0">
                  <c:v>0.65752320282348076</c:v>
                </c:pt>
                <c:pt idx="1">
                  <c:v>0.23217110126150961</c:v>
                </c:pt>
                <c:pt idx="2">
                  <c:v>7.7310246971623087E-2</c:v>
                </c:pt>
                <c:pt idx="3">
                  <c:v>3.2995448943387455E-2</c:v>
                </c:pt>
              </c:numCache>
            </c:numRef>
          </c:val>
          <c:extLst>
            <c:ext xmlns:c16="http://schemas.microsoft.com/office/drawing/2014/chart" uri="{C3380CC4-5D6E-409C-BE32-E72D297353CC}">
              <c16:uniqueId val="{00000005-E9DF-4272-A321-8DED8B92ABE0}"/>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1</c:v>
                </c:pt>
                <c:pt idx="1">
                  <c:v>2</c:v>
                </c:pt>
                <c:pt idx="2">
                  <c:v>3</c:v>
                </c:pt>
                <c:pt idx="3">
                  <c:v>4</c:v>
                </c:pt>
                <c:pt idx="4">
                  <c:v>5</c:v>
                </c:pt>
              </c:numCache>
            </c:numRef>
          </c:cat>
          <c:val>
            <c:numRef>
              <c:f>Sheet1!$D$2:$D$6</c:f>
              <c:numCache>
                <c:formatCode>###0%</c:formatCode>
                <c:ptCount val="5"/>
                <c:pt idx="0">
                  <c:v>0.58236043505256108</c:v>
                </c:pt>
                <c:pt idx="1">
                  <c:v>0.26436161162164629</c:v>
                </c:pt>
                <c:pt idx="2">
                  <c:v>0.12866324750041436</c:v>
                </c:pt>
                <c:pt idx="3">
                  <c:v>2.461470582537811E-2</c:v>
                </c:pt>
              </c:numCache>
            </c:numRef>
          </c:val>
          <c:extLst>
            <c:ext xmlns:c16="http://schemas.microsoft.com/office/drawing/2014/chart" uri="{C3380CC4-5D6E-409C-BE32-E72D297353CC}">
              <c16:uniqueId val="{00000006-E9DF-4272-A321-8DED8B92ABE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5CEA-4626-B375-6F05CB5AE81E}"/>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5CEA-4626-B375-6F05CB5AE81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c:v>
                </c:pt>
                <c:pt idx="1">
                  <c:v>2</c:v>
                </c:pt>
                <c:pt idx="2">
                  <c:v>3</c:v>
                </c:pt>
                <c:pt idx="3">
                  <c:v>4</c:v>
                </c:pt>
                <c:pt idx="4">
                  <c:v>5</c:v>
                </c:pt>
              </c:strCache>
            </c:strRef>
          </c:cat>
          <c:val>
            <c:numRef>
              <c:f>Sheet1!$B$2:$B$6</c:f>
              <c:numCache>
                <c:formatCode>###0%</c:formatCode>
                <c:ptCount val="5"/>
                <c:pt idx="0">
                  <c:v>0.58491524057343991</c:v>
                </c:pt>
                <c:pt idx="1">
                  <c:v>0.34740974061701602</c:v>
                </c:pt>
                <c:pt idx="2">
                  <c:v>6.7675018809544019E-2</c:v>
                </c:pt>
              </c:numCache>
            </c:numRef>
          </c:val>
          <c:extLst>
            <c:ext xmlns:c16="http://schemas.microsoft.com/office/drawing/2014/chart" uri="{C3380CC4-5D6E-409C-BE32-E72D297353CC}">
              <c16:uniqueId val="{00000004-5CEA-4626-B375-6F05CB5AE81E}"/>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c:v>
                </c:pt>
                <c:pt idx="1">
                  <c:v>2</c:v>
                </c:pt>
                <c:pt idx="2">
                  <c:v>3</c:v>
                </c:pt>
                <c:pt idx="3">
                  <c:v>4</c:v>
                </c:pt>
                <c:pt idx="4">
                  <c:v>5</c:v>
                </c:pt>
              </c:strCache>
            </c:strRef>
          </c:cat>
          <c:val>
            <c:numRef>
              <c:f>Sheet1!$C$2:$C$6</c:f>
              <c:numCache>
                <c:formatCode>###0%</c:formatCode>
                <c:ptCount val="5"/>
                <c:pt idx="0">
                  <c:v>0.75432760291890588</c:v>
                </c:pt>
                <c:pt idx="1">
                  <c:v>0.16037171812818352</c:v>
                </c:pt>
                <c:pt idx="2">
                  <c:v>8.5300678952910478E-2</c:v>
                </c:pt>
              </c:numCache>
            </c:numRef>
          </c:val>
          <c:extLst>
            <c:ext xmlns:c16="http://schemas.microsoft.com/office/drawing/2014/chart" uri="{C3380CC4-5D6E-409C-BE32-E72D297353CC}">
              <c16:uniqueId val="{00000005-5CEA-4626-B375-6F05CB5AE81E}"/>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c:v>
                </c:pt>
                <c:pt idx="1">
                  <c:v>2</c:v>
                </c:pt>
                <c:pt idx="2">
                  <c:v>3</c:v>
                </c:pt>
                <c:pt idx="3">
                  <c:v>4</c:v>
                </c:pt>
                <c:pt idx="4">
                  <c:v>5</c:v>
                </c:pt>
              </c:strCache>
            </c:strRef>
          </c:cat>
          <c:val>
            <c:numRef>
              <c:f>Sheet1!$D$2:$D$6</c:f>
              <c:numCache>
                <c:formatCode>###0%</c:formatCode>
                <c:ptCount val="5"/>
                <c:pt idx="0">
                  <c:v>0.63956228875004406</c:v>
                </c:pt>
                <c:pt idx="1">
                  <c:v>0.22059509987054593</c:v>
                </c:pt>
                <c:pt idx="2">
                  <c:v>9.5909354645284745E-2</c:v>
                </c:pt>
                <c:pt idx="3">
                  <c:v>4.3933256734125355E-2</c:v>
                </c:pt>
              </c:numCache>
            </c:numRef>
          </c:val>
          <c:extLst>
            <c:ext xmlns:c16="http://schemas.microsoft.com/office/drawing/2014/chart" uri="{C3380CC4-5D6E-409C-BE32-E72D297353CC}">
              <c16:uniqueId val="{00000006-5CEA-4626-B375-6F05CB5AE81E}"/>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c:v>
                </c:pt>
                <c:pt idx="1">
                  <c:v>2</c:v>
                </c:pt>
                <c:pt idx="2">
                  <c:v>3</c:v>
                </c:pt>
                <c:pt idx="3">
                  <c:v>4</c:v>
                </c:pt>
                <c:pt idx="4">
                  <c:v>5</c:v>
                </c:pt>
              </c:strCache>
            </c:strRef>
          </c:cat>
          <c:val>
            <c:numRef>
              <c:f>Sheet1!$E$2:$E$6</c:f>
              <c:numCache>
                <c:formatCode>###0%</c:formatCode>
                <c:ptCount val="5"/>
                <c:pt idx="0">
                  <c:v>0.54586818353065181</c:v>
                </c:pt>
                <c:pt idx="1">
                  <c:v>0.20184157981026854</c:v>
                </c:pt>
                <c:pt idx="2">
                  <c:v>0.22481443473627225</c:v>
                </c:pt>
                <c:pt idx="4">
                  <c:v>2.7475801922807578E-2</c:v>
                </c:pt>
              </c:numCache>
            </c:numRef>
          </c:val>
          <c:extLst>
            <c:ext xmlns:c16="http://schemas.microsoft.com/office/drawing/2014/chart" uri="{C3380CC4-5D6E-409C-BE32-E72D297353CC}">
              <c16:uniqueId val="{00000007-5CEA-4626-B375-6F05CB5AE81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A996-4C8A-B1B1-FB4074F95804}"/>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A996-4C8A-B1B1-FB4074F9580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 a 5 minutos</c:v>
                </c:pt>
                <c:pt idx="1">
                  <c:v>6 a 10 minutos</c:v>
                </c:pt>
                <c:pt idx="2">
                  <c:v>11 a 20 minutos</c:v>
                </c:pt>
                <c:pt idx="3">
                  <c:v>21 a 30 minutos</c:v>
                </c:pt>
                <c:pt idx="4">
                  <c:v>31 a 60 minutos</c:v>
                </c:pt>
                <c:pt idx="5">
                  <c:v>Más de 60 minutos</c:v>
                </c:pt>
              </c:strCache>
            </c:strRef>
          </c:cat>
          <c:val>
            <c:numRef>
              <c:f>Sheet1!$B$2:$B$7</c:f>
              <c:numCache>
                <c:formatCode>###0%</c:formatCode>
                <c:ptCount val="6"/>
                <c:pt idx="0">
                  <c:v>6.2651770458012693E-2</c:v>
                </c:pt>
                <c:pt idx="1">
                  <c:v>0.10531394814701753</c:v>
                </c:pt>
                <c:pt idx="2">
                  <c:v>0.24780865217152417</c:v>
                </c:pt>
                <c:pt idx="3">
                  <c:v>0.3001759041990571</c:v>
                </c:pt>
                <c:pt idx="4">
                  <c:v>0.20576994677274196</c:v>
                </c:pt>
                <c:pt idx="5">
                  <c:v>7.827977825164939E-2</c:v>
                </c:pt>
              </c:numCache>
            </c:numRef>
          </c:val>
          <c:extLst>
            <c:ext xmlns:c16="http://schemas.microsoft.com/office/drawing/2014/chart" uri="{C3380CC4-5D6E-409C-BE32-E72D297353CC}">
              <c16:uniqueId val="{00000004-A996-4C8A-B1B1-FB4074F95804}"/>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 a 5 minutos</c:v>
                </c:pt>
                <c:pt idx="1">
                  <c:v>6 a 10 minutos</c:v>
                </c:pt>
                <c:pt idx="2">
                  <c:v>11 a 20 minutos</c:v>
                </c:pt>
                <c:pt idx="3">
                  <c:v>21 a 30 minutos</c:v>
                </c:pt>
                <c:pt idx="4">
                  <c:v>31 a 60 minutos</c:v>
                </c:pt>
                <c:pt idx="5">
                  <c:v>Más de 60 minutos</c:v>
                </c:pt>
              </c:strCache>
            </c:strRef>
          </c:cat>
          <c:val>
            <c:numRef>
              <c:f>Sheet1!$C$2:$C$7</c:f>
              <c:numCache>
                <c:formatCode>###0%</c:formatCode>
                <c:ptCount val="6"/>
                <c:pt idx="0">
                  <c:v>1.6102657519314924E-2</c:v>
                </c:pt>
                <c:pt idx="1">
                  <c:v>0.11773723226253097</c:v>
                </c:pt>
                <c:pt idx="2">
                  <c:v>0.33053173649870965</c:v>
                </c:pt>
                <c:pt idx="3">
                  <c:v>0.2364038138662572</c:v>
                </c:pt>
                <c:pt idx="4">
                  <c:v>0.23711745953245464</c:v>
                </c:pt>
                <c:pt idx="5">
                  <c:v>6.2107100320734548E-2</c:v>
                </c:pt>
              </c:numCache>
            </c:numRef>
          </c:val>
          <c:extLst>
            <c:ext xmlns:c16="http://schemas.microsoft.com/office/drawing/2014/chart" uri="{C3380CC4-5D6E-409C-BE32-E72D297353CC}">
              <c16:uniqueId val="{00000005-A996-4C8A-B1B1-FB4074F9580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22FE-47C4-96BC-8A89A6BCDF9B}"/>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22FE-47C4-96BC-8A89A6BCDF9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Indígena</c:v>
                </c:pt>
                <c:pt idx="1">
                  <c:v>Negro(a), mulato(a), afrodescendiente, afrocolombiano(a)</c:v>
                </c:pt>
                <c:pt idx="2">
                  <c:v>Raizal del Archipiélago de San Andrés, Providencia y Santa Catalina</c:v>
                </c:pt>
                <c:pt idx="3">
                  <c:v>Ninguna de las anteriores</c:v>
                </c:pt>
                <c:pt idx="4">
                  <c:v>No sabe/ No responde</c:v>
                </c:pt>
              </c:strCache>
            </c:strRef>
          </c:cat>
          <c:val>
            <c:numRef>
              <c:f>Sheet1!$B$2:$B$6</c:f>
              <c:numCache>
                <c:formatCode>###0%</c:formatCode>
                <c:ptCount val="5"/>
                <c:pt idx="0">
                  <c:v>0.13319669037535631</c:v>
                </c:pt>
                <c:pt idx="1">
                  <c:v>0.24298759882488161</c:v>
                </c:pt>
                <c:pt idx="2">
                  <c:v>7.1627071128901199E-3</c:v>
                </c:pt>
                <c:pt idx="3">
                  <c:v>0.58001166168135621</c:v>
                </c:pt>
                <c:pt idx="4">
                  <c:v>3.6641342005511245E-2</c:v>
                </c:pt>
              </c:numCache>
            </c:numRef>
          </c:val>
          <c:extLst>
            <c:ext xmlns:c16="http://schemas.microsoft.com/office/drawing/2014/chart" uri="{C3380CC4-5D6E-409C-BE32-E72D297353CC}">
              <c16:uniqueId val="{00000004-22FE-47C4-96BC-8A89A6BCDF9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DFEA-4D77-B1C2-D948F69394D3}"/>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DFEA-4D77-B1C2-D948F69394D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 a 5 minutos</c:v>
                </c:pt>
                <c:pt idx="1">
                  <c:v>6 a 10 minutos</c:v>
                </c:pt>
                <c:pt idx="2">
                  <c:v>11 a 20 minutos</c:v>
                </c:pt>
                <c:pt idx="3">
                  <c:v>21 a 30 minutos</c:v>
                </c:pt>
                <c:pt idx="4">
                  <c:v>31 a 60 minutos</c:v>
                </c:pt>
                <c:pt idx="5">
                  <c:v>Más de 60 minutos</c:v>
                </c:pt>
              </c:strCache>
            </c:strRef>
          </c:cat>
          <c:val>
            <c:numRef>
              <c:f>Sheet1!$B$2:$B$7</c:f>
              <c:numCache>
                <c:formatCode>###0%</c:formatCode>
                <c:ptCount val="6"/>
                <c:pt idx="0">
                  <c:v>4.0791639094137258E-2</c:v>
                </c:pt>
                <c:pt idx="1">
                  <c:v>0.11114810062793599</c:v>
                </c:pt>
                <c:pt idx="2">
                  <c:v>0.28665659955558359</c:v>
                </c:pt>
                <c:pt idx="3">
                  <c:v>0.2702276155203906</c:v>
                </c:pt>
                <c:pt idx="4">
                  <c:v>0.22049118856655439</c:v>
                </c:pt>
                <c:pt idx="5">
                  <c:v>7.0684856635397753E-2</c:v>
                </c:pt>
              </c:numCache>
            </c:numRef>
          </c:val>
          <c:extLst>
            <c:ext xmlns:c16="http://schemas.microsoft.com/office/drawing/2014/chart" uri="{C3380CC4-5D6E-409C-BE32-E72D297353CC}">
              <c16:uniqueId val="{00000004-DFEA-4D77-B1C2-D948F69394D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B343-473E-AB69-FF7D368E5FC0}"/>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B343-473E-AB69-FF7D368E5FC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 a 5 minutos</c:v>
                </c:pt>
                <c:pt idx="1">
                  <c:v>6 a 10 minutos</c:v>
                </c:pt>
                <c:pt idx="2">
                  <c:v>11 a 20 minutos</c:v>
                </c:pt>
                <c:pt idx="3">
                  <c:v>21 a 30 minutos</c:v>
                </c:pt>
                <c:pt idx="4">
                  <c:v>31 a 60 minutos</c:v>
                </c:pt>
                <c:pt idx="5">
                  <c:v>Más de 60 minutos</c:v>
                </c:pt>
              </c:strCache>
            </c:strRef>
          </c:cat>
          <c:val>
            <c:numRef>
              <c:f>Sheet1!$B$2:$B$7</c:f>
              <c:numCache>
                <c:formatCode>###0%</c:formatCode>
                <c:ptCount val="6"/>
                <c:pt idx="0">
                  <c:v>6.2933247968222958E-2</c:v>
                </c:pt>
                <c:pt idx="1">
                  <c:v>0.1245142072432211</c:v>
                </c:pt>
                <c:pt idx="2">
                  <c:v>0.30885207328009745</c:v>
                </c:pt>
                <c:pt idx="3">
                  <c:v>0.27943805381381948</c:v>
                </c:pt>
                <c:pt idx="4">
                  <c:v>0.20585604834786658</c:v>
                </c:pt>
                <c:pt idx="5">
                  <c:v>1.8406369346772103E-2</c:v>
                </c:pt>
              </c:numCache>
            </c:numRef>
          </c:val>
          <c:extLst>
            <c:ext xmlns:c16="http://schemas.microsoft.com/office/drawing/2014/chart" uri="{C3380CC4-5D6E-409C-BE32-E72D297353CC}">
              <c16:uniqueId val="{00000004-B343-473E-AB69-FF7D368E5FC0}"/>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 a 5 minutos</c:v>
                </c:pt>
                <c:pt idx="1">
                  <c:v>6 a 10 minutos</c:v>
                </c:pt>
                <c:pt idx="2">
                  <c:v>11 a 20 minutos</c:v>
                </c:pt>
                <c:pt idx="3">
                  <c:v>21 a 30 minutos</c:v>
                </c:pt>
                <c:pt idx="4">
                  <c:v>31 a 60 minutos</c:v>
                </c:pt>
                <c:pt idx="5">
                  <c:v>Más de 60 minutos</c:v>
                </c:pt>
              </c:strCache>
            </c:strRef>
          </c:cat>
          <c:val>
            <c:numRef>
              <c:f>Sheet1!$C$2:$C$7</c:f>
              <c:numCache>
                <c:formatCode>###0%</c:formatCode>
                <c:ptCount val="6"/>
                <c:pt idx="0">
                  <c:v>1.7344091925991911E-2</c:v>
                </c:pt>
                <c:pt idx="1">
                  <c:v>0.11314255864608658</c:v>
                </c:pt>
                <c:pt idx="2">
                  <c:v>0.28311870506437897</c:v>
                </c:pt>
                <c:pt idx="3">
                  <c:v>0.27465330356036877</c:v>
                </c:pt>
                <c:pt idx="4">
                  <c:v>0.19741619072599514</c:v>
                </c:pt>
                <c:pt idx="5">
                  <c:v>0.11432515007718035</c:v>
                </c:pt>
              </c:numCache>
            </c:numRef>
          </c:val>
          <c:extLst>
            <c:ext xmlns:c16="http://schemas.microsoft.com/office/drawing/2014/chart" uri="{C3380CC4-5D6E-409C-BE32-E72D297353CC}">
              <c16:uniqueId val="{00000005-B343-473E-AB69-FF7D368E5FC0}"/>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 a 5 minutos</c:v>
                </c:pt>
                <c:pt idx="1">
                  <c:v>6 a 10 minutos</c:v>
                </c:pt>
                <c:pt idx="2">
                  <c:v>11 a 20 minutos</c:v>
                </c:pt>
                <c:pt idx="3">
                  <c:v>21 a 30 minutos</c:v>
                </c:pt>
                <c:pt idx="4">
                  <c:v>31 a 60 minutos</c:v>
                </c:pt>
                <c:pt idx="5">
                  <c:v>Más de 60 minutos</c:v>
                </c:pt>
              </c:strCache>
            </c:strRef>
          </c:cat>
          <c:val>
            <c:numRef>
              <c:f>Sheet1!$D$2:$D$7</c:f>
              <c:numCache>
                <c:formatCode>###0%</c:formatCode>
                <c:ptCount val="6"/>
                <c:pt idx="0">
                  <c:v>3.671509368270328E-2</c:v>
                </c:pt>
                <c:pt idx="1">
                  <c:v>6.4745525313785274E-2</c:v>
                </c:pt>
                <c:pt idx="2">
                  <c:v>0.22824012370122052</c:v>
                </c:pt>
                <c:pt idx="3">
                  <c:v>0.22994934395512912</c:v>
                </c:pt>
                <c:pt idx="4">
                  <c:v>0.3281449783148217</c:v>
                </c:pt>
                <c:pt idx="5">
                  <c:v>0.11220493503233972</c:v>
                </c:pt>
              </c:numCache>
            </c:numRef>
          </c:val>
          <c:extLst>
            <c:ext xmlns:c16="http://schemas.microsoft.com/office/drawing/2014/chart" uri="{C3380CC4-5D6E-409C-BE32-E72D297353CC}">
              <c16:uniqueId val="{00000006-B343-473E-AB69-FF7D368E5FC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CD6C-4612-9273-30CBCBC3937D}"/>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CD6C-4612-9273-30CBCBC3937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 a 5 minutos</c:v>
                </c:pt>
                <c:pt idx="1">
                  <c:v>6 a 10 minutos</c:v>
                </c:pt>
                <c:pt idx="2">
                  <c:v>11 a 20 minutos</c:v>
                </c:pt>
                <c:pt idx="3">
                  <c:v>21 a 30 minutos</c:v>
                </c:pt>
                <c:pt idx="4">
                  <c:v>31 a 60 minutos</c:v>
                </c:pt>
                <c:pt idx="5">
                  <c:v>Más de 60 minutos</c:v>
                </c:pt>
              </c:strCache>
            </c:strRef>
          </c:cat>
          <c:val>
            <c:numRef>
              <c:f>Sheet1!$B$2:$B$7</c:f>
              <c:numCache>
                <c:formatCode>###0%</c:formatCode>
                <c:ptCount val="6"/>
                <c:pt idx="0">
                  <c:v>3.8012959730210683E-2</c:v>
                </c:pt>
                <c:pt idx="1">
                  <c:v>0.13148728669250231</c:v>
                </c:pt>
                <c:pt idx="2">
                  <c:v>0.33632642655875805</c:v>
                </c:pt>
                <c:pt idx="3">
                  <c:v>0.25441387734775156</c:v>
                </c:pt>
                <c:pt idx="4">
                  <c:v>0.14806248076459755</c:v>
                </c:pt>
                <c:pt idx="5">
                  <c:v>9.1696968906179926E-2</c:v>
                </c:pt>
              </c:numCache>
            </c:numRef>
          </c:val>
          <c:extLst>
            <c:ext xmlns:c16="http://schemas.microsoft.com/office/drawing/2014/chart" uri="{C3380CC4-5D6E-409C-BE32-E72D297353CC}">
              <c16:uniqueId val="{00000004-CD6C-4612-9273-30CBCBC3937D}"/>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 a 5 minutos</c:v>
                </c:pt>
                <c:pt idx="1">
                  <c:v>6 a 10 minutos</c:v>
                </c:pt>
                <c:pt idx="2">
                  <c:v>11 a 20 minutos</c:v>
                </c:pt>
                <c:pt idx="3">
                  <c:v>21 a 30 minutos</c:v>
                </c:pt>
                <c:pt idx="4">
                  <c:v>31 a 60 minutos</c:v>
                </c:pt>
                <c:pt idx="5">
                  <c:v>Más de 60 minutos</c:v>
                </c:pt>
              </c:strCache>
            </c:strRef>
          </c:cat>
          <c:val>
            <c:numRef>
              <c:f>Sheet1!$C$2:$C$7</c:f>
              <c:numCache>
                <c:formatCode>###0%</c:formatCode>
                <c:ptCount val="6"/>
                <c:pt idx="0">
                  <c:v>4.8946479891751958E-2</c:v>
                </c:pt>
                <c:pt idx="1">
                  <c:v>0.27283594797690064</c:v>
                </c:pt>
                <c:pt idx="2">
                  <c:v>0.22786187993209595</c:v>
                </c:pt>
                <c:pt idx="3">
                  <c:v>0.37883057308223755</c:v>
                </c:pt>
                <c:pt idx="4">
                  <c:v>4.2107326646820278E-2</c:v>
                </c:pt>
                <c:pt idx="5">
                  <c:v>2.9417792470193448E-2</c:v>
                </c:pt>
              </c:numCache>
            </c:numRef>
          </c:val>
          <c:extLst>
            <c:ext xmlns:c16="http://schemas.microsoft.com/office/drawing/2014/chart" uri="{C3380CC4-5D6E-409C-BE32-E72D297353CC}">
              <c16:uniqueId val="{00000005-CD6C-4612-9273-30CBCBC3937D}"/>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 a 5 minutos</c:v>
                </c:pt>
                <c:pt idx="1">
                  <c:v>6 a 10 minutos</c:v>
                </c:pt>
                <c:pt idx="2">
                  <c:v>11 a 20 minutos</c:v>
                </c:pt>
                <c:pt idx="3">
                  <c:v>21 a 30 minutos</c:v>
                </c:pt>
                <c:pt idx="4">
                  <c:v>31 a 60 minutos</c:v>
                </c:pt>
                <c:pt idx="5">
                  <c:v>Más de 60 minutos</c:v>
                </c:pt>
              </c:strCache>
            </c:strRef>
          </c:cat>
          <c:val>
            <c:numRef>
              <c:f>Sheet1!$D$2:$D$7</c:f>
              <c:numCache>
                <c:formatCode>###0%</c:formatCode>
                <c:ptCount val="6"/>
                <c:pt idx="0">
                  <c:v>1.9799794839150453E-2</c:v>
                </c:pt>
                <c:pt idx="1">
                  <c:v>6.2596262814496456E-2</c:v>
                </c:pt>
                <c:pt idx="2">
                  <c:v>0.269815362630829</c:v>
                </c:pt>
                <c:pt idx="3">
                  <c:v>0.20758773970858546</c:v>
                </c:pt>
                <c:pt idx="4">
                  <c:v>0.30581184109616633</c:v>
                </c:pt>
                <c:pt idx="5">
                  <c:v>0.13438899891077216</c:v>
                </c:pt>
              </c:numCache>
            </c:numRef>
          </c:val>
          <c:extLst>
            <c:ext xmlns:c16="http://schemas.microsoft.com/office/drawing/2014/chart" uri="{C3380CC4-5D6E-409C-BE32-E72D297353CC}">
              <c16:uniqueId val="{00000006-CD6C-4612-9273-30CBCBC3937D}"/>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 a 5 minutos</c:v>
                </c:pt>
                <c:pt idx="1">
                  <c:v>6 a 10 minutos</c:v>
                </c:pt>
                <c:pt idx="2">
                  <c:v>11 a 20 minutos</c:v>
                </c:pt>
                <c:pt idx="3">
                  <c:v>21 a 30 minutos</c:v>
                </c:pt>
                <c:pt idx="4">
                  <c:v>31 a 60 minutos</c:v>
                </c:pt>
                <c:pt idx="5">
                  <c:v>Más de 60 minutos</c:v>
                </c:pt>
              </c:strCache>
            </c:strRef>
          </c:cat>
          <c:val>
            <c:numRef>
              <c:f>Sheet1!$E$2:$E$7</c:f>
              <c:numCache>
                <c:formatCode>###0%</c:formatCode>
                <c:ptCount val="6"/>
                <c:pt idx="0">
                  <c:v>5.5636199291606334E-2</c:v>
                </c:pt>
                <c:pt idx="1">
                  <c:v>8.6797024201374556E-2</c:v>
                </c:pt>
                <c:pt idx="2">
                  <c:v>0.28316328485458198</c:v>
                </c:pt>
                <c:pt idx="3">
                  <c:v>0.29525550994828997</c:v>
                </c:pt>
                <c:pt idx="4">
                  <c:v>0.25704922940610381</c:v>
                </c:pt>
                <c:pt idx="5">
                  <c:v>2.2098752298043145E-2</c:v>
                </c:pt>
              </c:numCache>
            </c:numRef>
          </c:val>
          <c:extLst>
            <c:ext xmlns:c16="http://schemas.microsoft.com/office/drawing/2014/chart" uri="{C3380CC4-5D6E-409C-BE32-E72D297353CC}">
              <c16:uniqueId val="{00000007-CD6C-4612-9273-30CBCBC3937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FD2B-4AD9-9966-7FE467A954B1}"/>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FD2B-4AD9-9966-7FE467A954B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a 5 minutos</c:v>
                </c:pt>
                <c:pt idx="1">
                  <c:v>6 a 10 minutos</c:v>
                </c:pt>
                <c:pt idx="2">
                  <c:v>11 a 20 minutos</c:v>
                </c:pt>
                <c:pt idx="3">
                  <c:v>Más de 20 minutos</c:v>
                </c:pt>
              </c:strCache>
            </c:strRef>
          </c:cat>
          <c:val>
            <c:numRef>
              <c:f>Sheet1!$B$2:$B$5</c:f>
              <c:numCache>
                <c:formatCode>###0%</c:formatCode>
                <c:ptCount val="4"/>
                <c:pt idx="0">
                  <c:v>0.2986734884377964</c:v>
                </c:pt>
                <c:pt idx="1">
                  <c:v>0.39160423268273004</c:v>
                </c:pt>
                <c:pt idx="2">
                  <c:v>0.27384418218076129</c:v>
                </c:pt>
                <c:pt idx="3">
                  <c:v>3.5878096698712232E-2</c:v>
                </c:pt>
              </c:numCache>
            </c:numRef>
          </c:val>
          <c:extLst>
            <c:ext xmlns:c16="http://schemas.microsoft.com/office/drawing/2014/chart" uri="{C3380CC4-5D6E-409C-BE32-E72D297353CC}">
              <c16:uniqueId val="{00000004-FD2B-4AD9-9966-7FE467A954B1}"/>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a 5 minutos</c:v>
                </c:pt>
                <c:pt idx="1">
                  <c:v>6 a 10 minutos</c:v>
                </c:pt>
                <c:pt idx="2">
                  <c:v>11 a 20 minutos</c:v>
                </c:pt>
                <c:pt idx="3">
                  <c:v>Más de 20 minutos</c:v>
                </c:pt>
              </c:strCache>
            </c:strRef>
          </c:cat>
          <c:val>
            <c:numRef>
              <c:f>Sheet1!$C$2:$C$5</c:f>
              <c:numCache>
                <c:formatCode>###0%</c:formatCode>
                <c:ptCount val="4"/>
                <c:pt idx="0">
                  <c:v>0.38143204044879603</c:v>
                </c:pt>
                <c:pt idx="1">
                  <c:v>0.29077725038613284</c:v>
                </c:pt>
                <c:pt idx="2">
                  <c:v>0.31116502501776877</c:v>
                </c:pt>
                <c:pt idx="3">
                  <c:v>1.6625684147302977E-2</c:v>
                </c:pt>
              </c:numCache>
            </c:numRef>
          </c:val>
          <c:extLst>
            <c:ext xmlns:c16="http://schemas.microsoft.com/office/drawing/2014/chart" uri="{C3380CC4-5D6E-409C-BE32-E72D297353CC}">
              <c16:uniqueId val="{00000005-FD2B-4AD9-9966-7FE467A954B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5F2C-46AD-9787-154928CEF8A9}"/>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5F2C-46AD-9787-154928CEF8A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a 5 minutos</c:v>
                </c:pt>
                <c:pt idx="1">
                  <c:v>6 a 10 minutos</c:v>
                </c:pt>
                <c:pt idx="2">
                  <c:v>11 a 20 minutos</c:v>
                </c:pt>
                <c:pt idx="3">
                  <c:v>Más de 20 minutos</c:v>
                </c:pt>
              </c:strCache>
            </c:strRef>
          </c:cat>
          <c:val>
            <c:numRef>
              <c:f>Sheet1!$B$2:$B$5</c:f>
              <c:numCache>
                <c:formatCode>###0%</c:formatCode>
                <c:ptCount val="4"/>
                <c:pt idx="0">
                  <c:v>0.35797855578769988</c:v>
                </c:pt>
                <c:pt idx="1">
                  <c:v>0.31935126509827533</c:v>
                </c:pt>
                <c:pt idx="2">
                  <c:v>0.30058842847581146</c:v>
                </c:pt>
                <c:pt idx="3">
                  <c:v>2.2081750638214586E-2</c:v>
                </c:pt>
              </c:numCache>
            </c:numRef>
          </c:val>
          <c:extLst>
            <c:ext xmlns:c16="http://schemas.microsoft.com/office/drawing/2014/chart" uri="{C3380CC4-5D6E-409C-BE32-E72D297353CC}">
              <c16:uniqueId val="{00000004-5F2C-46AD-9787-154928CEF8A9}"/>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B8E4-4220-A060-B9FB927B51A7}"/>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B8E4-4220-A060-B9FB927B51A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a 5 minutos</c:v>
                </c:pt>
                <c:pt idx="1">
                  <c:v>6 a 10 minutos</c:v>
                </c:pt>
                <c:pt idx="2">
                  <c:v>11 a 20 minutos</c:v>
                </c:pt>
                <c:pt idx="3">
                  <c:v>Más de 20 minutos</c:v>
                </c:pt>
              </c:strCache>
            </c:strRef>
          </c:cat>
          <c:val>
            <c:numRef>
              <c:f>Sheet1!$B$2:$B$5</c:f>
              <c:numCache>
                <c:formatCode>###0%</c:formatCode>
                <c:ptCount val="4"/>
                <c:pt idx="0">
                  <c:v>0.38429921737128897</c:v>
                </c:pt>
                <c:pt idx="1">
                  <c:v>0.31506520125927762</c:v>
                </c:pt>
                <c:pt idx="2">
                  <c:v>0.28112957256588555</c:v>
                </c:pt>
                <c:pt idx="3">
                  <c:v>1.9506008803548143E-2</c:v>
                </c:pt>
              </c:numCache>
            </c:numRef>
          </c:val>
          <c:extLst>
            <c:ext xmlns:c16="http://schemas.microsoft.com/office/drawing/2014/chart" uri="{C3380CC4-5D6E-409C-BE32-E72D297353CC}">
              <c16:uniqueId val="{00000004-B8E4-4220-A060-B9FB927B51A7}"/>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a 5 minutos</c:v>
                </c:pt>
                <c:pt idx="1">
                  <c:v>6 a 10 minutos</c:v>
                </c:pt>
                <c:pt idx="2">
                  <c:v>11 a 20 minutos</c:v>
                </c:pt>
                <c:pt idx="3">
                  <c:v>Más de 20 minutos</c:v>
                </c:pt>
              </c:strCache>
            </c:strRef>
          </c:cat>
          <c:val>
            <c:numRef>
              <c:f>Sheet1!$C$2:$C$5</c:f>
              <c:numCache>
                <c:formatCode>###0%</c:formatCode>
                <c:ptCount val="4"/>
                <c:pt idx="0">
                  <c:v>0.37186573485755969</c:v>
                </c:pt>
                <c:pt idx="1">
                  <c:v>0.29525664665565077</c:v>
                </c:pt>
                <c:pt idx="2">
                  <c:v>0.31572035829432882</c:v>
                </c:pt>
                <c:pt idx="3">
                  <c:v>1.715726019246118E-2</c:v>
                </c:pt>
              </c:numCache>
            </c:numRef>
          </c:val>
          <c:extLst>
            <c:ext xmlns:c16="http://schemas.microsoft.com/office/drawing/2014/chart" uri="{C3380CC4-5D6E-409C-BE32-E72D297353CC}">
              <c16:uniqueId val="{00000005-B8E4-4220-A060-B9FB927B51A7}"/>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a 5 minutos</c:v>
                </c:pt>
                <c:pt idx="1">
                  <c:v>6 a 10 minutos</c:v>
                </c:pt>
                <c:pt idx="2">
                  <c:v>11 a 20 minutos</c:v>
                </c:pt>
                <c:pt idx="3">
                  <c:v>Más de 20 minutos</c:v>
                </c:pt>
              </c:strCache>
            </c:strRef>
          </c:cat>
          <c:val>
            <c:numRef>
              <c:f>Sheet1!$D$2:$D$5</c:f>
              <c:numCache>
                <c:formatCode>###0%</c:formatCode>
                <c:ptCount val="4"/>
                <c:pt idx="0">
                  <c:v>7.1688594654477827E-2</c:v>
                </c:pt>
                <c:pt idx="1">
                  <c:v>0.49817983741865512</c:v>
                </c:pt>
                <c:pt idx="2">
                  <c:v>0.35844297327238916</c:v>
                </c:pt>
                <c:pt idx="3">
                  <c:v>7.1688594654477827E-2</c:v>
                </c:pt>
              </c:numCache>
            </c:numRef>
          </c:val>
          <c:extLst>
            <c:ext xmlns:c16="http://schemas.microsoft.com/office/drawing/2014/chart" uri="{C3380CC4-5D6E-409C-BE32-E72D297353CC}">
              <c16:uniqueId val="{00000006-B8E4-4220-A060-B9FB927B51A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F0BB-4714-8C12-B9017F36FC60}"/>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F0BB-4714-8C12-B9017F36FC6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a 5 minutos</c:v>
                </c:pt>
                <c:pt idx="1">
                  <c:v>6 a 10 minutos</c:v>
                </c:pt>
                <c:pt idx="2">
                  <c:v>11 a 20 minutos</c:v>
                </c:pt>
                <c:pt idx="3">
                  <c:v>Más de 20 minutos</c:v>
                </c:pt>
              </c:strCache>
            </c:strRef>
          </c:cat>
          <c:val>
            <c:numRef>
              <c:f>Sheet1!$B$2:$B$5</c:f>
              <c:numCache>
                <c:formatCode>###0%</c:formatCode>
                <c:ptCount val="4"/>
                <c:pt idx="0">
                  <c:v>0.43703671899159191</c:v>
                </c:pt>
                <c:pt idx="1">
                  <c:v>0.22210878606525089</c:v>
                </c:pt>
                <c:pt idx="2">
                  <c:v>0.34085449494315706</c:v>
                </c:pt>
              </c:numCache>
            </c:numRef>
          </c:val>
          <c:extLst>
            <c:ext xmlns:c16="http://schemas.microsoft.com/office/drawing/2014/chart" uri="{C3380CC4-5D6E-409C-BE32-E72D297353CC}">
              <c16:uniqueId val="{00000004-F0BB-4714-8C12-B9017F36FC60}"/>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a 5 minutos</c:v>
                </c:pt>
                <c:pt idx="1">
                  <c:v>6 a 10 minutos</c:v>
                </c:pt>
                <c:pt idx="2">
                  <c:v>11 a 20 minutos</c:v>
                </c:pt>
                <c:pt idx="3">
                  <c:v>Más de 20 minutos</c:v>
                </c:pt>
              </c:strCache>
            </c:strRef>
          </c:cat>
          <c:val>
            <c:numRef>
              <c:f>Sheet1!$C$2:$C$5</c:f>
              <c:numCache>
                <c:formatCode>###0%</c:formatCode>
                <c:ptCount val="4"/>
                <c:pt idx="0">
                  <c:v>0.43980341360188147</c:v>
                </c:pt>
                <c:pt idx="1">
                  <c:v>0.20122201463081757</c:v>
                </c:pt>
                <c:pt idx="2">
                  <c:v>0.35897457176730108</c:v>
                </c:pt>
              </c:numCache>
            </c:numRef>
          </c:val>
          <c:extLst>
            <c:ext xmlns:c16="http://schemas.microsoft.com/office/drawing/2014/chart" uri="{C3380CC4-5D6E-409C-BE32-E72D297353CC}">
              <c16:uniqueId val="{00000005-F0BB-4714-8C12-B9017F36FC60}"/>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a 5 minutos</c:v>
                </c:pt>
                <c:pt idx="1">
                  <c:v>6 a 10 minutos</c:v>
                </c:pt>
                <c:pt idx="2">
                  <c:v>11 a 20 minutos</c:v>
                </c:pt>
                <c:pt idx="3">
                  <c:v>Más de 20 minutos</c:v>
                </c:pt>
              </c:strCache>
            </c:strRef>
          </c:cat>
          <c:val>
            <c:numRef>
              <c:f>Sheet1!$D$2:$D$5</c:f>
              <c:numCache>
                <c:formatCode>###0%</c:formatCode>
                <c:ptCount val="4"/>
                <c:pt idx="0">
                  <c:v>0.22889217414580532</c:v>
                </c:pt>
                <c:pt idx="1">
                  <c:v>0.39329153879597034</c:v>
                </c:pt>
                <c:pt idx="2">
                  <c:v>0.31855050012099173</c:v>
                </c:pt>
                <c:pt idx="3">
                  <c:v>5.9265786937232001E-2</c:v>
                </c:pt>
              </c:numCache>
            </c:numRef>
          </c:val>
          <c:extLst>
            <c:ext xmlns:c16="http://schemas.microsoft.com/office/drawing/2014/chart" uri="{C3380CC4-5D6E-409C-BE32-E72D297353CC}">
              <c16:uniqueId val="{00000006-F0BB-4714-8C12-B9017F36FC60}"/>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 a 5 minutos</c:v>
                </c:pt>
                <c:pt idx="1">
                  <c:v>6 a 10 minutos</c:v>
                </c:pt>
                <c:pt idx="2">
                  <c:v>11 a 20 minutos</c:v>
                </c:pt>
                <c:pt idx="3">
                  <c:v>Más de 20 minutos</c:v>
                </c:pt>
              </c:strCache>
            </c:strRef>
          </c:cat>
          <c:val>
            <c:numRef>
              <c:f>Sheet1!$E$2:$E$5</c:f>
              <c:numCache>
                <c:formatCode>###0%</c:formatCode>
                <c:ptCount val="4"/>
                <c:pt idx="0">
                  <c:v>0.36140421841263626</c:v>
                </c:pt>
                <c:pt idx="1">
                  <c:v>0.35355462195250037</c:v>
                </c:pt>
                <c:pt idx="2">
                  <c:v>0.26455257008157718</c:v>
                </c:pt>
                <c:pt idx="3">
                  <c:v>2.0488589553286383E-2</c:v>
                </c:pt>
              </c:numCache>
            </c:numRef>
          </c:val>
          <c:extLst>
            <c:ext xmlns:c16="http://schemas.microsoft.com/office/drawing/2014/chart" uri="{C3380CC4-5D6E-409C-BE32-E72D297353CC}">
              <c16:uniqueId val="{00000007-F0BB-4714-8C12-B9017F36FC6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7682-4955-8F3F-352D25F89AFB}"/>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7682-4955-8F3F-352D25F89AF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a 5 minutos</c:v>
                </c:pt>
                <c:pt idx="1">
                  <c:v>10 a 20 minutos</c:v>
                </c:pt>
                <c:pt idx="2">
                  <c:v>21 a 30 minutos</c:v>
                </c:pt>
                <c:pt idx="3">
                  <c:v>31 a 60 minutos</c:v>
                </c:pt>
                <c:pt idx="4">
                  <c:v>Más de 60 minutos</c:v>
                </c:pt>
              </c:strCache>
            </c:strRef>
          </c:cat>
          <c:val>
            <c:numRef>
              <c:f>Sheet1!$B$2:$B$6</c:f>
              <c:numCache>
                <c:formatCode>###0%</c:formatCode>
                <c:ptCount val="5"/>
                <c:pt idx="0">
                  <c:v>0.15639522191413577</c:v>
                </c:pt>
                <c:pt idx="1">
                  <c:v>0.46580037617586489</c:v>
                </c:pt>
                <c:pt idx="2">
                  <c:v>0.2584953649461913</c:v>
                </c:pt>
                <c:pt idx="3">
                  <c:v>0.11930903696380799</c:v>
                </c:pt>
              </c:numCache>
            </c:numRef>
          </c:val>
          <c:extLst>
            <c:ext xmlns:c16="http://schemas.microsoft.com/office/drawing/2014/chart" uri="{C3380CC4-5D6E-409C-BE32-E72D297353CC}">
              <c16:uniqueId val="{00000004-7682-4955-8F3F-352D25F89AFB}"/>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a 5 minutos</c:v>
                </c:pt>
                <c:pt idx="1">
                  <c:v>10 a 20 minutos</c:v>
                </c:pt>
                <c:pt idx="2">
                  <c:v>21 a 30 minutos</c:v>
                </c:pt>
                <c:pt idx="3">
                  <c:v>31 a 60 minutos</c:v>
                </c:pt>
                <c:pt idx="4">
                  <c:v>Más de 60 minutos</c:v>
                </c:pt>
              </c:strCache>
            </c:strRef>
          </c:cat>
          <c:val>
            <c:numRef>
              <c:f>Sheet1!$C$2:$C$6</c:f>
              <c:numCache>
                <c:formatCode>###0%</c:formatCode>
                <c:ptCount val="5"/>
                <c:pt idx="0">
                  <c:v>0.1480728163219758</c:v>
                </c:pt>
                <c:pt idx="1">
                  <c:v>0.40109801395727923</c:v>
                </c:pt>
                <c:pt idx="2">
                  <c:v>0.27057382479502401</c:v>
                </c:pt>
                <c:pt idx="3">
                  <c:v>0.12927010326461347</c:v>
                </c:pt>
                <c:pt idx="4">
                  <c:v>5.0985241661108113E-2</c:v>
                </c:pt>
              </c:numCache>
            </c:numRef>
          </c:val>
          <c:extLst>
            <c:ext xmlns:c16="http://schemas.microsoft.com/office/drawing/2014/chart" uri="{C3380CC4-5D6E-409C-BE32-E72D297353CC}">
              <c16:uniqueId val="{00000005-7682-4955-8F3F-352D25F89AF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6377-4771-98BA-C8D523565E98}"/>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6377-4771-98BA-C8D523565E9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a 5 minutos</c:v>
                </c:pt>
                <c:pt idx="1">
                  <c:v>10 a 20 minutos</c:v>
                </c:pt>
                <c:pt idx="2">
                  <c:v>21 a 30 minutos</c:v>
                </c:pt>
                <c:pt idx="3">
                  <c:v>31 a 60 minutos</c:v>
                </c:pt>
                <c:pt idx="4">
                  <c:v>Más de 60 minutos</c:v>
                </c:pt>
              </c:strCache>
            </c:strRef>
          </c:cat>
          <c:val>
            <c:numRef>
              <c:f>Sheet1!$B$2:$B$6</c:f>
              <c:numCache>
                <c:formatCode>###0%</c:formatCode>
                <c:ptCount val="5"/>
                <c:pt idx="0">
                  <c:v>0.15043135700636592</c:v>
                </c:pt>
                <c:pt idx="1">
                  <c:v>0.41943443748035697</c:v>
                </c:pt>
                <c:pt idx="2">
                  <c:v>0.26715083144979734</c:v>
                </c:pt>
                <c:pt idx="3">
                  <c:v>0.1264471718573186</c:v>
                </c:pt>
                <c:pt idx="4">
                  <c:v>3.6536202206162584E-2</c:v>
                </c:pt>
              </c:numCache>
            </c:numRef>
          </c:val>
          <c:extLst>
            <c:ext xmlns:c16="http://schemas.microsoft.com/office/drawing/2014/chart" uri="{C3380CC4-5D6E-409C-BE32-E72D297353CC}">
              <c16:uniqueId val="{00000004-6377-4771-98BA-C8D523565E9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F4F9-41EB-993E-F9E3713D4DFF}"/>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F4F9-41EB-993E-F9E3713D4DF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a 5 minutos</c:v>
                </c:pt>
                <c:pt idx="1">
                  <c:v>10 a 20 minutos</c:v>
                </c:pt>
                <c:pt idx="2">
                  <c:v>21 a 30 minutos</c:v>
                </c:pt>
                <c:pt idx="3">
                  <c:v>31 a 60 minutos</c:v>
                </c:pt>
                <c:pt idx="4">
                  <c:v>Más de 60 minutos</c:v>
                </c:pt>
              </c:strCache>
            </c:strRef>
          </c:cat>
          <c:val>
            <c:numRef>
              <c:f>Sheet1!$B$2:$B$6</c:f>
              <c:numCache>
                <c:formatCode>###0%</c:formatCode>
                <c:ptCount val="5"/>
                <c:pt idx="0">
                  <c:v>0.18298991903419407</c:v>
                </c:pt>
                <c:pt idx="1">
                  <c:v>0.39113929931366342</c:v>
                </c:pt>
                <c:pt idx="2">
                  <c:v>0.21802098036282669</c:v>
                </c:pt>
                <c:pt idx="3">
                  <c:v>0.20784980128931618</c:v>
                </c:pt>
              </c:numCache>
            </c:numRef>
          </c:val>
          <c:extLst>
            <c:ext xmlns:c16="http://schemas.microsoft.com/office/drawing/2014/chart" uri="{C3380CC4-5D6E-409C-BE32-E72D297353CC}">
              <c16:uniqueId val="{00000004-F4F9-41EB-993E-F9E3713D4DFF}"/>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a 5 minutos</c:v>
                </c:pt>
                <c:pt idx="1">
                  <c:v>10 a 20 minutos</c:v>
                </c:pt>
                <c:pt idx="2">
                  <c:v>21 a 30 minutos</c:v>
                </c:pt>
                <c:pt idx="3">
                  <c:v>31 a 60 minutos</c:v>
                </c:pt>
                <c:pt idx="4">
                  <c:v>Más de 60 minutos</c:v>
                </c:pt>
              </c:strCache>
            </c:strRef>
          </c:cat>
          <c:val>
            <c:numRef>
              <c:f>Sheet1!$C$2:$C$6</c:f>
              <c:numCache>
                <c:formatCode>###0%</c:formatCode>
                <c:ptCount val="5"/>
                <c:pt idx="0">
                  <c:v>0.10052012183049074</c:v>
                </c:pt>
                <c:pt idx="1">
                  <c:v>0.44025896654718777</c:v>
                </c:pt>
                <c:pt idx="2">
                  <c:v>0.33807994919592066</c:v>
                </c:pt>
                <c:pt idx="3">
                  <c:v>4.4058889214403429E-2</c:v>
                </c:pt>
                <c:pt idx="4">
                  <c:v>7.7082073211997726E-2</c:v>
                </c:pt>
              </c:numCache>
            </c:numRef>
          </c:val>
          <c:extLst>
            <c:ext xmlns:c16="http://schemas.microsoft.com/office/drawing/2014/chart" uri="{C3380CC4-5D6E-409C-BE32-E72D297353CC}">
              <c16:uniqueId val="{00000005-F4F9-41EB-993E-F9E3713D4DFF}"/>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a 5 minutos</c:v>
                </c:pt>
                <c:pt idx="1">
                  <c:v>10 a 20 minutos</c:v>
                </c:pt>
                <c:pt idx="2">
                  <c:v>21 a 30 minutos</c:v>
                </c:pt>
                <c:pt idx="3">
                  <c:v>31 a 60 minutos</c:v>
                </c:pt>
                <c:pt idx="4">
                  <c:v>Más de 60 minutos</c:v>
                </c:pt>
              </c:strCache>
            </c:strRef>
          </c:cat>
          <c:val>
            <c:numRef>
              <c:f>Sheet1!$D$2:$D$6</c:f>
              <c:numCache>
                <c:formatCode>###0%</c:formatCode>
                <c:ptCount val="5"/>
                <c:pt idx="0">
                  <c:v>0.20254659615217474</c:v>
                </c:pt>
                <c:pt idx="1">
                  <c:v>0.51069902522991384</c:v>
                </c:pt>
                <c:pt idx="2">
                  <c:v>0.21506578396343345</c:v>
                </c:pt>
                <c:pt idx="4">
                  <c:v>7.1688594654477827E-2</c:v>
                </c:pt>
              </c:numCache>
            </c:numRef>
          </c:val>
          <c:extLst>
            <c:ext xmlns:c16="http://schemas.microsoft.com/office/drawing/2014/chart" uri="{C3380CC4-5D6E-409C-BE32-E72D297353CC}">
              <c16:uniqueId val="{00000006-F4F9-41EB-993E-F9E3713D4DF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FA37-4288-A4A7-F08128B0AD33}"/>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FA37-4288-A4A7-F08128B0AD3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Indígena</c:v>
                </c:pt>
                <c:pt idx="1">
                  <c:v>Negro(a), mulato(a), afrodescendiente, afrocolombiano(a)</c:v>
                </c:pt>
                <c:pt idx="2">
                  <c:v>Raizal del Archipiélago de San Andrés, Providencia y Santa Catalina</c:v>
                </c:pt>
                <c:pt idx="3">
                  <c:v>Ninguna de las anteriores</c:v>
                </c:pt>
                <c:pt idx="4">
                  <c:v>No sabe/ No responde</c:v>
                </c:pt>
              </c:strCache>
            </c:strRef>
          </c:cat>
          <c:val>
            <c:numRef>
              <c:f>Sheet1!$B$2:$B$6</c:f>
              <c:numCache>
                <c:formatCode>###0%</c:formatCode>
                <c:ptCount val="5"/>
                <c:pt idx="0">
                  <c:v>0.15726813197415179</c:v>
                </c:pt>
                <c:pt idx="1">
                  <c:v>0.29472084946159338</c:v>
                </c:pt>
                <c:pt idx="2">
                  <c:v>1.1896107445582034E-2</c:v>
                </c:pt>
                <c:pt idx="3">
                  <c:v>0.51750778376189011</c:v>
                </c:pt>
                <c:pt idx="4">
                  <c:v>1.8607127356782233E-2</c:v>
                </c:pt>
              </c:numCache>
            </c:numRef>
          </c:val>
          <c:extLst>
            <c:ext xmlns:c16="http://schemas.microsoft.com/office/drawing/2014/chart" uri="{C3380CC4-5D6E-409C-BE32-E72D297353CC}">
              <c16:uniqueId val="{00000004-FA37-4288-A4A7-F08128B0AD33}"/>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Indígena</c:v>
                </c:pt>
                <c:pt idx="1">
                  <c:v>Negro(a), mulato(a), afrodescendiente, afrocolombiano(a)</c:v>
                </c:pt>
                <c:pt idx="2">
                  <c:v>Raizal del Archipiélago de San Andrés, Providencia y Santa Catalina</c:v>
                </c:pt>
                <c:pt idx="3">
                  <c:v>Ninguna de las anteriores</c:v>
                </c:pt>
                <c:pt idx="4">
                  <c:v>No sabe/ No responde</c:v>
                </c:pt>
              </c:strCache>
            </c:strRef>
          </c:cat>
          <c:val>
            <c:numRef>
              <c:f>Sheet1!$C$2:$C$6</c:f>
              <c:numCache>
                <c:formatCode>###0%</c:formatCode>
                <c:ptCount val="5"/>
                <c:pt idx="0">
                  <c:v>0.1353714985398406</c:v>
                </c:pt>
                <c:pt idx="1">
                  <c:v>0.20802565475661641</c:v>
                </c:pt>
                <c:pt idx="3">
                  <c:v>0.5932527754751391</c:v>
                </c:pt>
                <c:pt idx="4">
                  <c:v>5.9490460527791417E-2</c:v>
                </c:pt>
              </c:numCache>
            </c:numRef>
          </c:val>
          <c:extLst>
            <c:ext xmlns:c16="http://schemas.microsoft.com/office/drawing/2014/chart" uri="{C3380CC4-5D6E-409C-BE32-E72D297353CC}">
              <c16:uniqueId val="{00000005-FA37-4288-A4A7-F08128B0AD33}"/>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Indígena</c:v>
                </c:pt>
                <c:pt idx="1">
                  <c:v>Negro(a), mulato(a), afrodescendiente, afrocolombiano(a)</c:v>
                </c:pt>
                <c:pt idx="2">
                  <c:v>Raizal del Archipiélago de San Andrés, Providencia y Santa Catalina</c:v>
                </c:pt>
                <c:pt idx="3">
                  <c:v>Ninguna de las anteriores</c:v>
                </c:pt>
                <c:pt idx="4">
                  <c:v>No sabe/ No responde</c:v>
                </c:pt>
              </c:strCache>
            </c:strRef>
          </c:cat>
          <c:val>
            <c:numRef>
              <c:f>Sheet1!$D$2:$D$6</c:f>
              <c:numCache>
                <c:formatCode>###0%</c:formatCode>
                <c:ptCount val="5"/>
                <c:pt idx="0">
                  <c:v>3.467942031845403E-2</c:v>
                </c:pt>
                <c:pt idx="1">
                  <c:v>0.16097605449211266</c:v>
                </c:pt>
                <c:pt idx="3">
                  <c:v>0.77400566241992053</c:v>
                </c:pt>
                <c:pt idx="4">
                  <c:v>3.033886276951301E-2</c:v>
                </c:pt>
              </c:numCache>
            </c:numRef>
          </c:val>
          <c:extLst>
            <c:ext xmlns:c16="http://schemas.microsoft.com/office/drawing/2014/chart" uri="{C3380CC4-5D6E-409C-BE32-E72D297353CC}">
              <c16:uniqueId val="{00000006-FA37-4288-A4A7-F08128B0AD3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500C-46C4-8083-C68D44B1EE18}"/>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500C-46C4-8083-C68D44B1EE1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a 5 minutos</c:v>
                </c:pt>
                <c:pt idx="1">
                  <c:v>10 a 20 minutos</c:v>
                </c:pt>
                <c:pt idx="2">
                  <c:v>21 a 30 minutos</c:v>
                </c:pt>
                <c:pt idx="3">
                  <c:v>31 a 60 minutos</c:v>
                </c:pt>
                <c:pt idx="4">
                  <c:v>Más de 60 minutos</c:v>
                </c:pt>
              </c:strCache>
            </c:strRef>
          </c:cat>
          <c:val>
            <c:numRef>
              <c:f>Sheet1!$B$2:$B$6</c:f>
              <c:numCache>
                <c:formatCode>###0%</c:formatCode>
                <c:ptCount val="5"/>
                <c:pt idx="0">
                  <c:v>0.27351986619836333</c:v>
                </c:pt>
                <c:pt idx="1">
                  <c:v>0.36671523893751512</c:v>
                </c:pt>
                <c:pt idx="2">
                  <c:v>0.30027678589241025</c:v>
                </c:pt>
                <c:pt idx="4">
                  <c:v>5.9488108971711161E-2</c:v>
                </c:pt>
              </c:numCache>
            </c:numRef>
          </c:val>
          <c:extLst>
            <c:ext xmlns:c16="http://schemas.microsoft.com/office/drawing/2014/chart" uri="{C3380CC4-5D6E-409C-BE32-E72D297353CC}">
              <c16:uniqueId val="{00000004-500C-46C4-8083-C68D44B1EE18}"/>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a 5 minutos</c:v>
                </c:pt>
                <c:pt idx="1">
                  <c:v>10 a 20 minutos</c:v>
                </c:pt>
                <c:pt idx="2">
                  <c:v>21 a 30 minutos</c:v>
                </c:pt>
                <c:pt idx="3">
                  <c:v>31 a 60 minutos</c:v>
                </c:pt>
                <c:pt idx="4">
                  <c:v>Más de 60 minutos</c:v>
                </c:pt>
              </c:strCache>
            </c:strRef>
          </c:cat>
          <c:val>
            <c:numRef>
              <c:f>Sheet1!$C$2:$C$6</c:f>
              <c:numCache>
                <c:formatCode>###0%</c:formatCode>
                <c:ptCount val="5"/>
                <c:pt idx="0">
                  <c:v>7.9969481827033687E-2</c:v>
                </c:pt>
                <c:pt idx="1">
                  <c:v>0.60982282835628177</c:v>
                </c:pt>
                <c:pt idx="2">
                  <c:v>5.1910942954308398E-2</c:v>
                </c:pt>
                <c:pt idx="3">
                  <c:v>7.9969481827033687E-2</c:v>
                </c:pt>
                <c:pt idx="4">
                  <c:v>0.17832726503534255</c:v>
                </c:pt>
              </c:numCache>
            </c:numRef>
          </c:val>
          <c:extLst>
            <c:ext xmlns:c16="http://schemas.microsoft.com/office/drawing/2014/chart" uri="{C3380CC4-5D6E-409C-BE32-E72D297353CC}">
              <c16:uniqueId val="{00000005-500C-46C4-8083-C68D44B1EE18}"/>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a 5 minutos</c:v>
                </c:pt>
                <c:pt idx="1">
                  <c:v>10 a 20 minutos</c:v>
                </c:pt>
                <c:pt idx="2">
                  <c:v>21 a 30 minutos</c:v>
                </c:pt>
                <c:pt idx="3">
                  <c:v>31 a 60 minutos</c:v>
                </c:pt>
                <c:pt idx="4">
                  <c:v>Más de 60 minutos</c:v>
                </c:pt>
              </c:strCache>
            </c:strRef>
          </c:cat>
          <c:val>
            <c:numRef>
              <c:f>Sheet1!$D$2:$D$6</c:f>
              <c:numCache>
                <c:formatCode>###0%</c:formatCode>
                <c:ptCount val="5"/>
                <c:pt idx="0">
                  <c:v>0.12027184550815571</c:v>
                </c:pt>
                <c:pt idx="1">
                  <c:v>0.5074871735025358</c:v>
                </c:pt>
                <c:pt idx="2">
                  <c:v>0.25799022513114611</c:v>
                </c:pt>
                <c:pt idx="3">
                  <c:v>9.0053158199776343E-2</c:v>
                </c:pt>
                <c:pt idx="4">
                  <c:v>2.419759765838542E-2</c:v>
                </c:pt>
              </c:numCache>
            </c:numRef>
          </c:val>
          <c:extLst>
            <c:ext xmlns:c16="http://schemas.microsoft.com/office/drawing/2014/chart" uri="{C3380CC4-5D6E-409C-BE32-E72D297353CC}">
              <c16:uniqueId val="{00000006-500C-46C4-8083-C68D44B1EE18}"/>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1 a 5 minutos</c:v>
                </c:pt>
                <c:pt idx="1">
                  <c:v>10 a 20 minutos</c:v>
                </c:pt>
                <c:pt idx="2">
                  <c:v>21 a 30 minutos</c:v>
                </c:pt>
                <c:pt idx="3">
                  <c:v>31 a 60 minutos</c:v>
                </c:pt>
                <c:pt idx="4">
                  <c:v>Más de 60 minutos</c:v>
                </c:pt>
              </c:strCache>
            </c:strRef>
          </c:cat>
          <c:val>
            <c:numRef>
              <c:f>Sheet1!$E$2:$E$6</c:f>
              <c:numCache>
                <c:formatCode>###0%</c:formatCode>
                <c:ptCount val="5"/>
                <c:pt idx="0">
                  <c:v>0.13241118616622083</c:v>
                </c:pt>
                <c:pt idx="1">
                  <c:v>0.3595972678126369</c:v>
                </c:pt>
                <c:pt idx="2">
                  <c:v>0.30820001839630606</c:v>
                </c:pt>
                <c:pt idx="3">
                  <c:v>0.19979152762483643</c:v>
                </c:pt>
              </c:numCache>
            </c:numRef>
          </c:val>
          <c:extLst>
            <c:ext xmlns:c16="http://schemas.microsoft.com/office/drawing/2014/chart" uri="{C3380CC4-5D6E-409C-BE32-E72D297353CC}">
              <c16:uniqueId val="{00000007-500C-46C4-8083-C68D44B1EE1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C2A0-4B41-AC3F-4F148325A72D}"/>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C2A0-4B41-AC3F-4F148325A72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5 minutos</c:v>
                </c:pt>
                <c:pt idx="1">
                  <c:v>10 a 20 minutos</c:v>
                </c:pt>
                <c:pt idx="2">
                  <c:v>21 a 30 minutos</c:v>
                </c:pt>
                <c:pt idx="3">
                  <c:v>31 a 60 minutos</c:v>
                </c:pt>
                <c:pt idx="4">
                  <c:v>Más de 60 minutos</c:v>
                </c:pt>
              </c:strCache>
            </c:strRef>
          </c:cat>
          <c:val>
            <c:numRef>
              <c:f>Sheet1!$B$2:$B$6</c:f>
              <c:numCache>
                <c:formatCode>###0%</c:formatCode>
                <c:ptCount val="5"/>
                <c:pt idx="1">
                  <c:v>0.15485191318950242</c:v>
                </c:pt>
                <c:pt idx="2">
                  <c:v>0.23620777963816952</c:v>
                </c:pt>
                <c:pt idx="3">
                  <c:v>0.42189451668335659</c:v>
                </c:pt>
                <c:pt idx="4">
                  <c:v>0.18704579048897141</c:v>
                </c:pt>
              </c:numCache>
            </c:numRef>
          </c:val>
          <c:extLst>
            <c:ext xmlns:c16="http://schemas.microsoft.com/office/drawing/2014/chart" uri="{C3380CC4-5D6E-409C-BE32-E72D297353CC}">
              <c16:uniqueId val="{00000004-C2A0-4B41-AC3F-4F148325A72D}"/>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5 minutos</c:v>
                </c:pt>
                <c:pt idx="1">
                  <c:v>10 a 20 minutos</c:v>
                </c:pt>
                <c:pt idx="2">
                  <c:v>21 a 30 minutos</c:v>
                </c:pt>
                <c:pt idx="3">
                  <c:v>31 a 60 minutos</c:v>
                </c:pt>
                <c:pt idx="4">
                  <c:v>Más de 60 minutos</c:v>
                </c:pt>
              </c:strCache>
            </c:strRef>
          </c:cat>
          <c:val>
            <c:numRef>
              <c:f>Sheet1!$C$2:$C$6</c:f>
              <c:numCache>
                <c:formatCode>###0%</c:formatCode>
                <c:ptCount val="5"/>
                <c:pt idx="0">
                  <c:v>1.7366307578814581E-2</c:v>
                </c:pt>
                <c:pt idx="1">
                  <c:v>0.22173490718512595</c:v>
                </c:pt>
                <c:pt idx="2">
                  <c:v>0.15883952004468679</c:v>
                </c:pt>
                <c:pt idx="3">
                  <c:v>0.40961208329309123</c:v>
                </c:pt>
                <c:pt idx="4">
                  <c:v>0.19244718189828197</c:v>
                </c:pt>
              </c:numCache>
            </c:numRef>
          </c:val>
          <c:extLst>
            <c:ext xmlns:c16="http://schemas.microsoft.com/office/drawing/2014/chart" uri="{C3380CC4-5D6E-409C-BE32-E72D297353CC}">
              <c16:uniqueId val="{00000005-C2A0-4B41-AC3F-4F148325A72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701C-410E-BC55-0B096E5BA3B3}"/>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701C-410E-BC55-0B096E5BA3B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5 minutos</c:v>
                </c:pt>
                <c:pt idx="1">
                  <c:v>10 a 20 minutos</c:v>
                </c:pt>
                <c:pt idx="2">
                  <c:v>21 a 30 minutos</c:v>
                </c:pt>
                <c:pt idx="3">
                  <c:v>31 a 60 minutos</c:v>
                </c:pt>
                <c:pt idx="4">
                  <c:v>Más de 60 minutos</c:v>
                </c:pt>
              </c:strCache>
            </c:strRef>
          </c:cat>
          <c:val>
            <c:numRef>
              <c:f>Sheet1!$B$2:$B$6</c:f>
              <c:numCache>
                <c:formatCode>###0%</c:formatCode>
                <c:ptCount val="5"/>
                <c:pt idx="0">
                  <c:v>1.2444756651177809E-2</c:v>
                </c:pt>
                <c:pt idx="1">
                  <c:v>0.20278050023083249</c:v>
                </c:pt>
                <c:pt idx="2">
                  <c:v>0.1807654146566457</c:v>
                </c:pt>
                <c:pt idx="3">
                  <c:v>0.41309288202771954</c:v>
                </c:pt>
                <c:pt idx="4">
                  <c:v>0.19091644643362576</c:v>
                </c:pt>
              </c:numCache>
            </c:numRef>
          </c:val>
          <c:extLst>
            <c:ext xmlns:c16="http://schemas.microsoft.com/office/drawing/2014/chart" uri="{C3380CC4-5D6E-409C-BE32-E72D297353CC}">
              <c16:uniqueId val="{00000004-701C-410E-BC55-0B096E5BA3B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1406-430F-A39F-3A0604805549}"/>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1406-430F-A39F-3A060480554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5 minutos</c:v>
                </c:pt>
                <c:pt idx="1">
                  <c:v>10 a 20 minutos</c:v>
                </c:pt>
                <c:pt idx="2">
                  <c:v>21 a 30 minutos</c:v>
                </c:pt>
                <c:pt idx="3">
                  <c:v>31 a 60 minutos</c:v>
                </c:pt>
                <c:pt idx="4">
                  <c:v>Más de 60 minutos</c:v>
                </c:pt>
              </c:strCache>
            </c:strRef>
          </c:cat>
          <c:val>
            <c:numRef>
              <c:f>Sheet1!$B$2:$B$6</c:f>
              <c:numCache>
                <c:formatCode>###0%</c:formatCode>
                <c:ptCount val="5"/>
                <c:pt idx="0">
                  <c:v>2.3874315769501872E-2</c:v>
                </c:pt>
                <c:pt idx="1">
                  <c:v>0.16702501084423038</c:v>
                </c:pt>
                <c:pt idx="2">
                  <c:v>0.20450181260761804</c:v>
                </c:pt>
                <c:pt idx="3">
                  <c:v>0.36472974005811276</c:v>
                </c:pt>
                <c:pt idx="4">
                  <c:v>0.23986912072053726</c:v>
                </c:pt>
              </c:numCache>
            </c:numRef>
          </c:val>
          <c:extLst>
            <c:ext xmlns:c16="http://schemas.microsoft.com/office/drawing/2014/chart" uri="{C3380CC4-5D6E-409C-BE32-E72D297353CC}">
              <c16:uniqueId val="{00000004-1406-430F-A39F-3A0604805549}"/>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5 minutos</c:v>
                </c:pt>
                <c:pt idx="1">
                  <c:v>10 a 20 minutos</c:v>
                </c:pt>
                <c:pt idx="2">
                  <c:v>21 a 30 minutos</c:v>
                </c:pt>
                <c:pt idx="3">
                  <c:v>31 a 60 minutos</c:v>
                </c:pt>
                <c:pt idx="4">
                  <c:v>Más de 60 minutos</c:v>
                </c:pt>
              </c:strCache>
            </c:strRef>
          </c:cat>
          <c:val>
            <c:numRef>
              <c:f>Sheet1!$C$2:$C$6</c:f>
              <c:numCache>
                <c:formatCode>###0%</c:formatCode>
                <c:ptCount val="5"/>
                <c:pt idx="1">
                  <c:v>0.23508164336494261</c:v>
                </c:pt>
                <c:pt idx="2">
                  <c:v>0.14250679033804886</c:v>
                </c:pt>
                <c:pt idx="3">
                  <c:v>0.50942489168308669</c:v>
                </c:pt>
                <c:pt idx="4">
                  <c:v>0.11298667461392216</c:v>
                </c:pt>
              </c:numCache>
            </c:numRef>
          </c:val>
          <c:extLst>
            <c:ext xmlns:c16="http://schemas.microsoft.com/office/drawing/2014/chart" uri="{C3380CC4-5D6E-409C-BE32-E72D297353CC}">
              <c16:uniqueId val="{00000005-1406-430F-A39F-3A0604805549}"/>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5 minutos</c:v>
                </c:pt>
                <c:pt idx="1">
                  <c:v>10 a 20 minutos</c:v>
                </c:pt>
                <c:pt idx="2">
                  <c:v>21 a 30 minutos</c:v>
                </c:pt>
                <c:pt idx="3">
                  <c:v>31 a 60 minutos</c:v>
                </c:pt>
                <c:pt idx="4">
                  <c:v>Más de 60 minutos</c:v>
                </c:pt>
              </c:strCache>
            </c:strRef>
          </c:cat>
          <c:val>
            <c:numRef>
              <c:f>Sheet1!$D$2:$D$6</c:f>
              <c:numCache>
                <c:formatCode>###0%</c:formatCode>
                <c:ptCount val="5"/>
                <c:pt idx="1">
                  <c:v>0.28186056255128666</c:v>
                </c:pt>
                <c:pt idx="2">
                  <c:v>0.23009195358256221</c:v>
                </c:pt>
                <c:pt idx="3">
                  <c:v>0.20129310524823976</c:v>
                </c:pt>
                <c:pt idx="4">
                  <c:v>0.28675437861791131</c:v>
                </c:pt>
              </c:numCache>
            </c:numRef>
          </c:val>
          <c:extLst>
            <c:ext xmlns:c16="http://schemas.microsoft.com/office/drawing/2014/chart" uri="{C3380CC4-5D6E-409C-BE32-E72D297353CC}">
              <c16:uniqueId val="{00000006-1406-430F-A39F-3A0604805549}"/>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D792-44E1-999D-A79421151695}"/>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D792-44E1-999D-A7942115169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5 minutos</c:v>
                </c:pt>
                <c:pt idx="1">
                  <c:v>10 a 20 minutos</c:v>
                </c:pt>
                <c:pt idx="2">
                  <c:v>21 a 30 minutos</c:v>
                </c:pt>
                <c:pt idx="3">
                  <c:v>31 a 60 minutos</c:v>
                </c:pt>
                <c:pt idx="4">
                  <c:v>Más de 60 minutos</c:v>
                </c:pt>
              </c:strCache>
            </c:strRef>
          </c:cat>
          <c:val>
            <c:numRef>
              <c:f>Sheet1!$B$2:$B$6</c:f>
              <c:numCache>
                <c:formatCode>###0%</c:formatCode>
                <c:ptCount val="5"/>
                <c:pt idx="1">
                  <c:v>0.316120435714004</c:v>
                </c:pt>
                <c:pt idx="2">
                  <c:v>0.1962480420708928</c:v>
                </c:pt>
                <c:pt idx="3">
                  <c:v>0.41035969808763251</c:v>
                </c:pt>
                <c:pt idx="4">
                  <c:v>7.7271824127470495E-2</c:v>
                </c:pt>
              </c:numCache>
            </c:numRef>
          </c:val>
          <c:extLst>
            <c:ext xmlns:c16="http://schemas.microsoft.com/office/drawing/2014/chart" uri="{C3380CC4-5D6E-409C-BE32-E72D297353CC}">
              <c16:uniqueId val="{00000004-D792-44E1-999D-A79421151695}"/>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5 minutos</c:v>
                </c:pt>
                <c:pt idx="1">
                  <c:v>10 a 20 minutos</c:v>
                </c:pt>
                <c:pt idx="2">
                  <c:v>21 a 30 minutos</c:v>
                </c:pt>
                <c:pt idx="3">
                  <c:v>31 a 60 minutos</c:v>
                </c:pt>
                <c:pt idx="4">
                  <c:v>Más de 60 minutos</c:v>
                </c:pt>
              </c:strCache>
            </c:strRef>
          </c:cat>
          <c:val>
            <c:numRef>
              <c:f>Sheet1!$C$2:$C$6</c:f>
              <c:numCache>
                <c:formatCode>###0%</c:formatCode>
                <c:ptCount val="5"/>
                <c:pt idx="1">
                  <c:v>0.2790050899402674</c:v>
                </c:pt>
                <c:pt idx="2">
                  <c:v>0.17087877476194707</c:v>
                </c:pt>
                <c:pt idx="3">
                  <c:v>0.37178887026244317</c:v>
                </c:pt>
                <c:pt idx="4">
                  <c:v>0.17832726503534255</c:v>
                </c:pt>
              </c:numCache>
            </c:numRef>
          </c:val>
          <c:extLst>
            <c:ext xmlns:c16="http://schemas.microsoft.com/office/drawing/2014/chart" uri="{C3380CC4-5D6E-409C-BE32-E72D297353CC}">
              <c16:uniqueId val="{00000005-D792-44E1-999D-A79421151695}"/>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5 minutos</c:v>
                </c:pt>
                <c:pt idx="1">
                  <c:v>10 a 20 minutos</c:v>
                </c:pt>
                <c:pt idx="2">
                  <c:v>21 a 30 minutos</c:v>
                </c:pt>
                <c:pt idx="3">
                  <c:v>31 a 60 minutos</c:v>
                </c:pt>
                <c:pt idx="4">
                  <c:v>Más de 60 minutos</c:v>
                </c:pt>
              </c:strCache>
            </c:strRef>
          </c:cat>
          <c:val>
            <c:numRef>
              <c:f>Sheet1!$D$2:$D$6</c:f>
              <c:numCache>
                <c:formatCode>###0%</c:formatCode>
                <c:ptCount val="5"/>
                <c:pt idx="1">
                  <c:v>0.15382336735793806</c:v>
                </c:pt>
                <c:pt idx="2">
                  <c:v>0.18286925835052747</c:v>
                </c:pt>
                <c:pt idx="3">
                  <c:v>0.47646382545821586</c:v>
                </c:pt>
                <c:pt idx="4">
                  <c:v>0.18684354883331802</c:v>
                </c:pt>
              </c:numCache>
            </c:numRef>
          </c:val>
          <c:extLst>
            <c:ext xmlns:c16="http://schemas.microsoft.com/office/drawing/2014/chart" uri="{C3380CC4-5D6E-409C-BE32-E72D297353CC}">
              <c16:uniqueId val="{00000006-D792-44E1-999D-A79421151695}"/>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5 minutos</c:v>
                </c:pt>
                <c:pt idx="1">
                  <c:v>10 a 20 minutos</c:v>
                </c:pt>
                <c:pt idx="2">
                  <c:v>21 a 30 minutos</c:v>
                </c:pt>
                <c:pt idx="3">
                  <c:v>31 a 60 minutos</c:v>
                </c:pt>
                <c:pt idx="4">
                  <c:v>Más de 60 minutos</c:v>
                </c:pt>
              </c:strCache>
            </c:strRef>
          </c:cat>
          <c:val>
            <c:numRef>
              <c:f>Sheet1!$E$2:$E$6</c:f>
              <c:numCache>
                <c:formatCode>###0%</c:formatCode>
                <c:ptCount val="5"/>
                <c:pt idx="0">
                  <c:v>2.5076942269086841E-2</c:v>
                </c:pt>
                <c:pt idx="1">
                  <c:v>0.16207648115110812</c:v>
                </c:pt>
                <c:pt idx="2">
                  <c:v>0.17634697747404682</c:v>
                </c:pt>
                <c:pt idx="3">
                  <c:v>0.39802623859821468</c:v>
                </c:pt>
                <c:pt idx="4">
                  <c:v>0.2384733605075437</c:v>
                </c:pt>
              </c:numCache>
            </c:numRef>
          </c:val>
          <c:extLst>
            <c:ext xmlns:c16="http://schemas.microsoft.com/office/drawing/2014/chart" uri="{C3380CC4-5D6E-409C-BE32-E72D297353CC}">
              <c16:uniqueId val="{00000007-D792-44E1-999D-A79421151695}"/>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47AB-4A5B-AF4B-3610B585D8DD}"/>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47AB-4A5B-AF4B-3610B585D8D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Sheet1!$B$2:$B$4</c:f>
              <c:numCache>
                <c:formatCode>###0%</c:formatCode>
                <c:ptCount val="3"/>
                <c:pt idx="0">
                  <c:v>0.38634610074738296</c:v>
                </c:pt>
                <c:pt idx="1">
                  <c:v>0.58474261371468939</c:v>
                </c:pt>
                <c:pt idx="2">
                  <c:v>0.78347687830029045</c:v>
                </c:pt>
              </c:numCache>
            </c:numRef>
          </c:val>
          <c:extLst>
            <c:ext xmlns:c16="http://schemas.microsoft.com/office/drawing/2014/chart" uri="{C3380CC4-5D6E-409C-BE32-E72D297353CC}">
              <c16:uniqueId val="{00000004-47AB-4A5B-AF4B-3610B585D8DD}"/>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Sheet1!$C$2:$C$4</c:f>
              <c:numCache>
                <c:formatCode>###0%</c:formatCode>
                <c:ptCount val="3"/>
                <c:pt idx="0">
                  <c:v>0.36336079715876962</c:v>
                </c:pt>
                <c:pt idx="1">
                  <c:v>0.59710946786251862</c:v>
                </c:pt>
                <c:pt idx="2">
                  <c:v>0.76575266316151513</c:v>
                </c:pt>
              </c:numCache>
            </c:numRef>
          </c:val>
          <c:extLst>
            <c:ext xmlns:c16="http://schemas.microsoft.com/office/drawing/2014/chart" uri="{C3380CC4-5D6E-409C-BE32-E72D297353CC}">
              <c16:uniqueId val="{00000005-47AB-4A5B-AF4B-3610B585D8D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32D5-431B-9403-944C66628D44}"/>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32D5-431B-9403-944C66628D4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Sheet1!$B$2:$B$4</c:f>
              <c:numCache>
                <c:formatCode>###0%</c:formatCode>
                <c:ptCount val="3"/>
                <c:pt idx="0">
                  <c:v>0.36987475193500308</c:v>
                </c:pt>
                <c:pt idx="1">
                  <c:v>0.59360474457998058</c:v>
                </c:pt>
                <c:pt idx="2">
                  <c:v>0.77077564384189301</c:v>
                </c:pt>
              </c:numCache>
            </c:numRef>
          </c:val>
          <c:extLst>
            <c:ext xmlns:c16="http://schemas.microsoft.com/office/drawing/2014/chart" uri="{C3380CC4-5D6E-409C-BE32-E72D297353CC}">
              <c16:uniqueId val="{00000004-32D5-431B-9403-944C66628D4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4A89-4B3A-B319-43598DE02644}"/>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4A89-4B3A-B319-43598DE0264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Sheet1!$B$2:$B$4</c:f>
              <c:numCache>
                <c:formatCode>###0%</c:formatCode>
                <c:ptCount val="3"/>
                <c:pt idx="0">
                  <c:v>0.25746647723444482</c:v>
                </c:pt>
                <c:pt idx="1">
                  <c:v>0.74253352276555551</c:v>
                </c:pt>
                <c:pt idx="2">
                  <c:v>0.94153249303755371</c:v>
                </c:pt>
              </c:numCache>
            </c:numRef>
          </c:val>
          <c:extLst>
            <c:ext xmlns:c16="http://schemas.microsoft.com/office/drawing/2014/chart" uri="{C3380CC4-5D6E-409C-BE32-E72D297353CC}">
              <c16:uniqueId val="{00000004-4A89-4B3A-B319-43598DE02644}"/>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Sheet1!$C$2:$C$4</c:f>
              <c:numCache>
                <c:formatCode>###0%</c:formatCode>
                <c:ptCount val="3"/>
                <c:pt idx="0">
                  <c:v>0.47945219379567627</c:v>
                </c:pt>
                <c:pt idx="1">
                  <c:v>0.44350394012798955</c:v>
                </c:pt>
                <c:pt idx="2">
                  <c:v>0.59856379991829123</c:v>
                </c:pt>
              </c:numCache>
            </c:numRef>
          </c:val>
          <c:extLst>
            <c:ext xmlns:c16="http://schemas.microsoft.com/office/drawing/2014/chart" uri="{C3380CC4-5D6E-409C-BE32-E72D297353CC}">
              <c16:uniqueId val="{00000005-4A89-4B3A-B319-43598DE02644}"/>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Sheet1!$D$2:$D$4</c:f>
              <c:numCache>
                <c:formatCode>###0%</c:formatCode>
                <c:ptCount val="3"/>
                <c:pt idx="0">
                  <c:v>0.56986843207313287</c:v>
                </c:pt>
                <c:pt idx="1">
                  <c:v>0.35844297327238916</c:v>
                </c:pt>
                <c:pt idx="2">
                  <c:v>0.50182016258134488</c:v>
                </c:pt>
              </c:numCache>
            </c:numRef>
          </c:val>
          <c:extLst>
            <c:ext xmlns:c16="http://schemas.microsoft.com/office/drawing/2014/chart" uri="{C3380CC4-5D6E-409C-BE32-E72D297353CC}">
              <c16:uniqueId val="{00000006-4A89-4B3A-B319-43598DE0264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037C-4300-9EA3-4213B2843FA1}"/>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037C-4300-9EA3-4213B2843FA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Sheet1!$B$2:$B$4</c:f>
              <c:numCache>
                <c:formatCode>###0%</c:formatCode>
                <c:ptCount val="3"/>
                <c:pt idx="0">
                  <c:v>0.57185658675660811</c:v>
                </c:pt>
                <c:pt idx="1">
                  <c:v>0.38449895409327445</c:v>
                </c:pt>
                <c:pt idx="2">
                  <c:v>0.56490334634257355</c:v>
                </c:pt>
              </c:numCache>
            </c:numRef>
          </c:val>
          <c:extLst>
            <c:ext xmlns:c16="http://schemas.microsoft.com/office/drawing/2014/chart" uri="{C3380CC4-5D6E-409C-BE32-E72D297353CC}">
              <c16:uniqueId val="{00000004-037C-4300-9EA3-4213B2843FA1}"/>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Sheet1!$C$2:$C$4</c:f>
              <c:numCache>
                <c:formatCode>###0%</c:formatCode>
                <c:ptCount val="3"/>
                <c:pt idx="0">
                  <c:v>0.57858488777939376</c:v>
                </c:pt>
                <c:pt idx="1">
                  <c:v>0.42141511222060635</c:v>
                </c:pt>
                <c:pt idx="2">
                  <c:v>0.63098031783283692</c:v>
                </c:pt>
              </c:numCache>
            </c:numRef>
          </c:val>
          <c:extLst>
            <c:ext xmlns:c16="http://schemas.microsoft.com/office/drawing/2014/chart" uri="{C3380CC4-5D6E-409C-BE32-E72D297353CC}">
              <c16:uniqueId val="{00000005-037C-4300-9EA3-4213B2843FA1}"/>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Sheet1!$D$2:$D$4</c:f>
              <c:numCache>
                <c:formatCode>###0%</c:formatCode>
                <c:ptCount val="3"/>
                <c:pt idx="0">
                  <c:v>0.34981334210923393</c:v>
                </c:pt>
                <c:pt idx="1">
                  <c:v>0.55585268167468693</c:v>
                </c:pt>
                <c:pt idx="2">
                  <c:v>0.74990563942281707</c:v>
                </c:pt>
              </c:numCache>
            </c:numRef>
          </c:val>
          <c:extLst>
            <c:ext xmlns:c16="http://schemas.microsoft.com/office/drawing/2014/chart" uri="{C3380CC4-5D6E-409C-BE32-E72D297353CC}">
              <c16:uniqueId val="{00000006-037C-4300-9EA3-4213B2843FA1}"/>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Sheet1!$E$2:$E$4</c:f>
              <c:numCache>
                <c:formatCode>###0%</c:formatCode>
                <c:ptCount val="3"/>
                <c:pt idx="0">
                  <c:v>0.25323763755804779</c:v>
                </c:pt>
                <c:pt idx="1">
                  <c:v>0.7278944004830441</c:v>
                </c:pt>
                <c:pt idx="2">
                  <c:v>0.88949797835067479</c:v>
                </c:pt>
              </c:numCache>
            </c:numRef>
          </c:val>
          <c:extLst>
            <c:ext xmlns:c16="http://schemas.microsoft.com/office/drawing/2014/chart" uri="{C3380CC4-5D6E-409C-BE32-E72D297353CC}">
              <c16:uniqueId val="{00000007-037C-4300-9EA3-4213B2843FA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50EE-4DA3-93D8-B07425D5A201}"/>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50EE-4DA3-93D8-B07425D5A20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Sheet1!$B$2:$B$4</c:f>
              <c:numCache>
                <c:formatCode>###0%</c:formatCode>
                <c:ptCount val="3"/>
                <c:pt idx="0">
                  <c:v>0.41182390326219553</c:v>
                </c:pt>
                <c:pt idx="1">
                  <c:v>0.35461538346889043</c:v>
                </c:pt>
                <c:pt idx="2">
                  <c:v>0.23356071326891406</c:v>
                </c:pt>
              </c:numCache>
            </c:numRef>
          </c:val>
          <c:extLst>
            <c:ext xmlns:c16="http://schemas.microsoft.com/office/drawing/2014/chart" uri="{C3380CC4-5D6E-409C-BE32-E72D297353CC}">
              <c16:uniqueId val="{00000004-50EE-4DA3-93D8-B07425D5A201}"/>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Sheet1!$C$2:$C$4</c:f>
              <c:numCache>
                <c:formatCode>###0%</c:formatCode>
                <c:ptCount val="3"/>
                <c:pt idx="1">
                  <c:v>0.70391673914621755</c:v>
                </c:pt>
                <c:pt idx="2">
                  <c:v>0.29608326085378245</c:v>
                </c:pt>
              </c:numCache>
            </c:numRef>
          </c:val>
          <c:extLst>
            <c:ext xmlns:c16="http://schemas.microsoft.com/office/drawing/2014/chart" uri="{C3380CC4-5D6E-409C-BE32-E72D297353CC}">
              <c16:uniqueId val="{00000005-50EE-4DA3-93D8-B07425D5A20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4824-4FFA-A599-F7883497AA0B}"/>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4824-4FFA-A599-F7883497AA0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Indígena</c:v>
                </c:pt>
                <c:pt idx="1">
                  <c:v>Negro(a), mulato(a), afrodescendiente, afrocolombiano(a)</c:v>
                </c:pt>
                <c:pt idx="2">
                  <c:v>Raizal del Archipiélago de San Andrés, Providencia y Santa Catalina</c:v>
                </c:pt>
                <c:pt idx="3">
                  <c:v>Ninguna de las anteriores</c:v>
                </c:pt>
                <c:pt idx="4">
                  <c:v>No sabe/ No responde</c:v>
                </c:pt>
              </c:strCache>
            </c:strRef>
          </c:cat>
          <c:val>
            <c:numRef>
              <c:f>Sheet1!$B$2:$B$6</c:f>
              <c:numCache>
                <c:formatCode>###0%</c:formatCode>
                <c:ptCount val="5"/>
                <c:pt idx="0">
                  <c:v>8.4266906387635454E-2</c:v>
                </c:pt>
                <c:pt idx="1">
                  <c:v>0.24388785305686811</c:v>
                </c:pt>
                <c:pt idx="3">
                  <c:v>0.62395878814718531</c:v>
                </c:pt>
                <c:pt idx="4">
                  <c:v>4.7886452408312428E-2</c:v>
                </c:pt>
              </c:numCache>
            </c:numRef>
          </c:val>
          <c:extLst>
            <c:ext xmlns:c16="http://schemas.microsoft.com/office/drawing/2014/chart" uri="{C3380CC4-5D6E-409C-BE32-E72D297353CC}">
              <c16:uniqueId val="{00000004-4824-4FFA-A599-F7883497AA0B}"/>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Indígena</c:v>
                </c:pt>
                <c:pt idx="1">
                  <c:v>Negro(a), mulato(a), afrodescendiente, afrocolombiano(a)</c:v>
                </c:pt>
                <c:pt idx="2">
                  <c:v>Raizal del Archipiélago de San Andrés, Providencia y Santa Catalina</c:v>
                </c:pt>
                <c:pt idx="3">
                  <c:v>Ninguna de las anteriores</c:v>
                </c:pt>
                <c:pt idx="4">
                  <c:v>No sabe/ No responde</c:v>
                </c:pt>
              </c:strCache>
            </c:strRef>
          </c:cat>
          <c:val>
            <c:numRef>
              <c:f>Sheet1!$C$2:$C$6</c:f>
              <c:numCache>
                <c:formatCode>###0%</c:formatCode>
                <c:ptCount val="5"/>
                <c:pt idx="0">
                  <c:v>0.34318948940879246</c:v>
                </c:pt>
                <c:pt idx="1">
                  <c:v>0.15385113849661686</c:v>
                </c:pt>
                <c:pt idx="3">
                  <c:v>0.48003898787612881</c:v>
                </c:pt>
                <c:pt idx="4">
                  <c:v>2.2920384218462483E-2</c:v>
                </c:pt>
              </c:numCache>
            </c:numRef>
          </c:val>
          <c:extLst>
            <c:ext xmlns:c16="http://schemas.microsoft.com/office/drawing/2014/chart" uri="{C3380CC4-5D6E-409C-BE32-E72D297353CC}">
              <c16:uniqueId val="{00000005-4824-4FFA-A599-F7883497AA0B}"/>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Indígena</c:v>
                </c:pt>
                <c:pt idx="1">
                  <c:v>Negro(a), mulato(a), afrodescendiente, afrocolombiano(a)</c:v>
                </c:pt>
                <c:pt idx="2">
                  <c:v>Raizal del Archipiélago de San Andrés, Providencia y Santa Catalina</c:v>
                </c:pt>
                <c:pt idx="3">
                  <c:v>Ninguna de las anteriores</c:v>
                </c:pt>
                <c:pt idx="4">
                  <c:v>No sabe/ No responde</c:v>
                </c:pt>
              </c:strCache>
            </c:strRef>
          </c:cat>
          <c:val>
            <c:numRef>
              <c:f>Sheet1!$D$2:$D$6</c:f>
              <c:numCache>
                <c:formatCode>###0%</c:formatCode>
                <c:ptCount val="5"/>
                <c:pt idx="0">
                  <c:v>7.7591130367810526E-2</c:v>
                </c:pt>
                <c:pt idx="1">
                  <c:v>0.1650981407466634</c:v>
                </c:pt>
                <c:pt idx="2">
                  <c:v>6.233707841779232E-3</c:v>
                </c:pt>
                <c:pt idx="3">
                  <c:v>0.71357923608389373</c:v>
                </c:pt>
                <c:pt idx="4">
                  <c:v>3.7497784959854251E-2</c:v>
                </c:pt>
              </c:numCache>
            </c:numRef>
          </c:val>
          <c:extLst>
            <c:ext xmlns:c16="http://schemas.microsoft.com/office/drawing/2014/chart" uri="{C3380CC4-5D6E-409C-BE32-E72D297353CC}">
              <c16:uniqueId val="{00000006-4824-4FFA-A599-F7883497AA0B}"/>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Indígena</c:v>
                </c:pt>
                <c:pt idx="1">
                  <c:v>Negro(a), mulato(a), afrodescendiente, afrocolombiano(a)</c:v>
                </c:pt>
                <c:pt idx="2">
                  <c:v>Raizal del Archipiélago de San Andrés, Providencia y Santa Catalina</c:v>
                </c:pt>
                <c:pt idx="3">
                  <c:v>Ninguna de las anteriores</c:v>
                </c:pt>
                <c:pt idx="4">
                  <c:v>No sabe/ No responde</c:v>
                </c:pt>
              </c:strCache>
            </c:strRef>
          </c:cat>
          <c:val>
            <c:numRef>
              <c:f>Sheet1!$E$2:$E$6</c:f>
              <c:numCache>
                <c:formatCode>###0%</c:formatCode>
                <c:ptCount val="5"/>
                <c:pt idx="0">
                  <c:v>0.1385793648658579</c:v>
                </c:pt>
                <c:pt idx="1">
                  <c:v>0.31500351511829944</c:v>
                </c:pt>
                <c:pt idx="2">
                  <c:v>1.3809229858836522E-2</c:v>
                </c:pt>
                <c:pt idx="3">
                  <c:v>0.49922701661604024</c:v>
                </c:pt>
                <c:pt idx="4">
                  <c:v>3.3380873540967713E-2</c:v>
                </c:pt>
              </c:numCache>
            </c:numRef>
          </c:val>
          <c:extLst>
            <c:ext xmlns:c16="http://schemas.microsoft.com/office/drawing/2014/chart" uri="{C3380CC4-5D6E-409C-BE32-E72D297353CC}">
              <c16:uniqueId val="{00000007-4824-4FFA-A599-F7883497AA0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05EA-4ED4-BE87-30B5D7964EBD}"/>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05EA-4ED4-BE87-30B5D7964EB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Sheet1!$B$2:$B$4</c:f>
              <c:numCache>
                <c:formatCode>###0%</c:formatCode>
                <c:ptCount val="3"/>
                <c:pt idx="0">
                  <c:v>0.14897730009757276</c:v>
                </c:pt>
                <c:pt idx="1">
                  <c:v>0.57755697110696591</c:v>
                </c:pt>
                <c:pt idx="2">
                  <c:v>0.2734657287954611</c:v>
                </c:pt>
              </c:numCache>
            </c:numRef>
          </c:val>
          <c:extLst>
            <c:ext xmlns:c16="http://schemas.microsoft.com/office/drawing/2014/chart" uri="{C3380CC4-5D6E-409C-BE32-E72D297353CC}">
              <c16:uniqueId val="{00000004-05EA-4ED4-BE87-30B5D7964EB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5B69-41BB-8FE5-FD685EC5F5E9}"/>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5B69-41BB-8FE5-FD685EC5F5E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Sheet1!$B$2:$B$4</c:f>
              <c:numCache>
                <c:formatCode>###0%</c:formatCode>
                <c:ptCount val="3"/>
                <c:pt idx="1">
                  <c:v>0.7433188286846355</c:v>
                </c:pt>
                <c:pt idx="2">
                  <c:v>0.25668117131536444</c:v>
                </c:pt>
              </c:numCache>
            </c:numRef>
          </c:val>
          <c:extLst>
            <c:ext xmlns:c16="http://schemas.microsoft.com/office/drawing/2014/chart" uri="{C3380CC4-5D6E-409C-BE32-E72D297353CC}">
              <c16:uniqueId val="{00000004-5B69-41BB-8FE5-FD685EC5F5E9}"/>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Sheet1!$C$2:$C$4</c:f>
              <c:numCache>
                <c:formatCode>###0%</c:formatCode>
                <c:ptCount val="3"/>
                <c:pt idx="0">
                  <c:v>0.29683951955964277</c:v>
                </c:pt>
                <c:pt idx="1">
                  <c:v>0.45329022087183973</c:v>
                </c:pt>
                <c:pt idx="2">
                  <c:v>0.24987025956851741</c:v>
                </c:pt>
              </c:numCache>
            </c:numRef>
          </c:val>
          <c:extLst>
            <c:ext xmlns:c16="http://schemas.microsoft.com/office/drawing/2014/chart" uri="{C3380CC4-5D6E-409C-BE32-E72D297353CC}">
              <c16:uniqueId val="{00000005-5B69-41BB-8FE5-FD685EC5F5E9}"/>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Sheet1!$D$2:$D$4</c:f>
              <c:numCache>
                <c:formatCode>###0%</c:formatCode>
                <c:ptCount val="3"/>
                <c:pt idx="1">
                  <c:v>0.4708423325890323</c:v>
                </c:pt>
                <c:pt idx="2">
                  <c:v>0.5291576674109677</c:v>
                </c:pt>
              </c:numCache>
            </c:numRef>
          </c:val>
          <c:extLst>
            <c:ext xmlns:c16="http://schemas.microsoft.com/office/drawing/2014/chart" uri="{C3380CC4-5D6E-409C-BE32-E72D297353CC}">
              <c16:uniqueId val="{00000006-5B69-41BB-8FE5-FD685EC5F5E9}"/>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AC18-489A-94CF-3373A3F30BFA}"/>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AC18-489A-94CF-3373A3F30BF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Sheet1!$B$2:$B$4</c:f>
              <c:numCache>
                <c:formatCode>###0%</c:formatCode>
                <c:ptCount val="3"/>
                <c:pt idx="0">
                  <c:v>0.16584670002587809</c:v>
                </c:pt>
                <c:pt idx="1">
                  <c:v>0.60810154550504203</c:v>
                </c:pt>
                <c:pt idx="2">
                  <c:v>0.22605175446907988</c:v>
                </c:pt>
              </c:numCache>
            </c:numRef>
          </c:val>
          <c:extLst>
            <c:ext xmlns:c16="http://schemas.microsoft.com/office/drawing/2014/chart" uri="{C3380CC4-5D6E-409C-BE32-E72D297353CC}">
              <c16:uniqueId val="{00000004-AC18-489A-94CF-3373A3F30BFA}"/>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Sheet1!$C$2:$C$4</c:f>
              <c:numCache>
                <c:formatCode>General</c:formatCode>
                <c:ptCount val="3"/>
                <c:pt idx="2" formatCode="###0%">
                  <c:v>1</c:v>
                </c:pt>
              </c:numCache>
            </c:numRef>
          </c:val>
          <c:extLst>
            <c:ext xmlns:c16="http://schemas.microsoft.com/office/drawing/2014/chart" uri="{C3380CC4-5D6E-409C-BE32-E72D297353CC}">
              <c16:uniqueId val="{00000005-AC18-489A-94CF-3373A3F30BFA}"/>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Sheet1!$D$2:$D$4</c:f>
              <c:numCache>
                <c:formatCode>###0%</c:formatCode>
                <c:ptCount val="3"/>
                <c:pt idx="0">
                  <c:v>0.22200860219939944</c:v>
                </c:pt>
                <c:pt idx="1">
                  <c:v>0.2274699571689538</c:v>
                </c:pt>
                <c:pt idx="2">
                  <c:v>0.55052144063164676</c:v>
                </c:pt>
              </c:numCache>
            </c:numRef>
          </c:val>
          <c:extLst>
            <c:ext xmlns:c16="http://schemas.microsoft.com/office/drawing/2014/chart" uri="{C3380CC4-5D6E-409C-BE32-E72D297353CC}">
              <c16:uniqueId val="{00000006-AC18-489A-94CF-3373A3F30BFA}"/>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a 5 minutos</c:v>
                </c:pt>
                <c:pt idx="1">
                  <c:v>6 a 20 minutos</c:v>
                </c:pt>
                <c:pt idx="2">
                  <c:v>Más de 20 minutos</c:v>
                </c:pt>
              </c:strCache>
            </c:strRef>
          </c:cat>
          <c:val>
            <c:numRef>
              <c:f>Sheet1!$E$2:$E$4</c:f>
              <c:numCache>
                <c:formatCode>###0%</c:formatCode>
                <c:ptCount val="3"/>
                <c:pt idx="0">
                  <c:v>0.14642776572307786</c:v>
                </c:pt>
                <c:pt idx="1">
                  <c:v>0.8535722342769223</c:v>
                </c:pt>
              </c:numCache>
            </c:numRef>
          </c:val>
          <c:extLst>
            <c:ext xmlns:c16="http://schemas.microsoft.com/office/drawing/2014/chart" uri="{C3380CC4-5D6E-409C-BE32-E72D297353CC}">
              <c16:uniqueId val="{00000007-AC18-489A-94CF-3373A3F30BFA}"/>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2321991684946123"/>
          <c:y val="3.6732832702288241E-2"/>
          <c:w val="0.35274382048125186"/>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1BFC-4723-A80C-36B6034DE1E7}"/>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1BFC-4723-A80C-36B6034DE1E7}"/>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strCache>
            </c:strRef>
          </c:cat>
          <c:val>
            <c:numRef>
              <c:f>Sheet1!$B$2:$B$23</c:f>
              <c:numCache>
                <c:formatCode>###0%</c:formatCode>
                <c:ptCount val="22"/>
                <c:pt idx="0">
                  <c:v>3.8348115024703436E-2</c:v>
                </c:pt>
                <c:pt idx="1">
                  <c:v>6.551239399836567E-2</c:v>
                </c:pt>
                <c:pt idx="2">
                  <c:v>3.1555359468044851E-2</c:v>
                </c:pt>
                <c:pt idx="3">
                  <c:v>3.1312154032303953E-2</c:v>
                </c:pt>
                <c:pt idx="4">
                  <c:v>4.2729599255986343E-2</c:v>
                </c:pt>
                <c:pt idx="5">
                  <c:v>8.3199476147307994E-2</c:v>
                </c:pt>
                <c:pt idx="6">
                  <c:v>2.4939089933323774E-2</c:v>
                </c:pt>
                <c:pt idx="7">
                  <c:v>3.9157320331521826E-2</c:v>
                </c:pt>
                <c:pt idx="8">
                  <c:v>2.4363510500092566E-2</c:v>
                </c:pt>
                <c:pt idx="9">
                  <c:v>5.1033724531559112E-2</c:v>
                </c:pt>
                <c:pt idx="10">
                  <c:v>2.4070671281136349E-2</c:v>
                </c:pt>
                <c:pt idx="11">
                  <c:v>2.9001941224946103E-2</c:v>
                </c:pt>
                <c:pt idx="12">
                  <c:v>6.6673202217623406E-2</c:v>
                </c:pt>
                <c:pt idx="13">
                  <c:v>4.6482524237317115E-2</c:v>
                </c:pt>
                <c:pt idx="14">
                  <c:v>7.8226760301773293E-2</c:v>
                </c:pt>
                <c:pt idx="15">
                  <c:v>4.9685654121084395E-2</c:v>
                </c:pt>
                <c:pt idx="16">
                  <c:v>7.4289851667738618E-2</c:v>
                </c:pt>
                <c:pt idx="17">
                  <c:v>6.7204929746194464E-2</c:v>
                </c:pt>
                <c:pt idx="18">
                  <c:v>5.6349114983560537E-2</c:v>
                </c:pt>
                <c:pt idx="19">
                  <c:v>1.1418356277472487E-2</c:v>
                </c:pt>
                <c:pt idx="20">
                  <c:v>5.4060311403074622E-2</c:v>
                </c:pt>
                <c:pt idx="21">
                  <c:v>1.038593931486935E-2</c:v>
                </c:pt>
              </c:numCache>
            </c:numRef>
          </c:val>
          <c:extLst>
            <c:ext xmlns:c16="http://schemas.microsoft.com/office/drawing/2014/chart" uri="{C3380CC4-5D6E-409C-BE32-E72D297353CC}">
              <c16:uniqueId val="{00000004-1BFC-4723-A80C-36B6034DE1E7}"/>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strCache>
            </c:strRef>
          </c:cat>
          <c:val>
            <c:numRef>
              <c:f>Sheet1!$C$2:$C$23</c:f>
              <c:numCache>
                <c:formatCode>###0%</c:formatCode>
                <c:ptCount val="22"/>
                <c:pt idx="0">
                  <c:v>2.7419689063485495E-2</c:v>
                </c:pt>
                <c:pt idx="1">
                  <c:v>5.6209354225444347E-2</c:v>
                </c:pt>
                <c:pt idx="2">
                  <c:v>3.9556897977069398E-2</c:v>
                </c:pt>
                <c:pt idx="3">
                  <c:v>2.4351740982463475E-2</c:v>
                </c:pt>
                <c:pt idx="4">
                  <c:v>4.1526875377523427E-2</c:v>
                </c:pt>
                <c:pt idx="5">
                  <c:v>6.5222624455793868E-2</c:v>
                </c:pt>
                <c:pt idx="6">
                  <c:v>4.0662524544806712E-2</c:v>
                </c:pt>
                <c:pt idx="7">
                  <c:v>3.5680909856787686E-2</c:v>
                </c:pt>
                <c:pt idx="8">
                  <c:v>2.7039173877997986E-2</c:v>
                </c:pt>
                <c:pt idx="9">
                  <c:v>4.5316675497296836E-2</c:v>
                </c:pt>
                <c:pt idx="10">
                  <c:v>3.5680909856787686E-2</c:v>
                </c:pt>
                <c:pt idx="11">
                  <c:v>2.773854745009359E-2</c:v>
                </c:pt>
                <c:pt idx="12">
                  <c:v>5.2246043218316579E-2</c:v>
                </c:pt>
                <c:pt idx="13">
                  <c:v>8.2643031534181594E-2</c:v>
                </c:pt>
                <c:pt idx="14">
                  <c:v>6.2203710050795127E-2</c:v>
                </c:pt>
                <c:pt idx="15">
                  <c:v>3.9819587364246053E-2</c:v>
                </c:pt>
                <c:pt idx="16">
                  <c:v>8.2975951825140865E-2</c:v>
                </c:pt>
                <c:pt idx="17">
                  <c:v>4.3446394453250547E-2</c:v>
                </c:pt>
                <c:pt idx="18">
                  <c:v>4.8056098728195634E-2</c:v>
                </c:pt>
                <c:pt idx="19">
                  <c:v>3.4038727424838315E-2</c:v>
                </c:pt>
                <c:pt idx="20">
                  <c:v>6.4288359128116396E-2</c:v>
                </c:pt>
                <c:pt idx="21">
                  <c:v>2.3876173107369204E-2</c:v>
                </c:pt>
              </c:numCache>
            </c:numRef>
          </c:val>
          <c:extLst>
            <c:ext xmlns:c16="http://schemas.microsoft.com/office/drawing/2014/chart" uri="{C3380CC4-5D6E-409C-BE32-E72D297353CC}">
              <c16:uniqueId val="{00000005-1BFC-4723-A80C-36B6034DE1E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230911501123199"/>
          <c:y val="3.6732832702288241E-2"/>
          <c:w val="0.29960580731709258"/>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E3E2-4461-B2F6-48FFE2C3A7E9}"/>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E3E2-4461-B2F6-48FFE2C3A7E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strCache>
            </c:strRef>
          </c:cat>
          <c:val>
            <c:numRef>
              <c:f>Sheet1!$B$2:$B$23</c:f>
              <c:numCache>
                <c:formatCode>###0%</c:formatCode>
                <c:ptCount val="22"/>
                <c:pt idx="0">
                  <c:v>3.2417675740886866E-2</c:v>
                </c:pt>
                <c:pt idx="1">
                  <c:v>6.0463989706290168E-2</c:v>
                </c:pt>
                <c:pt idx="2">
                  <c:v>3.5897488743869589E-2</c:v>
                </c:pt>
                <c:pt idx="3">
                  <c:v>2.7535003770331235E-2</c:v>
                </c:pt>
                <c:pt idx="4">
                  <c:v>4.2076926953338693E-2</c:v>
                </c:pt>
                <c:pt idx="5">
                  <c:v>7.3444125482076475E-2</c:v>
                </c:pt>
                <c:pt idx="6">
                  <c:v>3.3471597233767962E-2</c:v>
                </c:pt>
                <c:pt idx="7">
                  <c:v>3.7270805171955489E-2</c:v>
                </c:pt>
                <c:pt idx="8">
                  <c:v>2.581549080017502E-2</c:v>
                </c:pt>
                <c:pt idx="9">
                  <c:v>4.793130042212064E-2</c:v>
                </c:pt>
                <c:pt idx="10">
                  <c:v>3.0371104224349396E-2</c:v>
                </c:pt>
                <c:pt idx="11">
                  <c:v>2.8316345687225981E-2</c:v>
                </c:pt>
                <c:pt idx="12">
                  <c:v>5.8844134171869594E-2</c:v>
                </c:pt>
                <c:pt idx="13">
                  <c:v>6.610545015154029E-2</c:v>
                </c:pt>
                <c:pt idx="14">
                  <c:v>6.9531663039625713E-2</c:v>
                </c:pt>
                <c:pt idx="15">
                  <c:v>4.4331716593470787E-2</c:v>
                </c:pt>
                <c:pt idx="16">
                  <c:v>7.9003466398663513E-2</c:v>
                </c:pt>
                <c:pt idx="17">
                  <c:v>5.4312080261078546E-2</c:v>
                </c:pt>
                <c:pt idx="18">
                  <c:v>5.1848811869765615E-2</c:v>
                </c:pt>
                <c:pt idx="19">
                  <c:v>2.3693567560680421E-2</c:v>
                </c:pt>
                <c:pt idx="20">
                  <c:v>5.9610682173814065E-2</c:v>
                </c:pt>
                <c:pt idx="21">
                  <c:v>1.770657384310036E-2</c:v>
                </c:pt>
              </c:numCache>
            </c:numRef>
          </c:val>
          <c:extLst>
            <c:ext xmlns:c16="http://schemas.microsoft.com/office/drawing/2014/chart" uri="{C3380CC4-5D6E-409C-BE32-E72D297353CC}">
              <c16:uniqueId val="{00000004-E3E2-4461-B2F6-48FFE2C3A7E9}"/>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5476-40FF-B21B-C6B915BCA909}"/>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5476-40FF-B21B-C6B915BCA909}"/>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strCache>
            </c:strRef>
          </c:cat>
          <c:val>
            <c:numRef>
              <c:f>Sheet1!$B$2:$B$23</c:f>
              <c:numCache>
                <c:formatCode>General</c:formatCode>
                <c:ptCount val="22"/>
                <c:pt idx="0" formatCode="###0%">
                  <c:v>5.6901919222495191E-2</c:v>
                </c:pt>
                <c:pt idx="3" formatCode="###0%">
                  <c:v>2.6519751355764676E-2</c:v>
                </c:pt>
                <c:pt idx="5" formatCode="###0%">
                  <c:v>0.10755275902790873</c:v>
                </c:pt>
                <c:pt idx="6" formatCode="###0%">
                  <c:v>3.6411825650665239E-2</c:v>
                </c:pt>
                <c:pt idx="7" formatCode="###0%">
                  <c:v>1.2994465836911807E-2</c:v>
                </c:pt>
                <c:pt idx="8" formatCode="###0%">
                  <c:v>1.6093907816818472E-2</c:v>
                </c:pt>
                <c:pt idx="10" formatCode="###0%">
                  <c:v>1.7502894343196095E-2</c:v>
                </c:pt>
                <c:pt idx="11" formatCode="###0%">
                  <c:v>3.4474969004451135E-2</c:v>
                </c:pt>
                <c:pt idx="12" formatCode="###0%">
                  <c:v>0.11591436719991725</c:v>
                </c:pt>
                <c:pt idx="13" formatCode="###0%">
                  <c:v>0.14049274547628979</c:v>
                </c:pt>
                <c:pt idx="14" formatCode="###0%">
                  <c:v>0.10666752549980144</c:v>
                </c:pt>
                <c:pt idx="15" formatCode="###0%">
                  <c:v>7.875687635921208E-2</c:v>
                </c:pt>
                <c:pt idx="17" formatCode="###0%">
                  <c:v>6.8585871874873028E-2</c:v>
                </c:pt>
                <c:pt idx="19" formatCode="###0%">
                  <c:v>4.7017519714187085E-2</c:v>
                </c:pt>
                <c:pt idx="20" formatCode="###0%">
                  <c:v>0.12668952982114329</c:v>
                </c:pt>
              </c:numCache>
            </c:numRef>
          </c:val>
          <c:extLst>
            <c:ext xmlns:c16="http://schemas.microsoft.com/office/drawing/2014/chart" uri="{C3380CC4-5D6E-409C-BE32-E72D297353CC}">
              <c16:uniqueId val="{00000004-5476-40FF-B21B-C6B915BCA909}"/>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strCache>
            </c:strRef>
          </c:cat>
          <c:val>
            <c:numRef>
              <c:f>Sheet1!$C$2:$C$23</c:f>
              <c:numCache>
                <c:formatCode>###0%</c:formatCode>
                <c:ptCount val="22"/>
                <c:pt idx="0">
                  <c:v>1.3916400536187055E-2</c:v>
                </c:pt>
                <c:pt idx="1">
                  <c:v>5.5738161076647863E-2</c:v>
                </c:pt>
                <c:pt idx="2">
                  <c:v>7.7681197084722833E-2</c:v>
                </c:pt>
                <c:pt idx="3">
                  <c:v>3.7126397626937063E-2</c:v>
                </c:pt>
                <c:pt idx="4">
                  <c:v>0.10375158949630321</c:v>
                </c:pt>
                <c:pt idx="5">
                  <c:v>5.6312492040470181E-2</c:v>
                </c:pt>
                <c:pt idx="6">
                  <c:v>4.0287792700688663E-2</c:v>
                </c:pt>
                <c:pt idx="7">
                  <c:v>7.6824625541749167E-2</c:v>
                </c:pt>
                <c:pt idx="8">
                  <c:v>4.4982590417505713E-2</c:v>
                </c:pt>
                <c:pt idx="9">
                  <c:v>0.11818706748557486</c:v>
                </c:pt>
                <c:pt idx="10">
                  <c:v>5.4580927390873495E-2</c:v>
                </c:pt>
                <c:pt idx="11">
                  <c:v>2.9823328906419012E-2</c:v>
                </c:pt>
                <c:pt idx="12">
                  <c:v>1.061125654249327E-2</c:v>
                </c:pt>
                <c:pt idx="14">
                  <c:v>4.7692350839910115E-2</c:v>
                </c:pt>
                <c:pt idx="15">
                  <c:v>1.7937367647993949E-2</c:v>
                </c:pt>
                <c:pt idx="16">
                  <c:v>8.8310211147850412E-2</c:v>
                </c:pt>
                <c:pt idx="17">
                  <c:v>5.4346979266618647E-2</c:v>
                </c:pt>
                <c:pt idx="18">
                  <c:v>6.8016504468308966E-2</c:v>
                </c:pt>
              </c:numCache>
            </c:numRef>
          </c:val>
          <c:extLst>
            <c:ext xmlns:c16="http://schemas.microsoft.com/office/drawing/2014/chart" uri="{C3380CC4-5D6E-409C-BE32-E72D297353CC}">
              <c16:uniqueId val="{00000005-5476-40FF-B21B-C6B915BCA909}"/>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Sheet1!$A$2:$A$23</c:f>
              <c:strCache>
                <c:ptCount val="22"/>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strCache>
            </c:strRef>
          </c:cat>
          <c:val>
            <c:numRef>
              <c:f>Sheet1!$D$2:$D$23</c:f>
              <c:numCache>
                <c:formatCode>###0%</c:formatCode>
                <c:ptCount val="22"/>
                <c:pt idx="1">
                  <c:v>0.30250394316291712</c:v>
                </c:pt>
                <c:pt idx="2">
                  <c:v>1.8336027041998638E-2</c:v>
                </c:pt>
                <c:pt idx="16">
                  <c:v>0.34852281131362095</c:v>
                </c:pt>
                <c:pt idx="18">
                  <c:v>0.18774979697741256</c:v>
                </c:pt>
                <c:pt idx="21">
                  <c:v>0.14288742150405062</c:v>
                </c:pt>
              </c:numCache>
            </c:numRef>
          </c:val>
          <c:extLst>
            <c:ext xmlns:c16="http://schemas.microsoft.com/office/drawing/2014/chart" uri="{C3380CC4-5D6E-409C-BE32-E72D297353CC}">
              <c16:uniqueId val="{00000006-5476-40FF-B21B-C6B915BCA909}"/>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5">
                  <a:lumMod val="50000"/>
                </a:schemeClr>
              </a:solidFill>
              <a:ln>
                <a:noFill/>
              </a:ln>
              <a:effectLst/>
            </c:spPr>
            <c:extLst>
              <c:ext xmlns:c16="http://schemas.microsoft.com/office/drawing/2014/chart" uri="{C3380CC4-5D6E-409C-BE32-E72D297353CC}">
                <c16:uniqueId val="{00000001-E45F-4BB0-ACC5-9E9057C6CF1A}"/>
              </c:ext>
            </c:extLst>
          </c:dPt>
          <c:dPt>
            <c:idx val="1"/>
            <c:bubble3D val="0"/>
            <c:spPr>
              <a:solidFill>
                <a:schemeClr val="accent5">
                  <a:lumMod val="75000"/>
                </a:schemeClr>
              </a:solidFill>
              <a:ln>
                <a:noFill/>
              </a:ln>
              <a:effectLst/>
            </c:spPr>
            <c:extLst>
              <c:ext xmlns:c16="http://schemas.microsoft.com/office/drawing/2014/chart" uri="{C3380CC4-5D6E-409C-BE32-E72D297353CC}">
                <c16:uniqueId val="{00000003-E45F-4BB0-ACC5-9E9057C6CF1A}"/>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E45F-4BB0-ACC5-9E9057C6CF1A}"/>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Cali</c:v>
                </c:pt>
                <c:pt idx="1">
                  <c:v>Otro municipio</c:v>
                </c:pt>
              </c:strCache>
            </c:strRef>
          </c:cat>
          <c:val>
            <c:numRef>
              <c:f>Sheet1!$B$2:$B$3</c:f>
              <c:numCache>
                <c:formatCode>###0%</c:formatCode>
                <c:ptCount val="2"/>
                <c:pt idx="0">
                  <c:v>0.96765243896402187</c:v>
                </c:pt>
                <c:pt idx="1">
                  <c:v>3.2347561035978023E-2</c:v>
                </c:pt>
              </c:numCache>
            </c:numRef>
          </c:val>
          <c:extLst>
            <c:ext xmlns:c16="http://schemas.microsoft.com/office/drawing/2014/chart" uri="{C3380CC4-5D6E-409C-BE32-E72D297353CC}">
              <c16:uniqueId val="{00000006-E45F-4BB0-ACC5-9E9057C6CF1A}"/>
            </c:ext>
          </c:extLst>
        </c:ser>
        <c:dLbls>
          <c:showLegendKey val="0"/>
          <c:showVal val="0"/>
          <c:showCatName val="0"/>
          <c:showSerName val="0"/>
          <c:showPercent val="0"/>
          <c:showBubbleSize val="0"/>
          <c:showLeaderLines val="1"/>
        </c:dLbls>
        <c:firstSliceAng val="183"/>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3">
                  <a:lumMod val="50000"/>
                </a:schemeClr>
              </a:solidFill>
              <a:ln>
                <a:noFill/>
              </a:ln>
              <a:effectLst/>
            </c:spPr>
            <c:extLst>
              <c:ext xmlns:c16="http://schemas.microsoft.com/office/drawing/2014/chart" uri="{C3380CC4-5D6E-409C-BE32-E72D297353CC}">
                <c16:uniqueId val="{00000001-C379-48F9-8FF2-47E6B7BCFF9F}"/>
              </c:ext>
            </c:extLst>
          </c:dPt>
          <c:dPt>
            <c:idx val="1"/>
            <c:bubble3D val="0"/>
            <c:spPr>
              <a:solidFill>
                <a:schemeClr val="accent3">
                  <a:lumMod val="75000"/>
                </a:schemeClr>
              </a:solidFill>
              <a:ln>
                <a:noFill/>
              </a:ln>
              <a:effectLst/>
            </c:spPr>
            <c:extLst>
              <c:ext xmlns:c16="http://schemas.microsoft.com/office/drawing/2014/chart" uri="{C3380CC4-5D6E-409C-BE32-E72D297353CC}">
                <c16:uniqueId val="{00000003-C379-48F9-8FF2-47E6B7BCFF9F}"/>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C379-48F9-8FF2-47E6B7BCFF9F}"/>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Cali</c:v>
                </c:pt>
                <c:pt idx="1">
                  <c:v>Otro municipio</c:v>
                </c:pt>
              </c:strCache>
            </c:strRef>
          </c:cat>
          <c:val>
            <c:numRef>
              <c:f>Sheet1!$B$2:$B$3</c:f>
              <c:numCache>
                <c:formatCode>###0%</c:formatCode>
                <c:ptCount val="2"/>
                <c:pt idx="0">
                  <c:v>0.96842751651441061</c:v>
                </c:pt>
                <c:pt idx="1">
                  <c:v>3.1572483485589588E-2</c:v>
                </c:pt>
              </c:numCache>
            </c:numRef>
          </c:val>
          <c:extLst>
            <c:ext xmlns:c16="http://schemas.microsoft.com/office/drawing/2014/chart" uri="{C3380CC4-5D6E-409C-BE32-E72D297353CC}">
              <c16:uniqueId val="{00000006-C379-48F9-8FF2-47E6B7BCFF9F}"/>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7030A0"/>
              </a:solidFill>
              <a:ln>
                <a:noFill/>
              </a:ln>
              <a:effectLst/>
            </c:spPr>
            <c:extLst>
              <c:ext xmlns:c16="http://schemas.microsoft.com/office/drawing/2014/chart" uri="{C3380CC4-5D6E-409C-BE32-E72D297353CC}">
                <c16:uniqueId val="{00000001-918D-46DE-B165-84548861CF06}"/>
              </c:ext>
            </c:extLst>
          </c:dPt>
          <c:dPt>
            <c:idx val="1"/>
            <c:bubble3D val="0"/>
            <c:spPr>
              <a:solidFill>
                <a:srgbClr val="D53B67"/>
              </a:solidFill>
              <a:ln>
                <a:noFill/>
              </a:ln>
              <a:effectLst/>
            </c:spPr>
            <c:extLst>
              <c:ext xmlns:c16="http://schemas.microsoft.com/office/drawing/2014/chart" uri="{C3380CC4-5D6E-409C-BE32-E72D297353CC}">
                <c16:uniqueId val="{00000003-918D-46DE-B165-84548861CF06}"/>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918D-46DE-B165-84548861CF06}"/>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Cali</c:v>
                </c:pt>
                <c:pt idx="1">
                  <c:v>Otro municipio</c:v>
                </c:pt>
              </c:strCache>
            </c:strRef>
          </c:cat>
          <c:val>
            <c:numRef>
              <c:f>Sheet1!$B$2:$B$3</c:f>
              <c:numCache>
                <c:formatCode>###0%</c:formatCode>
                <c:ptCount val="2"/>
                <c:pt idx="0">
                  <c:v>0.97</c:v>
                </c:pt>
                <c:pt idx="1">
                  <c:v>0.03</c:v>
                </c:pt>
              </c:numCache>
            </c:numRef>
          </c:val>
          <c:extLst>
            <c:ext xmlns:c16="http://schemas.microsoft.com/office/drawing/2014/chart" uri="{C3380CC4-5D6E-409C-BE32-E72D297353CC}">
              <c16:uniqueId val="{00000006-918D-46DE-B165-84548861CF06}"/>
            </c:ext>
          </c:extLst>
        </c:ser>
        <c:dLbls>
          <c:showLegendKey val="0"/>
          <c:showVal val="0"/>
          <c:showCatName val="0"/>
          <c:showSerName val="0"/>
          <c:showPercent val="0"/>
          <c:showBubbleSize val="0"/>
          <c:showLeaderLines val="1"/>
        </c:dLbls>
        <c:firstSliceAng val="182"/>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F0"/>
              </a:solidFill>
              <a:ln>
                <a:noFill/>
              </a:ln>
              <a:effectLst/>
            </c:spPr>
            <c:extLst>
              <c:ext xmlns:c16="http://schemas.microsoft.com/office/drawing/2014/chart" uri="{C3380CC4-5D6E-409C-BE32-E72D297353CC}">
                <c16:uniqueId val="{00000001-7601-4AFB-AD9C-B978B90BFFA5}"/>
              </c:ext>
            </c:extLst>
          </c:dPt>
          <c:dPt>
            <c:idx val="1"/>
            <c:bubble3D val="0"/>
            <c:spPr>
              <a:solidFill>
                <a:schemeClr val="accent5">
                  <a:lumMod val="60000"/>
                  <a:lumOff val="40000"/>
                </a:schemeClr>
              </a:solidFill>
              <a:ln>
                <a:noFill/>
              </a:ln>
              <a:effectLst/>
            </c:spPr>
            <c:extLst>
              <c:ext xmlns:c16="http://schemas.microsoft.com/office/drawing/2014/chart" uri="{C3380CC4-5D6E-409C-BE32-E72D297353CC}">
                <c16:uniqueId val="{00000003-7601-4AFB-AD9C-B978B90BFFA5}"/>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7601-4AFB-AD9C-B978B90BFFA5}"/>
              </c:ext>
            </c:extLst>
          </c:dPt>
          <c:dLbls>
            <c:dLbl>
              <c:idx val="1"/>
              <c:layout>
                <c:manualLayout>
                  <c:x val="7.105821843198431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01-4AFB-AD9C-B978B90BFFA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Cali</c:v>
                </c:pt>
                <c:pt idx="1">
                  <c:v>Otro municipio</c:v>
                </c:pt>
              </c:strCache>
            </c:strRef>
          </c:cat>
          <c:val>
            <c:numRef>
              <c:f>Sheet1!$B$2:$B$3</c:f>
              <c:numCache>
                <c:formatCode>###0%</c:formatCode>
                <c:ptCount val="2"/>
                <c:pt idx="0">
                  <c:v>0.972220333395306</c:v>
                </c:pt>
                <c:pt idx="1">
                  <c:v>2.7779666604693793E-2</c:v>
                </c:pt>
              </c:numCache>
            </c:numRef>
          </c:val>
          <c:extLst>
            <c:ext xmlns:c16="http://schemas.microsoft.com/office/drawing/2014/chart" uri="{C3380CC4-5D6E-409C-BE32-E72D297353CC}">
              <c16:uniqueId val="{00000006-7601-4AFB-AD9C-B978B90BFFA5}"/>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doughnutChart>
        <c:varyColors val="1"/>
        <c:ser>
          <c:idx val="3"/>
          <c:order val="0"/>
          <c:tx>
            <c:strRef>
              <c:f>Sheet1!$B$1</c:f>
              <c:strCache>
                <c:ptCount val="1"/>
                <c:pt idx="0">
                  <c:v>NSE 5-6</c:v>
                </c:pt>
              </c:strCache>
            </c:strRef>
          </c:tx>
          <c:dPt>
            <c:idx val="0"/>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1-0FD6-4043-B2D6-FD33D7522B1C}"/>
              </c:ext>
            </c:extLst>
          </c:dPt>
          <c:dPt>
            <c:idx val="1"/>
            <c:bubble3D val="0"/>
            <c:spPr>
              <a:noFill/>
              <a:ln w="19050">
                <a:solidFill>
                  <a:schemeClr val="lt1"/>
                </a:solidFill>
              </a:ln>
              <a:effectLst/>
            </c:spPr>
            <c:extLst>
              <c:ext xmlns:c16="http://schemas.microsoft.com/office/drawing/2014/chart" uri="{C3380CC4-5D6E-409C-BE32-E72D297353CC}">
                <c16:uniqueId val="{00000003-0FD6-4043-B2D6-FD33D7522B1C}"/>
              </c:ext>
            </c:extLst>
          </c:dPt>
          <c:cat>
            <c:strRef>
              <c:f>Sheet1!$A$2:$A$3</c:f>
              <c:strCache>
                <c:ptCount val="2"/>
                <c:pt idx="0">
                  <c:v>One</c:v>
                </c:pt>
                <c:pt idx="1">
                  <c:v>Two</c:v>
                </c:pt>
              </c:strCache>
            </c:strRef>
          </c:cat>
          <c:val>
            <c:numRef>
              <c:f>Sheet1!$B$2:$B$3</c:f>
              <c:numCache>
                <c:formatCode>0%</c:formatCode>
                <c:ptCount val="2"/>
                <c:pt idx="0">
                  <c:v>0.23</c:v>
                </c:pt>
                <c:pt idx="1">
                  <c:v>1</c:v>
                </c:pt>
              </c:numCache>
            </c:numRef>
          </c:val>
          <c:extLst>
            <c:ext xmlns:c16="http://schemas.microsoft.com/office/drawing/2014/chart" uri="{C3380CC4-5D6E-409C-BE32-E72D297353CC}">
              <c16:uniqueId val="{00000004-0FD6-4043-B2D6-FD33D7522B1C}"/>
            </c:ext>
          </c:extLst>
        </c:ser>
        <c:ser>
          <c:idx val="4"/>
          <c:order val="1"/>
          <c:tx>
            <c:strRef>
              <c:f>Sheet1!$C$1</c:f>
              <c:strCache>
                <c:ptCount val="1"/>
                <c:pt idx="0">
                  <c:v>NSE 3-4</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6-0FD6-4043-B2D6-FD33D7522B1C}"/>
              </c:ext>
            </c:extLst>
          </c:dPt>
          <c:dPt>
            <c:idx val="1"/>
            <c:bubble3D val="0"/>
            <c:spPr>
              <a:noFill/>
              <a:ln w="19050">
                <a:solidFill>
                  <a:schemeClr val="lt1"/>
                </a:solidFill>
              </a:ln>
              <a:effectLst/>
            </c:spPr>
            <c:extLst>
              <c:ext xmlns:c16="http://schemas.microsoft.com/office/drawing/2014/chart" uri="{C3380CC4-5D6E-409C-BE32-E72D297353CC}">
                <c16:uniqueId val="{00000008-0FD6-4043-B2D6-FD33D7522B1C}"/>
              </c:ext>
            </c:extLst>
          </c:dPt>
          <c:cat>
            <c:strRef>
              <c:f>Sheet1!$A$2:$A$3</c:f>
              <c:strCache>
                <c:ptCount val="2"/>
                <c:pt idx="0">
                  <c:v>One</c:v>
                </c:pt>
                <c:pt idx="1">
                  <c:v>Two</c:v>
                </c:pt>
              </c:strCache>
            </c:strRef>
          </c:cat>
          <c:val>
            <c:numRef>
              <c:f>Sheet1!$C$2:$C$3</c:f>
              <c:numCache>
                <c:formatCode>0%</c:formatCode>
                <c:ptCount val="2"/>
                <c:pt idx="0">
                  <c:v>0.25</c:v>
                </c:pt>
                <c:pt idx="1">
                  <c:v>1</c:v>
                </c:pt>
              </c:numCache>
            </c:numRef>
          </c:val>
          <c:extLst>
            <c:ext xmlns:c16="http://schemas.microsoft.com/office/drawing/2014/chart" uri="{C3380CC4-5D6E-409C-BE32-E72D297353CC}">
              <c16:uniqueId val="{00000009-0FD6-4043-B2D6-FD33D7522B1C}"/>
            </c:ext>
          </c:extLst>
        </c:ser>
        <c:ser>
          <c:idx val="5"/>
          <c:order val="2"/>
          <c:tx>
            <c:strRef>
              <c:f>Sheet1!$D$1</c:f>
              <c:strCache>
                <c:ptCount val="1"/>
                <c:pt idx="0">
                  <c:v>NSE 1-2</c:v>
                </c:pt>
              </c:strCache>
            </c:strRef>
          </c:tx>
          <c:dPt>
            <c:idx val="0"/>
            <c:bubble3D val="0"/>
            <c:spPr>
              <a:solidFill>
                <a:srgbClr val="00B0F0"/>
              </a:solidFill>
              <a:ln w="19050">
                <a:solidFill>
                  <a:schemeClr val="lt1"/>
                </a:solidFill>
              </a:ln>
              <a:effectLst/>
            </c:spPr>
            <c:extLst>
              <c:ext xmlns:c16="http://schemas.microsoft.com/office/drawing/2014/chart" uri="{C3380CC4-5D6E-409C-BE32-E72D297353CC}">
                <c16:uniqueId val="{0000000B-0FD6-4043-B2D6-FD33D7522B1C}"/>
              </c:ext>
            </c:extLst>
          </c:dPt>
          <c:dPt>
            <c:idx val="1"/>
            <c:bubble3D val="0"/>
            <c:spPr>
              <a:noFill/>
              <a:ln w="19050">
                <a:solidFill>
                  <a:schemeClr val="lt1"/>
                </a:solidFill>
              </a:ln>
              <a:effectLst/>
            </c:spPr>
            <c:extLst>
              <c:ext xmlns:c16="http://schemas.microsoft.com/office/drawing/2014/chart" uri="{C3380CC4-5D6E-409C-BE32-E72D297353CC}">
                <c16:uniqueId val="{0000000D-0FD6-4043-B2D6-FD33D7522B1C}"/>
              </c:ext>
            </c:extLst>
          </c:dPt>
          <c:cat>
            <c:strRef>
              <c:f>Sheet1!$A$2:$A$3</c:f>
              <c:strCache>
                <c:ptCount val="2"/>
                <c:pt idx="0">
                  <c:v>One</c:v>
                </c:pt>
                <c:pt idx="1">
                  <c:v>Two</c:v>
                </c:pt>
              </c:strCache>
            </c:strRef>
          </c:cat>
          <c:val>
            <c:numRef>
              <c:f>Sheet1!$D$2:$D$3</c:f>
              <c:numCache>
                <c:formatCode>0%</c:formatCode>
                <c:ptCount val="2"/>
                <c:pt idx="0">
                  <c:v>0.28999999999999998</c:v>
                </c:pt>
                <c:pt idx="1">
                  <c:v>1</c:v>
                </c:pt>
              </c:numCache>
            </c:numRef>
          </c:val>
          <c:extLst>
            <c:ext xmlns:c16="http://schemas.microsoft.com/office/drawing/2014/chart" uri="{C3380CC4-5D6E-409C-BE32-E72D297353CC}">
              <c16:uniqueId val="{0000000E-0FD6-4043-B2D6-FD33D7522B1C}"/>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explosion val="1"/>
            <c:spPr>
              <a:solidFill>
                <a:srgbClr val="00B050"/>
              </a:solidFill>
              <a:ln>
                <a:noFill/>
              </a:ln>
              <a:effectLst/>
            </c:spPr>
            <c:extLst>
              <c:ext xmlns:c16="http://schemas.microsoft.com/office/drawing/2014/chart" uri="{C3380CC4-5D6E-409C-BE32-E72D297353CC}">
                <c16:uniqueId val="{00000001-AA0F-402E-984B-81E0894837DC}"/>
              </c:ext>
            </c:extLst>
          </c:dPt>
          <c:dPt>
            <c:idx val="1"/>
            <c:bubble3D val="0"/>
            <c:spPr>
              <a:solidFill>
                <a:srgbClr val="99FF66"/>
              </a:solidFill>
              <a:ln>
                <a:noFill/>
              </a:ln>
              <a:effectLst/>
            </c:spPr>
            <c:extLst>
              <c:ext xmlns:c16="http://schemas.microsoft.com/office/drawing/2014/chart" uri="{C3380CC4-5D6E-409C-BE32-E72D297353CC}">
                <c16:uniqueId val="{00000003-AA0F-402E-984B-81E0894837DC}"/>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AA0F-402E-984B-81E0894837DC}"/>
              </c:ext>
            </c:extLst>
          </c:dPt>
          <c:dLbls>
            <c:dLbl>
              <c:idx val="1"/>
              <c:layout>
                <c:manualLayout>
                  <c:x val="5.7734802475987251E-2"/>
                  <c:y val="-6.021722772211504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A0F-402E-984B-81E0894837DC}"/>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Cali</c:v>
                </c:pt>
                <c:pt idx="1">
                  <c:v>Otro municipio</c:v>
                </c:pt>
              </c:strCache>
            </c:strRef>
          </c:cat>
          <c:val>
            <c:numRef>
              <c:f>Sheet1!$B$2:$B$3</c:f>
              <c:numCache>
                <c:formatCode>###0%</c:formatCode>
                <c:ptCount val="2"/>
                <c:pt idx="0">
                  <c:v>0.98</c:v>
                </c:pt>
                <c:pt idx="1">
                  <c:v>0.02</c:v>
                </c:pt>
              </c:numCache>
            </c:numRef>
          </c:val>
          <c:extLst>
            <c:ext xmlns:c16="http://schemas.microsoft.com/office/drawing/2014/chart" uri="{C3380CC4-5D6E-409C-BE32-E72D297353CC}">
              <c16:uniqueId val="{00000006-AA0F-402E-984B-81E0894837DC}"/>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4">
                  <a:lumMod val="60000"/>
                  <a:lumOff val="40000"/>
                </a:schemeClr>
              </a:solidFill>
              <a:ln>
                <a:noFill/>
              </a:ln>
              <a:effectLst/>
            </c:spPr>
            <c:extLst>
              <c:ext xmlns:c16="http://schemas.microsoft.com/office/drawing/2014/chart" uri="{C3380CC4-5D6E-409C-BE32-E72D297353CC}">
                <c16:uniqueId val="{00000001-3B1F-4416-97EB-156E058D9AA9}"/>
              </c:ext>
            </c:extLst>
          </c:dPt>
          <c:dPt>
            <c:idx val="1"/>
            <c:bubble3D val="0"/>
            <c:spPr>
              <a:solidFill>
                <a:schemeClr val="accent4">
                  <a:lumMod val="50000"/>
                </a:schemeClr>
              </a:solidFill>
              <a:ln>
                <a:noFill/>
              </a:ln>
              <a:effectLst/>
            </c:spPr>
            <c:extLst>
              <c:ext xmlns:c16="http://schemas.microsoft.com/office/drawing/2014/chart" uri="{C3380CC4-5D6E-409C-BE32-E72D297353CC}">
                <c16:uniqueId val="{00000003-3B1F-4416-97EB-156E058D9AA9}"/>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3B1F-4416-97EB-156E058D9AA9}"/>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c:v>
                </c:pt>
              </c:strCache>
            </c:strRef>
          </c:cat>
          <c:val>
            <c:numRef>
              <c:f>Sheet1!$B$2:$B$3</c:f>
              <c:numCache>
                <c:formatCode>###0%</c:formatCode>
                <c:ptCount val="2"/>
                <c:pt idx="0">
                  <c:v>0.9</c:v>
                </c:pt>
                <c:pt idx="1">
                  <c:v>0.1</c:v>
                </c:pt>
              </c:numCache>
            </c:numRef>
          </c:val>
          <c:extLst>
            <c:ext xmlns:c16="http://schemas.microsoft.com/office/drawing/2014/chart" uri="{C3380CC4-5D6E-409C-BE32-E72D297353CC}">
              <c16:uniqueId val="{00000006-3B1F-4416-97EB-156E058D9AA9}"/>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4">
                  <a:lumMod val="75000"/>
                </a:schemeClr>
              </a:solidFill>
              <a:ln>
                <a:noFill/>
              </a:ln>
              <a:effectLst/>
            </c:spPr>
            <c:extLst>
              <c:ext xmlns:c16="http://schemas.microsoft.com/office/drawing/2014/chart" uri="{C3380CC4-5D6E-409C-BE32-E72D297353CC}">
                <c16:uniqueId val="{00000001-63D1-4A4E-AB8D-CD3B0420BF7C}"/>
              </c:ext>
            </c:extLst>
          </c:dPt>
          <c:dPt>
            <c:idx val="1"/>
            <c:bubble3D val="0"/>
            <c:spPr>
              <a:solidFill>
                <a:schemeClr val="accent4">
                  <a:lumMod val="60000"/>
                  <a:lumOff val="40000"/>
                </a:schemeClr>
              </a:solidFill>
              <a:ln>
                <a:noFill/>
              </a:ln>
              <a:effectLst/>
            </c:spPr>
            <c:extLst>
              <c:ext xmlns:c16="http://schemas.microsoft.com/office/drawing/2014/chart" uri="{C3380CC4-5D6E-409C-BE32-E72D297353CC}">
                <c16:uniqueId val="{00000003-63D1-4A4E-AB8D-CD3B0420BF7C}"/>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63D1-4A4E-AB8D-CD3B0420BF7C}"/>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Cali</c:v>
                </c:pt>
                <c:pt idx="1">
                  <c:v>Otro municipio</c:v>
                </c:pt>
              </c:strCache>
            </c:strRef>
          </c:cat>
          <c:val>
            <c:numRef>
              <c:f>Sheet1!$B$2:$B$3</c:f>
              <c:numCache>
                <c:formatCode>###0%</c:formatCode>
                <c:ptCount val="2"/>
                <c:pt idx="0">
                  <c:v>0.99</c:v>
                </c:pt>
                <c:pt idx="1">
                  <c:v>0.01</c:v>
                </c:pt>
              </c:numCache>
            </c:numRef>
          </c:val>
          <c:extLst>
            <c:ext xmlns:c16="http://schemas.microsoft.com/office/drawing/2014/chart" uri="{C3380CC4-5D6E-409C-BE32-E72D297353CC}">
              <c16:uniqueId val="{00000006-63D1-4A4E-AB8D-CD3B0420BF7C}"/>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50"/>
              </a:solidFill>
              <a:ln>
                <a:noFill/>
              </a:ln>
              <a:effectLst/>
            </c:spPr>
            <c:extLst>
              <c:ext xmlns:c16="http://schemas.microsoft.com/office/drawing/2014/chart" uri="{C3380CC4-5D6E-409C-BE32-E72D297353CC}">
                <c16:uniqueId val="{00000001-C703-41DE-8395-2925850C30DD}"/>
              </c:ext>
            </c:extLst>
          </c:dPt>
          <c:dPt>
            <c:idx val="1"/>
            <c:bubble3D val="0"/>
            <c:spPr>
              <a:solidFill>
                <a:srgbClr val="99FF66"/>
              </a:solidFill>
              <a:ln>
                <a:noFill/>
              </a:ln>
              <a:effectLst/>
            </c:spPr>
            <c:extLst>
              <c:ext xmlns:c16="http://schemas.microsoft.com/office/drawing/2014/chart" uri="{C3380CC4-5D6E-409C-BE32-E72D297353CC}">
                <c16:uniqueId val="{00000003-C703-41DE-8395-2925850C30DD}"/>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C703-41DE-8395-2925850C30DD}"/>
              </c:ext>
            </c:extLst>
          </c:dPt>
          <c:dLbls>
            <c:dLbl>
              <c:idx val="1"/>
              <c:layout>
                <c:manualLayout>
                  <c:x val="7.5499357083983337E-2"/>
                  <c:y val="-4.81737821776920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703-41DE-8395-2925850C30DD}"/>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Cali</c:v>
                </c:pt>
                <c:pt idx="1">
                  <c:v>Otro municipio</c:v>
                </c:pt>
              </c:strCache>
            </c:strRef>
          </c:cat>
          <c:val>
            <c:numRef>
              <c:f>Sheet1!$B$2:$B$3</c:f>
              <c:numCache>
                <c:formatCode>###0%</c:formatCode>
                <c:ptCount val="2"/>
                <c:pt idx="0">
                  <c:v>0.93</c:v>
                </c:pt>
                <c:pt idx="1">
                  <c:v>7.0000000000000007E-2</c:v>
                </c:pt>
              </c:numCache>
            </c:numRef>
          </c:val>
          <c:extLst>
            <c:ext xmlns:c16="http://schemas.microsoft.com/office/drawing/2014/chart" uri="{C3380CC4-5D6E-409C-BE32-E72D297353CC}">
              <c16:uniqueId val="{00000006-C703-41DE-8395-2925850C30DD}"/>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D53B67"/>
              </a:solidFill>
              <a:ln>
                <a:noFill/>
              </a:ln>
              <a:effectLst/>
            </c:spPr>
            <c:extLst>
              <c:ext xmlns:c16="http://schemas.microsoft.com/office/drawing/2014/chart" uri="{C3380CC4-5D6E-409C-BE32-E72D297353CC}">
                <c16:uniqueId val="{00000001-9EF6-4E06-9FE7-7BC0057FE9B6}"/>
              </c:ext>
            </c:extLst>
          </c:dPt>
          <c:dPt>
            <c:idx val="1"/>
            <c:bubble3D val="0"/>
            <c:spPr>
              <a:solidFill>
                <a:srgbClr val="ECAABD"/>
              </a:solidFill>
              <a:ln>
                <a:noFill/>
              </a:ln>
              <a:effectLst/>
            </c:spPr>
            <c:extLst>
              <c:ext xmlns:c16="http://schemas.microsoft.com/office/drawing/2014/chart" uri="{C3380CC4-5D6E-409C-BE32-E72D297353CC}">
                <c16:uniqueId val="{00000003-9EF6-4E06-9FE7-7BC0057FE9B6}"/>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9EF6-4E06-9FE7-7BC0057FE9B6}"/>
              </c:ext>
            </c:extLst>
          </c:dPt>
          <c:dLbls>
            <c:dLbl>
              <c:idx val="1"/>
              <c:layout>
                <c:manualLayout>
                  <c:x val="8.8822773039980388E-2"/>
                  <c:y val="-6.021722772211504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F6-4E06-9FE7-7BC0057FE9B6}"/>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Conductor</c:v>
                </c:pt>
                <c:pt idx="1">
                  <c:v>Acompañante</c:v>
                </c:pt>
              </c:strCache>
            </c:strRef>
          </c:cat>
          <c:val>
            <c:numRef>
              <c:f>Sheet1!$B$2:$B$3</c:f>
              <c:numCache>
                <c:formatCode>###0%</c:formatCode>
                <c:ptCount val="2"/>
                <c:pt idx="0">
                  <c:v>0.98</c:v>
                </c:pt>
                <c:pt idx="1">
                  <c:v>0.02</c:v>
                </c:pt>
              </c:numCache>
            </c:numRef>
          </c:val>
          <c:extLst>
            <c:ext xmlns:c16="http://schemas.microsoft.com/office/drawing/2014/chart" uri="{C3380CC4-5D6E-409C-BE32-E72D297353CC}">
              <c16:uniqueId val="{00000006-9EF6-4E06-9FE7-7BC0057FE9B6}"/>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F0"/>
              </a:solidFill>
              <a:ln>
                <a:noFill/>
              </a:ln>
              <a:effectLst/>
            </c:spPr>
            <c:extLst>
              <c:ext xmlns:c16="http://schemas.microsoft.com/office/drawing/2014/chart" uri="{C3380CC4-5D6E-409C-BE32-E72D297353CC}">
                <c16:uniqueId val="{00000001-6C08-429F-8C34-7A4A7E9BD2B3}"/>
              </c:ext>
            </c:extLst>
          </c:dPt>
          <c:dPt>
            <c:idx val="1"/>
            <c:bubble3D val="0"/>
            <c:spPr>
              <a:solidFill>
                <a:schemeClr val="accent5">
                  <a:lumMod val="75000"/>
                </a:schemeClr>
              </a:solidFill>
              <a:ln>
                <a:noFill/>
              </a:ln>
              <a:effectLst/>
            </c:spPr>
            <c:extLst>
              <c:ext xmlns:c16="http://schemas.microsoft.com/office/drawing/2014/chart" uri="{C3380CC4-5D6E-409C-BE32-E72D297353CC}">
                <c16:uniqueId val="{00000003-6C08-429F-8C34-7A4A7E9BD2B3}"/>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6C08-429F-8C34-7A4A7E9BD2B3}"/>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Cali</c:v>
                </c:pt>
                <c:pt idx="1">
                  <c:v>Otro municipio</c:v>
                </c:pt>
              </c:strCache>
            </c:strRef>
          </c:cat>
          <c:val>
            <c:numRef>
              <c:f>Sheet1!$B$2:$B$3</c:f>
              <c:numCache>
                <c:formatCode>###0%</c:formatCode>
                <c:ptCount val="2"/>
                <c:pt idx="0">
                  <c:v>0.96</c:v>
                </c:pt>
                <c:pt idx="1">
                  <c:v>0.04</c:v>
                </c:pt>
              </c:numCache>
            </c:numRef>
          </c:val>
          <c:extLst>
            <c:ext xmlns:c16="http://schemas.microsoft.com/office/drawing/2014/chart" uri="{C3380CC4-5D6E-409C-BE32-E72D297353CC}">
              <c16:uniqueId val="{00000006-6C08-429F-8C34-7A4A7E9BD2B3}"/>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2321991684946123"/>
          <c:y val="3.6732832702288241E-2"/>
          <c:w val="0.35274382048125186"/>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5338-4462-A826-F1D01F2BFCE8}"/>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5338-4462-A826-F1D01F2BFCE8}"/>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Sheet1!$A$2:$A$24</c:f>
              <c:strCache>
                <c:ptCount val="23"/>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pt idx="22">
                  <c:v>Otros</c:v>
                </c:pt>
              </c:strCache>
            </c:strRef>
          </c:cat>
          <c:val>
            <c:numRef>
              <c:f>Sheet1!$B$2:$B$24</c:f>
              <c:numCache>
                <c:formatCode>###0%</c:formatCode>
                <c:ptCount val="23"/>
                <c:pt idx="0">
                  <c:v>6.7245353083804386E-3</c:v>
                </c:pt>
                <c:pt idx="1">
                  <c:v>4.763182935329062E-2</c:v>
                </c:pt>
                <c:pt idx="2">
                  <c:v>0.11288295201831425</c:v>
                </c:pt>
                <c:pt idx="3">
                  <c:v>6.5159111118583357E-2</c:v>
                </c:pt>
                <c:pt idx="4">
                  <c:v>3.6316759103773757E-2</c:v>
                </c:pt>
                <c:pt idx="5">
                  <c:v>8.1305039230136517E-2</c:v>
                </c:pt>
                <c:pt idx="6">
                  <c:v>3.0179573287179396E-2</c:v>
                </c:pt>
                <c:pt idx="7">
                  <c:v>4.6645376581963216E-2</c:v>
                </c:pt>
                <c:pt idx="8">
                  <c:v>3.3909725845546905E-2</c:v>
                </c:pt>
                <c:pt idx="9">
                  <c:v>3.9104569468413432E-2</c:v>
                </c:pt>
                <c:pt idx="10">
                  <c:v>1.1050838015570507E-2</c:v>
                </c:pt>
                <c:pt idx="11">
                  <c:v>1.6479860526599506E-2</c:v>
                </c:pt>
                <c:pt idx="12">
                  <c:v>6.525197996490148E-2</c:v>
                </c:pt>
                <c:pt idx="13">
                  <c:v>2.046075430291194E-2</c:v>
                </c:pt>
                <c:pt idx="14">
                  <c:v>4.2337293139459942E-2</c:v>
                </c:pt>
                <c:pt idx="15">
                  <c:v>1.7170406087331259E-2</c:v>
                </c:pt>
                <c:pt idx="16">
                  <c:v>5.3004951995257281E-2</c:v>
                </c:pt>
                <c:pt idx="17">
                  <c:v>5.6237007199767569E-2</c:v>
                </c:pt>
                <c:pt idx="18">
                  <c:v>3.3892549119371063E-2</c:v>
                </c:pt>
                <c:pt idx="19">
                  <c:v>3.1656730462929009E-2</c:v>
                </c:pt>
                <c:pt idx="20">
                  <c:v>7.9951623889783739E-3</c:v>
                </c:pt>
                <c:pt idx="21">
                  <c:v>5.769993070315986E-2</c:v>
                </c:pt>
                <c:pt idx="22">
                  <c:v>8.6903064778180536E-2</c:v>
                </c:pt>
              </c:numCache>
            </c:numRef>
          </c:val>
          <c:extLst>
            <c:ext xmlns:c16="http://schemas.microsoft.com/office/drawing/2014/chart" uri="{C3380CC4-5D6E-409C-BE32-E72D297353CC}">
              <c16:uniqueId val="{00000004-5338-4462-A826-F1D01F2BFCE8}"/>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Sheet1!$A$2:$A$24</c:f>
              <c:strCache>
                <c:ptCount val="23"/>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pt idx="22">
                  <c:v>Otros</c:v>
                </c:pt>
              </c:strCache>
            </c:strRef>
          </c:cat>
          <c:val>
            <c:numRef>
              <c:f>Sheet1!$C$2:$C$24</c:f>
              <c:numCache>
                <c:formatCode>###0%</c:formatCode>
                <c:ptCount val="23"/>
                <c:pt idx="1">
                  <c:v>7.6381015799764404E-2</c:v>
                </c:pt>
                <c:pt idx="2">
                  <c:v>8.6097156184581886E-2</c:v>
                </c:pt>
                <c:pt idx="3">
                  <c:v>3.7127154362074519E-2</c:v>
                </c:pt>
                <c:pt idx="4">
                  <c:v>2.2956547342095259E-2</c:v>
                </c:pt>
                <c:pt idx="5">
                  <c:v>6.278052540799757E-2</c:v>
                </c:pt>
                <c:pt idx="6">
                  <c:v>3.8994846853918672E-2</c:v>
                </c:pt>
                <c:pt idx="7">
                  <c:v>3.0108801743970137E-2</c:v>
                </c:pt>
                <c:pt idx="8">
                  <c:v>3.5465633545790097E-2</c:v>
                </c:pt>
                <c:pt idx="9">
                  <c:v>2.7311776633259996E-2</c:v>
                </c:pt>
                <c:pt idx="10">
                  <c:v>1.4444296565038402E-2</c:v>
                </c:pt>
                <c:pt idx="11">
                  <c:v>6.6035550376309527E-3</c:v>
                </c:pt>
                <c:pt idx="12">
                  <c:v>3.3728252141926492E-2</c:v>
                </c:pt>
                <c:pt idx="13">
                  <c:v>2.2219381873080105E-2</c:v>
                </c:pt>
                <c:pt idx="14">
                  <c:v>4.6071185605637215E-2</c:v>
                </c:pt>
                <c:pt idx="15">
                  <c:v>1.7418102497831482E-2</c:v>
                </c:pt>
                <c:pt idx="16">
                  <c:v>6.6264004086775921E-2</c:v>
                </c:pt>
                <c:pt idx="17">
                  <c:v>3.6082206588222282E-2</c:v>
                </c:pt>
                <c:pt idx="18">
                  <c:v>3.7959503799318617E-2</c:v>
                </c:pt>
                <c:pt idx="19">
                  <c:v>2.6842134106558377E-2</c:v>
                </c:pt>
                <c:pt idx="20">
                  <c:v>2.2967222301929172E-2</c:v>
                </c:pt>
                <c:pt idx="21">
                  <c:v>3.6192127648942182E-2</c:v>
                </c:pt>
                <c:pt idx="22">
                  <c:v>0.21132062446411751</c:v>
                </c:pt>
              </c:numCache>
            </c:numRef>
          </c:val>
          <c:extLst>
            <c:ext xmlns:c16="http://schemas.microsoft.com/office/drawing/2014/chart" uri="{C3380CC4-5D6E-409C-BE32-E72D297353CC}">
              <c16:uniqueId val="{00000005-5338-4462-A826-F1D01F2BFCE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230911501123199"/>
          <c:y val="3.6732832702288241E-2"/>
          <c:w val="0.29960580731709258"/>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54BD-42F3-83BC-A34A474AEAB6}"/>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54BD-42F3-83BC-A34A474AEAB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Sheet1!$A$2:$A$24</c:f>
              <c:strCache>
                <c:ptCount val="23"/>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pt idx="22">
                  <c:v>Otros</c:v>
                </c:pt>
              </c:strCache>
            </c:strRef>
          </c:cat>
          <c:val>
            <c:numRef>
              <c:f>Sheet1!$B$2:$B$24</c:f>
              <c:numCache>
                <c:formatCode>###0%</c:formatCode>
                <c:ptCount val="23"/>
                <c:pt idx="0" formatCode="####%">
                  <c:v>5.6063318884837813E-3</c:v>
                </c:pt>
                <c:pt idx="1">
                  <c:v>6.3232914567663723E-2</c:v>
                </c:pt>
                <c:pt idx="2">
                  <c:v>9.8347323884456758E-2</c:v>
                </c:pt>
                <c:pt idx="3">
                  <c:v>4.9947239057502146E-2</c:v>
                </c:pt>
                <c:pt idx="4">
                  <c:v>2.9066682564596144E-2</c:v>
                </c:pt>
                <c:pt idx="5">
                  <c:v>7.1252493248283783E-2</c:v>
                </c:pt>
                <c:pt idx="6">
                  <c:v>3.4963285492697352E-2</c:v>
                </c:pt>
                <c:pt idx="7">
                  <c:v>3.7671609143996629E-2</c:v>
                </c:pt>
                <c:pt idx="8">
                  <c:v>3.4754057516023347E-2</c:v>
                </c:pt>
                <c:pt idx="9">
                  <c:v>3.27050713024662E-2</c:v>
                </c:pt>
                <c:pt idx="10">
                  <c:v>1.2892338334205935E-2</c:v>
                </c:pt>
                <c:pt idx="11">
                  <c:v>1.1120366830196779E-2</c:v>
                </c:pt>
                <c:pt idx="12">
                  <c:v>4.81452571379231E-2</c:v>
                </c:pt>
                <c:pt idx="13">
                  <c:v>2.1415094302536609E-2</c:v>
                </c:pt>
                <c:pt idx="14">
                  <c:v>4.4363533939511444E-2</c:v>
                </c:pt>
                <c:pt idx="15">
                  <c:v>1.73048214668656E-2</c:v>
                </c:pt>
                <c:pt idx="16">
                  <c:v>6.0200133045918369E-2</c:v>
                </c:pt>
                <c:pt idx="17">
                  <c:v>4.5299766857163221E-2</c:v>
                </c:pt>
                <c:pt idx="18">
                  <c:v>3.6099530059265958E-2</c:v>
                </c:pt>
                <c:pt idx="19">
                  <c:v>2.9044032946482726E-2</c:v>
                </c:pt>
                <c:pt idx="20">
                  <c:v>1.6119927344381009E-2</c:v>
                </c:pt>
                <c:pt idx="21">
                  <c:v>4.6028467622020362E-2</c:v>
                </c:pt>
                <c:pt idx="22">
                  <c:v>0.15441972144735538</c:v>
                </c:pt>
              </c:numCache>
            </c:numRef>
          </c:val>
          <c:extLst>
            <c:ext xmlns:c16="http://schemas.microsoft.com/office/drawing/2014/chart" uri="{C3380CC4-5D6E-409C-BE32-E72D297353CC}">
              <c16:uniqueId val="{00000004-54BD-42F3-83BC-A34A474AEAB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F08F-48B2-9174-515A6F654E04}"/>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F08F-48B2-9174-515A6F654E04}"/>
              </c:ext>
            </c:extLst>
          </c:dPt>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Sheet1!$A$2:$A$24</c:f>
              <c:strCache>
                <c:ptCount val="23"/>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pt idx="22">
                  <c:v>Otros</c:v>
                </c:pt>
              </c:strCache>
            </c:strRef>
          </c:cat>
          <c:val>
            <c:numRef>
              <c:f>Sheet1!$B$2:$B$24</c:f>
              <c:numCache>
                <c:formatCode>###0%</c:formatCode>
                <c:ptCount val="23"/>
                <c:pt idx="0" formatCode="####%">
                  <c:v>5.3789727060123945E-3</c:v>
                </c:pt>
                <c:pt idx="1">
                  <c:v>5.8571418838182315E-2</c:v>
                </c:pt>
                <c:pt idx="2">
                  <c:v>0.15764357692745937</c:v>
                </c:pt>
                <c:pt idx="3">
                  <c:v>6.6713420111116722E-2</c:v>
                </c:pt>
                <c:pt idx="4">
                  <c:v>1.0456482229075309E-2</c:v>
                </c:pt>
                <c:pt idx="5">
                  <c:v>0.10124658733264072</c:v>
                </c:pt>
                <c:pt idx="6">
                  <c:v>2.393180852339517E-2</c:v>
                </c:pt>
                <c:pt idx="7">
                  <c:v>3.4233351464126031E-2</c:v>
                </c:pt>
                <c:pt idx="8">
                  <c:v>2.3376559333522964E-2</c:v>
                </c:pt>
                <c:pt idx="9">
                  <c:v>1.1165156878085024E-2</c:v>
                </c:pt>
                <c:pt idx="10">
                  <c:v>1.3228154650769836E-2</c:v>
                </c:pt>
                <c:pt idx="11">
                  <c:v>7.6159429819685539E-3</c:v>
                </c:pt>
                <c:pt idx="12">
                  <c:v>5.7608952293396125E-2</c:v>
                </c:pt>
                <c:pt idx="13">
                  <c:v>2.0274566764890631E-2</c:v>
                </c:pt>
                <c:pt idx="14">
                  <c:v>6.207034004168635E-2</c:v>
                </c:pt>
                <c:pt idx="15">
                  <c:v>1.1896107445582034E-2</c:v>
                </c:pt>
                <c:pt idx="16">
                  <c:v>4.6581569944734717E-2</c:v>
                </c:pt>
                <c:pt idx="17">
                  <c:v>2.8977261083966307E-2</c:v>
                </c:pt>
                <c:pt idx="18">
                  <c:v>3.3341301716011219E-2</c:v>
                </c:pt>
                <c:pt idx="19">
                  <c:v>3.174799461866009E-2</c:v>
                </c:pt>
                <c:pt idx="20">
                  <c:v>2.3046239186585157E-2</c:v>
                </c:pt>
                <c:pt idx="21">
                  <c:v>4.5392910718826444E-2</c:v>
                </c:pt>
                <c:pt idx="22">
                  <c:v>0.12550132420930615</c:v>
                </c:pt>
              </c:numCache>
            </c:numRef>
          </c:val>
          <c:extLst>
            <c:ext xmlns:c16="http://schemas.microsoft.com/office/drawing/2014/chart" uri="{C3380CC4-5D6E-409C-BE32-E72D297353CC}">
              <c16:uniqueId val="{00000004-F08F-48B2-9174-515A6F654E04}"/>
            </c:ext>
          </c:extLst>
        </c:ser>
        <c:ser>
          <c:idx val="1"/>
          <c:order val="1"/>
          <c:tx>
            <c:strRef>
              <c:f>Sheet1!$C$1</c:f>
              <c:strCache>
                <c:ptCount val="1"/>
                <c:pt idx="0">
                  <c:v>3 - 4</c:v>
                </c:pt>
              </c:strCache>
            </c:strRef>
          </c:tx>
          <c:spPr>
            <a:solidFill>
              <a:srgbClr val="00B050"/>
            </a:solidFill>
            <a:ln>
              <a:solidFill>
                <a:srgbClr val="00B050"/>
              </a:solidFill>
            </a:ln>
            <a:effectLst/>
          </c:spPr>
          <c:invertIfNegative val="0"/>
          <c:cat>
            <c:strRef>
              <c:f>Sheet1!$A$2:$A$24</c:f>
              <c:strCache>
                <c:ptCount val="23"/>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pt idx="22">
                  <c:v>Otros</c:v>
                </c:pt>
              </c:strCache>
            </c:strRef>
          </c:cat>
          <c:val>
            <c:numRef>
              <c:f>Sheet1!$C$2:$C$24</c:f>
              <c:numCache>
                <c:formatCode>###0%</c:formatCode>
                <c:ptCount val="23"/>
                <c:pt idx="0" formatCode="####.0%">
                  <c:v>3.872759782743583E-3</c:v>
                </c:pt>
                <c:pt idx="1">
                  <c:v>7.0862471006383071E-2</c:v>
                </c:pt>
                <c:pt idx="2">
                  <c:v>4.6235382480873548E-2</c:v>
                </c:pt>
                <c:pt idx="3">
                  <c:v>4.3089529937565478E-2</c:v>
                </c:pt>
                <c:pt idx="4">
                  <c:v>5.5829402790430999E-2</c:v>
                </c:pt>
                <c:pt idx="5">
                  <c:v>4.4326875484816466E-2</c:v>
                </c:pt>
                <c:pt idx="6">
                  <c:v>5.1784560773079302E-2</c:v>
                </c:pt>
                <c:pt idx="7">
                  <c:v>4.2166067629350955E-2</c:v>
                </c:pt>
                <c:pt idx="8">
                  <c:v>4.7568173011558329E-2</c:v>
                </c:pt>
                <c:pt idx="9">
                  <c:v>3.7608413238088091E-2</c:v>
                </c:pt>
                <c:pt idx="10">
                  <c:v>1.3140555293262263E-2</c:v>
                </c:pt>
                <c:pt idx="11">
                  <c:v>1.5916884813739905E-2</c:v>
                </c:pt>
                <c:pt idx="12">
                  <c:v>3.855506578520148E-2</c:v>
                </c:pt>
                <c:pt idx="13">
                  <c:v>2.5571450549988071E-2</c:v>
                </c:pt>
                <c:pt idx="14">
                  <c:v>2.1436834829847595E-2</c:v>
                </c:pt>
                <c:pt idx="15">
                  <c:v>1.8271110948186994E-2</c:v>
                </c:pt>
                <c:pt idx="16">
                  <c:v>5.0416367107674637E-2</c:v>
                </c:pt>
                <c:pt idx="17">
                  <c:v>4.7138587235870701E-2</c:v>
                </c:pt>
                <c:pt idx="18">
                  <c:v>3.775834076626753E-2</c:v>
                </c:pt>
                <c:pt idx="19">
                  <c:v>2.4059161889909312E-2</c:v>
                </c:pt>
                <c:pt idx="20">
                  <c:v>5.3056282712466351E-3</c:v>
                </c:pt>
                <c:pt idx="21">
                  <c:v>4.3572881809893015E-2</c:v>
                </c:pt>
                <c:pt idx="22">
                  <c:v>0.21551349456401991</c:v>
                </c:pt>
              </c:numCache>
            </c:numRef>
          </c:val>
          <c:extLst>
            <c:ext xmlns:c16="http://schemas.microsoft.com/office/drawing/2014/chart" uri="{C3380CC4-5D6E-409C-BE32-E72D297353CC}">
              <c16:uniqueId val="{00000005-F08F-48B2-9174-515A6F654E04}"/>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Sheet1!$A$2:$A$24</c:f>
              <c:strCache>
                <c:ptCount val="23"/>
                <c:pt idx="0">
                  <c:v>Comuna 1</c:v>
                </c:pt>
                <c:pt idx="1">
                  <c:v>Comuna 2</c:v>
                </c:pt>
                <c:pt idx="2">
                  <c:v>Comuna 3</c:v>
                </c:pt>
                <c:pt idx="3">
                  <c:v>Comuna 4</c:v>
                </c:pt>
                <c:pt idx="4">
                  <c:v>Comuna 5</c:v>
                </c:pt>
                <c:pt idx="5">
                  <c:v>Comuna 6</c:v>
                </c:pt>
                <c:pt idx="6">
                  <c:v>Comuna 7</c:v>
                </c:pt>
                <c:pt idx="7">
                  <c:v>Comuna 8</c:v>
                </c:pt>
                <c:pt idx="8">
                  <c:v>Comuna 9</c:v>
                </c:pt>
                <c:pt idx="9">
                  <c:v>Comuna 10</c:v>
                </c:pt>
                <c:pt idx="10">
                  <c:v>Comuna 11</c:v>
                </c:pt>
                <c:pt idx="11">
                  <c:v>Comuna 12</c:v>
                </c:pt>
                <c:pt idx="12">
                  <c:v>Comuna 13</c:v>
                </c:pt>
                <c:pt idx="13">
                  <c:v>Comuna 14</c:v>
                </c:pt>
                <c:pt idx="14">
                  <c:v>Comuna 15</c:v>
                </c:pt>
                <c:pt idx="15">
                  <c:v>Comuna 16</c:v>
                </c:pt>
                <c:pt idx="16">
                  <c:v>Comuna 17</c:v>
                </c:pt>
                <c:pt idx="17">
                  <c:v>Comuna 18</c:v>
                </c:pt>
                <c:pt idx="18">
                  <c:v>Comuna 19</c:v>
                </c:pt>
                <c:pt idx="19">
                  <c:v>Comuna 20</c:v>
                </c:pt>
                <c:pt idx="20">
                  <c:v>Comuna 21</c:v>
                </c:pt>
                <c:pt idx="21">
                  <c:v>Comuna 22</c:v>
                </c:pt>
                <c:pt idx="22">
                  <c:v>Otros</c:v>
                </c:pt>
              </c:strCache>
            </c:strRef>
          </c:cat>
          <c:val>
            <c:numRef>
              <c:f>Sheet1!$D$2:$D$24</c:f>
              <c:numCache>
                <c:formatCode>###0%</c:formatCode>
                <c:ptCount val="23"/>
                <c:pt idx="0">
                  <c:v>1.2143113534819458E-2</c:v>
                </c:pt>
                <c:pt idx="1">
                  <c:v>5.5963310515474103E-2</c:v>
                </c:pt>
                <c:pt idx="2">
                  <c:v>4.374603398789649E-2</c:v>
                </c:pt>
                <c:pt idx="3">
                  <c:v>8.7290770525184531E-3</c:v>
                </c:pt>
                <c:pt idx="4">
                  <c:v>1.2143113534819458E-2</c:v>
                </c:pt>
                <c:pt idx="5">
                  <c:v>4.5484313176951313E-2</c:v>
                </c:pt>
                <c:pt idx="6">
                  <c:v>2.1798711653977933E-2</c:v>
                </c:pt>
                <c:pt idx="7">
                  <c:v>3.6017640994776216E-2</c:v>
                </c:pt>
                <c:pt idx="8">
                  <c:v>3.6017640994776216E-2</c:v>
                </c:pt>
                <c:pt idx="9">
                  <c:v>9.8445286819806591E-2</c:v>
                </c:pt>
                <c:pt idx="10">
                  <c:v>1.0804892858497277E-2</c:v>
                </c:pt>
                <c:pt idx="11">
                  <c:v>8.7290770525184531E-3</c:v>
                </c:pt>
                <c:pt idx="12">
                  <c:v>4.3597423307955865E-2</c:v>
                </c:pt>
                <c:pt idx="13">
                  <c:v>1.2143113534819458E-2</c:v>
                </c:pt>
                <c:pt idx="14">
                  <c:v>5.2163089286570805E-2</c:v>
                </c:pt>
                <c:pt idx="15">
                  <c:v>3.467942031845403E-2</c:v>
                </c:pt>
                <c:pt idx="16">
                  <c:v>0.14392959999675792</c:v>
                </c:pt>
                <c:pt idx="17">
                  <c:v>0.10125869775544205</c:v>
                </c:pt>
                <c:pt idx="18">
                  <c:v>4.1143755628010287E-2</c:v>
                </c:pt>
                <c:pt idx="19">
                  <c:v>3.509111992813619E-2</c:v>
                </c:pt>
                <c:pt idx="20">
                  <c:v>2.5212748136278936E-2</c:v>
                </c:pt>
                <c:pt idx="21">
                  <c:v>5.6478131972431962E-2</c:v>
                </c:pt>
                <c:pt idx="22">
                  <c:v>6.4280687958310392E-2</c:v>
                </c:pt>
              </c:numCache>
            </c:numRef>
          </c:val>
          <c:extLst>
            <c:ext xmlns:c16="http://schemas.microsoft.com/office/drawing/2014/chart" uri="{C3380CC4-5D6E-409C-BE32-E72D297353CC}">
              <c16:uniqueId val="{00000006-F08F-48B2-9174-515A6F654E0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5CF1-4F9D-B4DF-2C4F8663F97E}"/>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5CF1-4F9D-B4DF-2C4F8663F97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Uno</c:v>
                </c:pt>
                <c:pt idx="1">
                  <c:v>Dos</c:v>
                </c:pt>
                <c:pt idx="2">
                  <c:v>Tres</c:v>
                </c:pt>
                <c:pt idx="3">
                  <c:v>Cuatro o más</c:v>
                </c:pt>
                <c:pt idx="4">
                  <c:v>No salgo del hogar con frecuencia</c:v>
                </c:pt>
              </c:strCache>
            </c:strRef>
          </c:cat>
          <c:val>
            <c:numRef>
              <c:f>Sheet1!$B$2:$B$6</c:f>
              <c:numCache>
                <c:formatCode>###0%</c:formatCode>
                <c:ptCount val="5"/>
                <c:pt idx="0">
                  <c:v>0.29279154941234409</c:v>
                </c:pt>
                <c:pt idx="1">
                  <c:v>0.3043687286808438</c:v>
                </c:pt>
                <c:pt idx="2">
                  <c:v>0.15130970724755932</c:v>
                </c:pt>
                <c:pt idx="3">
                  <c:v>0.165342661846969</c:v>
                </c:pt>
                <c:pt idx="4">
                  <c:v>8.6187352812283138E-2</c:v>
                </c:pt>
              </c:numCache>
            </c:numRef>
          </c:val>
          <c:extLst>
            <c:ext xmlns:c16="http://schemas.microsoft.com/office/drawing/2014/chart" uri="{C3380CC4-5D6E-409C-BE32-E72D297353CC}">
              <c16:uniqueId val="{00000004-5CF1-4F9D-B4DF-2C4F8663F97E}"/>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Uno</c:v>
                </c:pt>
                <c:pt idx="1">
                  <c:v>Dos</c:v>
                </c:pt>
                <c:pt idx="2">
                  <c:v>Tres</c:v>
                </c:pt>
                <c:pt idx="3">
                  <c:v>Cuatro o más</c:v>
                </c:pt>
                <c:pt idx="4">
                  <c:v>No salgo del hogar con frecuencia</c:v>
                </c:pt>
              </c:strCache>
            </c:strRef>
          </c:cat>
          <c:val>
            <c:numRef>
              <c:f>Sheet1!$C$2:$C$6</c:f>
              <c:numCache>
                <c:formatCode>###0%</c:formatCode>
                <c:ptCount val="5"/>
                <c:pt idx="0">
                  <c:v>0.38754536269564449</c:v>
                </c:pt>
                <c:pt idx="1">
                  <c:v>0.2849496180130372</c:v>
                </c:pt>
                <c:pt idx="2">
                  <c:v>0.11830252863200932</c:v>
                </c:pt>
                <c:pt idx="3">
                  <c:v>4.3792641005214801E-2</c:v>
                </c:pt>
                <c:pt idx="4">
                  <c:v>0.16540984965409489</c:v>
                </c:pt>
              </c:numCache>
            </c:numRef>
          </c:val>
          <c:extLst>
            <c:ext xmlns:c16="http://schemas.microsoft.com/office/drawing/2014/chart" uri="{C3380CC4-5D6E-409C-BE32-E72D297353CC}">
              <c16:uniqueId val="{00000005-5CF1-4F9D-B4DF-2C4F8663F97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doughnutChart>
        <c:varyColors val="1"/>
        <c:ser>
          <c:idx val="3"/>
          <c:order val="0"/>
          <c:tx>
            <c:strRef>
              <c:f>Sheet1!$B$1</c:f>
              <c:strCache>
                <c:ptCount val="1"/>
                <c:pt idx="0">
                  <c:v>Mujer</c:v>
                </c:pt>
              </c:strCache>
            </c:strRef>
          </c:tx>
          <c:dPt>
            <c:idx val="0"/>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1-5865-4C06-84C1-1AC547470EF7}"/>
              </c:ext>
            </c:extLst>
          </c:dPt>
          <c:dPt>
            <c:idx val="1"/>
            <c:bubble3D val="0"/>
            <c:spPr>
              <a:noFill/>
              <a:ln w="19050">
                <a:solidFill>
                  <a:schemeClr val="lt1"/>
                </a:solidFill>
              </a:ln>
              <a:effectLst/>
            </c:spPr>
            <c:extLst>
              <c:ext xmlns:c16="http://schemas.microsoft.com/office/drawing/2014/chart" uri="{C3380CC4-5D6E-409C-BE32-E72D297353CC}">
                <c16:uniqueId val="{00000003-5865-4C06-84C1-1AC547470EF7}"/>
              </c:ext>
            </c:extLst>
          </c:dPt>
          <c:cat>
            <c:strRef>
              <c:f>Sheet1!$A$2:$A$3</c:f>
              <c:strCache>
                <c:ptCount val="2"/>
                <c:pt idx="0">
                  <c:v>One</c:v>
                </c:pt>
                <c:pt idx="1">
                  <c:v>Two</c:v>
                </c:pt>
              </c:strCache>
            </c:strRef>
          </c:cat>
          <c:val>
            <c:numRef>
              <c:f>Sheet1!$B$2:$B$3</c:f>
              <c:numCache>
                <c:formatCode>0%</c:formatCode>
                <c:ptCount val="2"/>
                <c:pt idx="0">
                  <c:v>0.27</c:v>
                </c:pt>
                <c:pt idx="1">
                  <c:v>1</c:v>
                </c:pt>
              </c:numCache>
            </c:numRef>
          </c:val>
          <c:extLst>
            <c:ext xmlns:c16="http://schemas.microsoft.com/office/drawing/2014/chart" uri="{C3380CC4-5D6E-409C-BE32-E72D297353CC}">
              <c16:uniqueId val="{00000004-5865-4C06-84C1-1AC547470EF7}"/>
            </c:ext>
          </c:extLst>
        </c:ser>
        <c:ser>
          <c:idx val="4"/>
          <c:order val="1"/>
          <c:tx>
            <c:strRef>
              <c:f>Sheet1!$C$1</c:f>
              <c:strCache>
                <c:ptCount val="1"/>
                <c:pt idx="0">
                  <c:v>Hombre</c:v>
                </c:pt>
              </c:strCache>
            </c:strRef>
          </c:tx>
          <c:dPt>
            <c:idx val="0"/>
            <c:bubble3D val="0"/>
            <c:spPr>
              <a:solidFill>
                <a:srgbClr val="92D050"/>
              </a:solidFill>
              <a:ln w="19050">
                <a:solidFill>
                  <a:schemeClr val="lt1"/>
                </a:solidFill>
              </a:ln>
              <a:effectLst/>
            </c:spPr>
            <c:extLst>
              <c:ext xmlns:c16="http://schemas.microsoft.com/office/drawing/2014/chart" uri="{C3380CC4-5D6E-409C-BE32-E72D297353CC}">
                <c16:uniqueId val="{00000006-5865-4C06-84C1-1AC547470EF7}"/>
              </c:ext>
            </c:extLst>
          </c:dPt>
          <c:dPt>
            <c:idx val="1"/>
            <c:bubble3D val="0"/>
            <c:spPr>
              <a:noFill/>
              <a:ln w="19050">
                <a:solidFill>
                  <a:schemeClr val="lt1"/>
                </a:solidFill>
              </a:ln>
              <a:effectLst/>
            </c:spPr>
            <c:extLst>
              <c:ext xmlns:c16="http://schemas.microsoft.com/office/drawing/2014/chart" uri="{C3380CC4-5D6E-409C-BE32-E72D297353CC}">
                <c16:uniqueId val="{00000008-5865-4C06-84C1-1AC547470EF7}"/>
              </c:ext>
            </c:extLst>
          </c:dPt>
          <c:cat>
            <c:strRef>
              <c:f>Sheet1!$A$2:$A$3</c:f>
              <c:strCache>
                <c:ptCount val="2"/>
                <c:pt idx="0">
                  <c:v>One</c:v>
                </c:pt>
                <c:pt idx="1">
                  <c:v>Two</c:v>
                </c:pt>
              </c:strCache>
            </c:strRef>
          </c:cat>
          <c:val>
            <c:numRef>
              <c:f>Sheet1!$C$2:$C$3</c:f>
              <c:numCache>
                <c:formatCode>0%</c:formatCode>
                <c:ptCount val="2"/>
                <c:pt idx="0">
                  <c:v>0.25</c:v>
                </c:pt>
                <c:pt idx="1">
                  <c:v>1</c:v>
                </c:pt>
              </c:numCache>
            </c:numRef>
          </c:val>
          <c:extLst>
            <c:ext xmlns:c16="http://schemas.microsoft.com/office/drawing/2014/chart" uri="{C3380CC4-5D6E-409C-BE32-E72D297353CC}">
              <c16:uniqueId val="{00000009-5865-4C06-84C1-1AC547470EF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9C80-4A85-BCFC-213B417EFEBC}"/>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9C80-4A85-BCFC-213B417EFEB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Uno</c:v>
                </c:pt>
                <c:pt idx="1">
                  <c:v>Dos</c:v>
                </c:pt>
                <c:pt idx="2">
                  <c:v>Tres</c:v>
                </c:pt>
                <c:pt idx="3">
                  <c:v>Cuatro o más</c:v>
                </c:pt>
                <c:pt idx="4">
                  <c:v>No salgo del hogar con frecuencia</c:v>
                </c:pt>
              </c:strCache>
            </c:strRef>
          </c:cat>
          <c:val>
            <c:numRef>
              <c:f>Sheet1!$B$2:$B$6</c:f>
              <c:numCache>
                <c:formatCode>###0%</c:formatCode>
                <c:ptCount val="5"/>
                <c:pt idx="0">
                  <c:v>0.34421082411675419</c:v>
                </c:pt>
                <c:pt idx="1">
                  <c:v>0.29383071916603914</c:v>
                </c:pt>
                <c:pt idx="2">
                  <c:v>0.13339797234591244</c:v>
                </c:pt>
                <c:pt idx="3">
                  <c:v>9.93821089634397E-2</c:v>
                </c:pt>
                <c:pt idx="4">
                  <c:v>0.12917837540784977</c:v>
                </c:pt>
              </c:numCache>
            </c:numRef>
          </c:val>
          <c:extLst>
            <c:ext xmlns:c16="http://schemas.microsoft.com/office/drawing/2014/chart" uri="{C3380CC4-5D6E-409C-BE32-E72D297353CC}">
              <c16:uniqueId val="{00000004-9C80-4A85-BCFC-213B417EFEB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E442-40E2-94D1-D0EB95A5272E}"/>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E442-40E2-94D1-D0EB95A5272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Uno</c:v>
                </c:pt>
                <c:pt idx="1">
                  <c:v>Dos</c:v>
                </c:pt>
                <c:pt idx="2">
                  <c:v>Tres</c:v>
                </c:pt>
                <c:pt idx="3">
                  <c:v>Cuatro o más</c:v>
                </c:pt>
                <c:pt idx="4">
                  <c:v>No salgo del hogar con frecuencia</c:v>
                </c:pt>
              </c:strCache>
            </c:strRef>
          </c:cat>
          <c:val>
            <c:numRef>
              <c:f>Sheet1!$B$2:$B$6</c:f>
              <c:numCache>
                <c:formatCode>###0%</c:formatCode>
                <c:ptCount val="5"/>
                <c:pt idx="0">
                  <c:v>0.34965336529996832</c:v>
                </c:pt>
                <c:pt idx="1">
                  <c:v>0.2855735987030798</c:v>
                </c:pt>
                <c:pt idx="2">
                  <c:v>0.15007760552131261</c:v>
                </c:pt>
                <c:pt idx="3">
                  <c:v>9.7187083480677117E-2</c:v>
                </c:pt>
                <c:pt idx="4">
                  <c:v>0.1175083469949614</c:v>
                </c:pt>
              </c:numCache>
            </c:numRef>
          </c:val>
          <c:extLst>
            <c:ext xmlns:c16="http://schemas.microsoft.com/office/drawing/2014/chart" uri="{C3380CC4-5D6E-409C-BE32-E72D297353CC}">
              <c16:uniqueId val="{00000004-E442-40E2-94D1-D0EB95A5272E}"/>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Uno</c:v>
                </c:pt>
                <c:pt idx="1">
                  <c:v>Dos</c:v>
                </c:pt>
                <c:pt idx="2">
                  <c:v>Tres</c:v>
                </c:pt>
                <c:pt idx="3">
                  <c:v>Cuatro o más</c:v>
                </c:pt>
                <c:pt idx="4">
                  <c:v>No salgo del hogar con frecuencia</c:v>
                </c:pt>
              </c:strCache>
            </c:strRef>
          </c:cat>
          <c:val>
            <c:numRef>
              <c:f>Sheet1!$C$2:$C$6</c:f>
              <c:numCache>
                <c:formatCode>###0%</c:formatCode>
                <c:ptCount val="5"/>
                <c:pt idx="0">
                  <c:v>0.34586973092238893</c:v>
                </c:pt>
                <c:pt idx="1">
                  <c:v>0.29775675553999648</c:v>
                </c:pt>
                <c:pt idx="2">
                  <c:v>0.1183670122504175</c:v>
                </c:pt>
                <c:pt idx="3">
                  <c:v>8.9050875226424769E-2</c:v>
                </c:pt>
                <c:pt idx="4">
                  <c:v>0.14895562606077004</c:v>
                </c:pt>
              </c:numCache>
            </c:numRef>
          </c:val>
          <c:extLst>
            <c:ext xmlns:c16="http://schemas.microsoft.com/office/drawing/2014/chart" uri="{C3380CC4-5D6E-409C-BE32-E72D297353CC}">
              <c16:uniqueId val="{00000005-E442-40E2-94D1-D0EB95A5272E}"/>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Uno</c:v>
                </c:pt>
                <c:pt idx="1">
                  <c:v>Dos</c:v>
                </c:pt>
                <c:pt idx="2">
                  <c:v>Tres</c:v>
                </c:pt>
                <c:pt idx="3">
                  <c:v>Cuatro o más</c:v>
                </c:pt>
                <c:pt idx="4">
                  <c:v>No salgo del hogar con frecuencia</c:v>
                </c:pt>
              </c:strCache>
            </c:strRef>
          </c:cat>
          <c:val>
            <c:numRef>
              <c:f>Sheet1!$D$2:$D$6</c:f>
              <c:numCache>
                <c:formatCode>###0%</c:formatCode>
                <c:ptCount val="5"/>
                <c:pt idx="0">
                  <c:v>0.31811625307267688</c:v>
                </c:pt>
                <c:pt idx="1">
                  <c:v>0.31233435300013801</c:v>
                </c:pt>
                <c:pt idx="2">
                  <c:v>0.11925718818051667</c:v>
                </c:pt>
                <c:pt idx="3">
                  <c:v>0.14152788867080462</c:v>
                </c:pt>
                <c:pt idx="4">
                  <c:v>0.10876431707586356</c:v>
                </c:pt>
              </c:numCache>
            </c:numRef>
          </c:val>
          <c:extLst>
            <c:ext xmlns:c16="http://schemas.microsoft.com/office/drawing/2014/chart" uri="{C3380CC4-5D6E-409C-BE32-E72D297353CC}">
              <c16:uniqueId val="{00000006-E442-40E2-94D1-D0EB95A5272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5CEA-4206-AA66-640F669EC186}"/>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5CEA-4206-AA66-640F669EC18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Uno</c:v>
                </c:pt>
                <c:pt idx="1">
                  <c:v>Dos</c:v>
                </c:pt>
                <c:pt idx="2">
                  <c:v>Tres</c:v>
                </c:pt>
                <c:pt idx="3">
                  <c:v>Cuatro o más</c:v>
                </c:pt>
                <c:pt idx="4">
                  <c:v>No salgo del hogar con frecuencia</c:v>
                </c:pt>
              </c:strCache>
            </c:strRef>
          </c:cat>
          <c:val>
            <c:numRef>
              <c:f>Sheet1!$B$2:$B$6</c:f>
              <c:numCache>
                <c:formatCode>###0%</c:formatCode>
                <c:ptCount val="5"/>
                <c:pt idx="0">
                  <c:v>0.36896129914716336</c:v>
                </c:pt>
                <c:pt idx="1">
                  <c:v>0.23274070712375011</c:v>
                </c:pt>
                <c:pt idx="2">
                  <c:v>0.15722629833416857</c:v>
                </c:pt>
                <c:pt idx="3">
                  <c:v>6.2572923333060984E-2</c:v>
                </c:pt>
                <c:pt idx="4">
                  <c:v>0.17849877206185844</c:v>
                </c:pt>
              </c:numCache>
            </c:numRef>
          </c:val>
          <c:extLst>
            <c:ext xmlns:c16="http://schemas.microsoft.com/office/drawing/2014/chart" uri="{C3380CC4-5D6E-409C-BE32-E72D297353CC}">
              <c16:uniqueId val="{00000004-5CEA-4206-AA66-640F669EC186}"/>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Uno</c:v>
                </c:pt>
                <c:pt idx="1">
                  <c:v>Dos</c:v>
                </c:pt>
                <c:pt idx="2">
                  <c:v>Tres</c:v>
                </c:pt>
                <c:pt idx="3">
                  <c:v>Cuatro o más</c:v>
                </c:pt>
                <c:pt idx="4">
                  <c:v>No salgo del hogar con frecuencia</c:v>
                </c:pt>
              </c:strCache>
            </c:strRef>
          </c:cat>
          <c:val>
            <c:numRef>
              <c:f>Sheet1!$C$2:$C$6</c:f>
              <c:numCache>
                <c:formatCode>###0%</c:formatCode>
                <c:ptCount val="5"/>
                <c:pt idx="0">
                  <c:v>0.3785591650213353</c:v>
                </c:pt>
                <c:pt idx="1">
                  <c:v>0.2340724972572239</c:v>
                </c:pt>
                <c:pt idx="2">
                  <c:v>0.15328571131976337</c:v>
                </c:pt>
                <c:pt idx="3">
                  <c:v>0.10327918434074636</c:v>
                </c:pt>
                <c:pt idx="4">
                  <c:v>0.13080344206093159</c:v>
                </c:pt>
              </c:numCache>
            </c:numRef>
          </c:val>
          <c:extLst>
            <c:ext xmlns:c16="http://schemas.microsoft.com/office/drawing/2014/chart" uri="{C3380CC4-5D6E-409C-BE32-E72D297353CC}">
              <c16:uniqueId val="{00000005-5CEA-4206-AA66-640F669EC186}"/>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Uno</c:v>
                </c:pt>
                <c:pt idx="1">
                  <c:v>Dos</c:v>
                </c:pt>
                <c:pt idx="2">
                  <c:v>Tres</c:v>
                </c:pt>
                <c:pt idx="3">
                  <c:v>Cuatro o más</c:v>
                </c:pt>
                <c:pt idx="4">
                  <c:v>No salgo del hogar con frecuencia</c:v>
                </c:pt>
              </c:strCache>
            </c:strRef>
          </c:cat>
          <c:val>
            <c:numRef>
              <c:f>Sheet1!$D$2:$D$6</c:f>
              <c:numCache>
                <c:formatCode>###0%</c:formatCode>
                <c:ptCount val="5"/>
                <c:pt idx="0">
                  <c:v>0.27488249576609575</c:v>
                </c:pt>
                <c:pt idx="1">
                  <c:v>0.36400018985699012</c:v>
                </c:pt>
                <c:pt idx="2">
                  <c:v>0.12553787028211699</c:v>
                </c:pt>
                <c:pt idx="3">
                  <c:v>0.14050937825465123</c:v>
                </c:pt>
                <c:pt idx="4">
                  <c:v>9.5070065840147239E-2</c:v>
                </c:pt>
              </c:numCache>
            </c:numRef>
          </c:val>
          <c:extLst>
            <c:ext xmlns:c16="http://schemas.microsoft.com/office/drawing/2014/chart" uri="{C3380CC4-5D6E-409C-BE32-E72D297353CC}">
              <c16:uniqueId val="{00000006-5CEA-4206-AA66-640F669EC186}"/>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Uno</c:v>
                </c:pt>
                <c:pt idx="1">
                  <c:v>Dos</c:v>
                </c:pt>
                <c:pt idx="2">
                  <c:v>Tres</c:v>
                </c:pt>
                <c:pt idx="3">
                  <c:v>Cuatro o más</c:v>
                </c:pt>
                <c:pt idx="4">
                  <c:v>No salgo del hogar con frecuencia</c:v>
                </c:pt>
              </c:strCache>
            </c:strRef>
          </c:cat>
          <c:val>
            <c:numRef>
              <c:f>Sheet1!$E$2:$E$6</c:f>
              <c:numCache>
                <c:formatCode>###0%</c:formatCode>
                <c:ptCount val="5"/>
                <c:pt idx="0">
                  <c:v>0.36356548104463438</c:v>
                </c:pt>
                <c:pt idx="1">
                  <c:v>0.30177847581072531</c:v>
                </c:pt>
                <c:pt idx="2">
                  <c:v>0.1191440455278699</c:v>
                </c:pt>
                <c:pt idx="3">
                  <c:v>9.4014328165572203E-2</c:v>
                </c:pt>
                <c:pt idx="4">
                  <c:v>0.12149766945120005</c:v>
                </c:pt>
              </c:numCache>
            </c:numRef>
          </c:val>
          <c:extLst>
            <c:ext xmlns:c16="http://schemas.microsoft.com/office/drawing/2014/chart" uri="{C3380CC4-5D6E-409C-BE32-E72D297353CC}">
              <c16:uniqueId val="{00000007-5CEA-4206-AA66-640F669EC18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5D2A-4737-BB94-51C731B42402}"/>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5D2A-4737-BB94-51C731B4240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 km</c:v>
                </c:pt>
                <c:pt idx="1">
                  <c:v>Entre 1 y 3 km</c:v>
                </c:pt>
                <c:pt idx="2">
                  <c:v>Entre 4 y 7 km</c:v>
                </c:pt>
                <c:pt idx="3">
                  <c:v>Entre 8 y 12 km</c:v>
                </c:pt>
                <c:pt idx="4">
                  <c:v>Más de 12 km</c:v>
                </c:pt>
              </c:strCache>
            </c:strRef>
          </c:cat>
          <c:val>
            <c:numRef>
              <c:f>Sheet1!$B$2:$B$6</c:f>
              <c:numCache>
                <c:formatCode>###0%</c:formatCode>
                <c:ptCount val="5"/>
                <c:pt idx="0">
                  <c:v>0.10438614262121143</c:v>
                </c:pt>
                <c:pt idx="1">
                  <c:v>0.17529853673394424</c:v>
                </c:pt>
                <c:pt idx="2">
                  <c:v>0.23136061732036248</c:v>
                </c:pt>
                <c:pt idx="3">
                  <c:v>0.22385001020236175</c:v>
                </c:pt>
                <c:pt idx="4">
                  <c:v>0.26510469312211959</c:v>
                </c:pt>
              </c:numCache>
            </c:numRef>
          </c:val>
          <c:extLst>
            <c:ext xmlns:c16="http://schemas.microsoft.com/office/drawing/2014/chart" uri="{C3380CC4-5D6E-409C-BE32-E72D297353CC}">
              <c16:uniqueId val="{00000004-5D2A-4737-BB94-51C731B42402}"/>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 km</c:v>
                </c:pt>
                <c:pt idx="1">
                  <c:v>Entre 1 y 3 km</c:v>
                </c:pt>
                <c:pt idx="2">
                  <c:v>Entre 4 y 7 km</c:v>
                </c:pt>
                <c:pt idx="3">
                  <c:v>Entre 8 y 12 km</c:v>
                </c:pt>
                <c:pt idx="4">
                  <c:v>Más de 12 km</c:v>
                </c:pt>
              </c:strCache>
            </c:strRef>
          </c:cat>
          <c:val>
            <c:numRef>
              <c:f>Sheet1!$C$2:$C$6</c:f>
              <c:numCache>
                <c:formatCode>###0%</c:formatCode>
                <c:ptCount val="5"/>
                <c:pt idx="0">
                  <c:v>0.19345792713931581</c:v>
                </c:pt>
                <c:pt idx="1">
                  <c:v>0.27970121318031271</c:v>
                </c:pt>
                <c:pt idx="2">
                  <c:v>0.1964514188818027</c:v>
                </c:pt>
                <c:pt idx="3">
                  <c:v>0.16815261008931118</c:v>
                </c:pt>
                <c:pt idx="4">
                  <c:v>0.16223683070925859</c:v>
                </c:pt>
              </c:numCache>
            </c:numRef>
          </c:val>
          <c:extLst>
            <c:ext xmlns:c16="http://schemas.microsoft.com/office/drawing/2014/chart" uri="{C3380CC4-5D6E-409C-BE32-E72D297353CC}">
              <c16:uniqueId val="{00000005-5D2A-4737-BB94-51C731B4240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C6FA-49F3-9AA5-17C9A7D8BE49}"/>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C6FA-49F3-9AA5-17C9A7D8BE4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 km</c:v>
                </c:pt>
                <c:pt idx="1">
                  <c:v>Entre 1 y 3 km</c:v>
                </c:pt>
                <c:pt idx="2">
                  <c:v>Entre 4 y 7 km</c:v>
                </c:pt>
                <c:pt idx="3">
                  <c:v>Entre 8 y 12 km</c:v>
                </c:pt>
                <c:pt idx="4">
                  <c:v>Más de 12 km</c:v>
                </c:pt>
              </c:strCache>
            </c:strRef>
          </c:cat>
          <c:val>
            <c:numRef>
              <c:f>Sheet1!$B$2:$B$6</c:f>
              <c:numCache>
                <c:formatCode>###0%</c:formatCode>
                <c:ptCount val="5"/>
                <c:pt idx="0">
                  <c:v>0.15272199737836997</c:v>
                </c:pt>
                <c:pt idx="1">
                  <c:v>0.23195388087319332</c:v>
                </c:pt>
                <c:pt idx="2">
                  <c:v>0.21241672892131289</c:v>
                </c:pt>
                <c:pt idx="3">
                  <c:v>0.19362515890089635</c:v>
                </c:pt>
                <c:pt idx="4">
                  <c:v>0.20928223392622317</c:v>
                </c:pt>
              </c:numCache>
            </c:numRef>
          </c:val>
          <c:extLst>
            <c:ext xmlns:c16="http://schemas.microsoft.com/office/drawing/2014/chart" uri="{C3380CC4-5D6E-409C-BE32-E72D297353CC}">
              <c16:uniqueId val="{00000004-C6FA-49F3-9AA5-17C9A7D8BE49}"/>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E620-40A5-B86D-BC789A31F8AD}"/>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E620-40A5-B86D-BC789A31F8A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 km</c:v>
                </c:pt>
                <c:pt idx="1">
                  <c:v>Entre 1 y 3 km</c:v>
                </c:pt>
                <c:pt idx="2">
                  <c:v>Entre 4 y 7 km</c:v>
                </c:pt>
                <c:pt idx="3">
                  <c:v>Entre 8 y 12 km</c:v>
                </c:pt>
                <c:pt idx="4">
                  <c:v>Más de 12 km</c:v>
                </c:pt>
              </c:strCache>
            </c:strRef>
          </c:cat>
          <c:val>
            <c:numRef>
              <c:f>Sheet1!$B$2:$B$6</c:f>
              <c:numCache>
                <c:formatCode>###0%</c:formatCode>
                <c:ptCount val="5"/>
                <c:pt idx="0">
                  <c:v>0.16844381740025324</c:v>
                </c:pt>
                <c:pt idx="1">
                  <c:v>0.16715810380319279</c:v>
                </c:pt>
                <c:pt idx="2">
                  <c:v>0.24166419956150748</c:v>
                </c:pt>
                <c:pt idx="3">
                  <c:v>0.1822264602757275</c:v>
                </c:pt>
                <c:pt idx="4">
                  <c:v>0.24050741895931829</c:v>
                </c:pt>
              </c:numCache>
            </c:numRef>
          </c:val>
          <c:extLst>
            <c:ext xmlns:c16="http://schemas.microsoft.com/office/drawing/2014/chart" uri="{C3380CC4-5D6E-409C-BE32-E72D297353CC}">
              <c16:uniqueId val="{00000004-E620-40A5-B86D-BC789A31F8AD}"/>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 km</c:v>
                </c:pt>
                <c:pt idx="1">
                  <c:v>Entre 1 y 3 km</c:v>
                </c:pt>
                <c:pt idx="2">
                  <c:v>Entre 4 y 7 km</c:v>
                </c:pt>
                <c:pt idx="3">
                  <c:v>Entre 8 y 12 km</c:v>
                </c:pt>
                <c:pt idx="4">
                  <c:v>Más de 12 km</c:v>
                </c:pt>
              </c:strCache>
            </c:strRef>
          </c:cat>
          <c:val>
            <c:numRef>
              <c:f>Sheet1!$C$2:$C$6</c:f>
              <c:numCache>
                <c:formatCode>###0%</c:formatCode>
                <c:ptCount val="5"/>
                <c:pt idx="0">
                  <c:v>0.15294172066290063</c:v>
                </c:pt>
                <c:pt idx="1">
                  <c:v>0.33078275809634733</c:v>
                </c:pt>
                <c:pt idx="2">
                  <c:v>0.18337628909145359</c:v>
                </c:pt>
                <c:pt idx="3">
                  <c:v>0.1879632159708538</c:v>
                </c:pt>
                <c:pt idx="4">
                  <c:v>0.14493601617844273</c:v>
                </c:pt>
              </c:numCache>
            </c:numRef>
          </c:val>
          <c:extLst>
            <c:ext xmlns:c16="http://schemas.microsoft.com/office/drawing/2014/chart" uri="{C3380CC4-5D6E-409C-BE32-E72D297353CC}">
              <c16:uniqueId val="{00000005-E620-40A5-B86D-BC789A31F8AD}"/>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 km</c:v>
                </c:pt>
                <c:pt idx="1">
                  <c:v>Entre 1 y 3 km</c:v>
                </c:pt>
                <c:pt idx="2">
                  <c:v>Entre 4 y 7 km</c:v>
                </c:pt>
                <c:pt idx="3">
                  <c:v>Entre 8 y 12 km</c:v>
                </c:pt>
                <c:pt idx="4">
                  <c:v>Más de 12 km</c:v>
                </c:pt>
              </c:strCache>
            </c:strRef>
          </c:cat>
          <c:val>
            <c:numRef>
              <c:f>Sheet1!$D$2:$D$6</c:f>
              <c:numCache>
                <c:formatCode>###0%</c:formatCode>
                <c:ptCount val="5"/>
                <c:pt idx="0">
                  <c:v>9.2306847030224806E-2</c:v>
                </c:pt>
                <c:pt idx="1">
                  <c:v>0.15454556691827179</c:v>
                </c:pt>
                <c:pt idx="2">
                  <c:v>0.19640471103717277</c:v>
                </c:pt>
                <c:pt idx="3">
                  <c:v>0.25543618854538824</c:v>
                </c:pt>
                <c:pt idx="4">
                  <c:v>0.30130668646894193</c:v>
                </c:pt>
              </c:numCache>
            </c:numRef>
          </c:val>
          <c:extLst>
            <c:ext xmlns:c16="http://schemas.microsoft.com/office/drawing/2014/chart" uri="{C3380CC4-5D6E-409C-BE32-E72D297353CC}">
              <c16:uniqueId val="{00000006-E620-40A5-B86D-BC789A31F8A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2EFF-441D-893D-D0A27DAA6494}"/>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2EFF-441D-893D-D0A27DAA649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 km</c:v>
                </c:pt>
                <c:pt idx="1">
                  <c:v>Entre 1 y 3 km</c:v>
                </c:pt>
                <c:pt idx="2">
                  <c:v>Entre 4 y 7 km</c:v>
                </c:pt>
                <c:pt idx="3">
                  <c:v>Entre 8 y 12 km</c:v>
                </c:pt>
                <c:pt idx="4">
                  <c:v>Más de 12 km</c:v>
                </c:pt>
              </c:strCache>
            </c:strRef>
          </c:cat>
          <c:val>
            <c:numRef>
              <c:f>Sheet1!$B$2:$B$6</c:f>
              <c:numCache>
                <c:formatCode>###0%</c:formatCode>
                <c:ptCount val="5"/>
                <c:pt idx="0">
                  <c:v>0.1386420087660509</c:v>
                </c:pt>
                <c:pt idx="1">
                  <c:v>0.39673214866222817</c:v>
                </c:pt>
                <c:pt idx="2">
                  <c:v>0.23216483241720293</c:v>
                </c:pt>
                <c:pt idx="3">
                  <c:v>0.17148276645351179</c:v>
                </c:pt>
                <c:pt idx="4">
                  <c:v>6.0978243701007726E-2</c:v>
                </c:pt>
              </c:numCache>
            </c:numRef>
          </c:val>
          <c:extLst>
            <c:ext xmlns:c16="http://schemas.microsoft.com/office/drawing/2014/chart" uri="{C3380CC4-5D6E-409C-BE32-E72D297353CC}">
              <c16:uniqueId val="{00000004-2EFF-441D-893D-D0A27DAA6494}"/>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 km</c:v>
                </c:pt>
                <c:pt idx="1">
                  <c:v>Entre 1 y 3 km</c:v>
                </c:pt>
                <c:pt idx="2">
                  <c:v>Entre 4 y 7 km</c:v>
                </c:pt>
                <c:pt idx="3">
                  <c:v>Entre 8 y 12 km</c:v>
                </c:pt>
                <c:pt idx="4">
                  <c:v>Más de 12 km</c:v>
                </c:pt>
              </c:strCache>
            </c:strRef>
          </c:cat>
          <c:val>
            <c:numRef>
              <c:f>Sheet1!$C$2:$C$6</c:f>
              <c:numCache>
                <c:formatCode>###0%</c:formatCode>
                <c:ptCount val="5"/>
                <c:pt idx="0">
                  <c:v>0.17887677326648979</c:v>
                </c:pt>
                <c:pt idx="1">
                  <c:v>0.15276459330476277</c:v>
                </c:pt>
                <c:pt idx="2">
                  <c:v>0.33273819548815536</c:v>
                </c:pt>
                <c:pt idx="3">
                  <c:v>0.14713227524677353</c:v>
                </c:pt>
                <c:pt idx="4">
                  <c:v>0.18848816269381893</c:v>
                </c:pt>
              </c:numCache>
            </c:numRef>
          </c:val>
          <c:extLst>
            <c:ext xmlns:c16="http://schemas.microsoft.com/office/drawing/2014/chart" uri="{C3380CC4-5D6E-409C-BE32-E72D297353CC}">
              <c16:uniqueId val="{00000005-2EFF-441D-893D-D0A27DAA6494}"/>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 km</c:v>
                </c:pt>
                <c:pt idx="1">
                  <c:v>Entre 1 y 3 km</c:v>
                </c:pt>
                <c:pt idx="2">
                  <c:v>Entre 4 y 7 km</c:v>
                </c:pt>
                <c:pt idx="3">
                  <c:v>Entre 8 y 12 km</c:v>
                </c:pt>
                <c:pt idx="4">
                  <c:v>Más de 12 km</c:v>
                </c:pt>
              </c:strCache>
            </c:strRef>
          </c:cat>
          <c:val>
            <c:numRef>
              <c:f>Sheet1!$D$2:$D$6</c:f>
              <c:numCache>
                <c:formatCode>###0%</c:formatCode>
                <c:ptCount val="5"/>
                <c:pt idx="0">
                  <c:v>8.7438688605256318E-2</c:v>
                </c:pt>
                <c:pt idx="1">
                  <c:v>0.19586725144062953</c:v>
                </c:pt>
                <c:pt idx="2">
                  <c:v>0.20830676048481364</c:v>
                </c:pt>
                <c:pt idx="3">
                  <c:v>0.25329742468410071</c:v>
                </c:pt>
                <c:pt idx="4">
                  <c:v>0.25508987478520123</c:v>
                </c:pt>
              </c:numCache>
            </c:numRef>
          </c:val>
          <c:extLst>
            <c:ext xmlns:c16="http://schemas.microsoft.com/office/drawing/2014/chart" uri="{C3380CC4-5D6E-409C-BE32-E72D297353CC}">
              <c16:uniqueId val="{00000006-2EFF-441D-893D-D0A27DAA6494}"/>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 km</c:v>
                </c:pt>
                <c:pt idx="1">
                  <c:v>Entre 1 y 3 km</c:v>
                </c:pt>
                <c:pt idx="2">
                  <c:v>Entre 4 y 7 km</c:v>
                </c:pt>
                <c:pt idx="3">
                  <c:v>Entre 8 y 12 km</c:v>
                </c:pt>
                <c:pt idx="4">
                  <c:v>Más de 12 km</c:v>
                </c:pt>
              </c:strCache>
            </c:strRef>
          </c:cat>
          <c:val>
            <c:numRef>
              <c:f>Sheet1!$E$2:$E$6</c:f>
              <c:numCache>
                <c:formatCode>###0%</c:formatCode>
                <c:ptCount val="5"/>
                <c:pt idx="0">
                  <c:v>0.19413692432321497</c:v>
                </c:pt>
                <c:pt idx="1">
                  <c:v>0.18110683082740295</c:v>
                </c:pt>
                <c:pt idx="2">
                  <c:v>0.17082612694360899</c:v>
                </c:pt>
                <c:pt idx="3">
                  <c:v>0.18206060118303585</c:v>
                </c:pt>
                <c:pt idx="4">
                  <c:v>0.2718695167227389</c:v>
                </c:pt>
              </c:numCache>
            </c:numRef>
          </c:val>
          <c:extLst>
            <c:ext xmlns:c16="http://schemas.microsoft.com/office/drawing/2014/chart" uri="{C3380CC4-5D6E-409C-BE32-E72D297353CC}">
              <c16:uniqueId val="{00000007-2EFF-441D-893D-D0A27DAA649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A19B-4BAB-9CBB-885E45C041A0}"/>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A19B-4BAB-9CBB-885E45C041A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Ir a trabajar</c:v>
                </c:pt>
                <c:pt idx="1">
                  <c:v>A una cita médica, tomarse  examenes o reclamar medicamentos para usted mismo</c:v>
                </c:pt>
                <c:pt idx="2">
                  <c:v>A realizar compras</c:v>
                </c:pt>
                <c:pt idx="3">
                  <c:v>Ir a estudiar</c:v>
                </c:pt>
                <c:pt idx="4">
                  <c:v>A realizar algún trámite personal</c:v>
                </c:pt>
                <c:pt idx="5">
                  <c:v>A realizar actividades físicas y/o deportivas (ir al gym, trotar, entrenar)</c:v>
                </c:pt>
                <c:pt idx="6">
                  <c:v>A visitar a alguien (familiar o amigo)</c:v>
                </c:pt>
                <c:pt idx="7">
                  <c:v>Otros</c:v>
                </c:pt>
              </c:strCache>
            </c:strRef>
          </c:cat>
          <c:val>
            <c:numRef>
              <c:f>Sheet1!$B$2:$B$9</c:f>
              <c:numCache>
                <c:formatCode>###0%</c:formatCode>
                <c:ptCount val="8"/>
                <c:pt idx="0">
                  <c:v>0.60125095281915664</c:v>
                </c:pt>
                <c:pt idx="1">
                  <c:v>0.1375564670832061</c:v>
                </c:pt>
                <c:pt idx="2">
                  <c:v>8.1804864061877453E-2</c:v>
                </c:pt>
                <c:pt idx="3">
                  <c:v>3.8982048572963598E-2</c:v>
                </c:pt>
                <c:pt idx="4">
                  <c:v>1.9740930415449453E-2</c:v>
                </c:pt>
                <c:pt idx="5">
                  <c:v>5.3128338146629733E-2</c:v>
                </c:pt>
                <c:pt idx="6">
                  <c:v>1.9989357934074345E-2</c:v>
                </c:pt>
                <c:pt idx="7">
                  <c:v>4.754704096664257E-2</c:v>
                </c:pt>
              </c:numCache>
            </c:numRef>
          </c:val>
          <c:extLst>
            <c:ext xmlns:c16="http://schemas.microsoft.com/office/drawing/2014/chart" uri="{C3380CC4-5D6E-409C-BE32-E72D297353CC}">
              <c16:uniqueId val="{00000004-A19B-4BAB-9CBB-885E45C041A0}"/>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Ir a trabajar</c:v>
                </c:pt>
                <c:pt idx="1">
                  <c:v>A una cita médica, tomarse  examenes o reclamar medicamentos para usted mismo</c:v>
                </c:pt>
                <c:pt idx="2">
                  <c:v>A realizar compras</c:v>
                </c:pt>
                <c:pt idx="3">
                  <c:v>Ir a estudiar</c:v>
                </c:pt>
                <c:pt idx="4">
                  <c:v>A realizar algún trámite personal</c:v>
                </c:pt>
                <c:pt idx="5">
                  <c:v>A realizar actividades físicas y/o deportivas (ir al gym, trotar, entrenar)</c:v>
                </c:pt>
                <c:pt idx="6">
                  <c:v>A visitar a alguien (familiar o amigo)</c:v>
                </c:pt>
                <c:pt idx="7">
                  <c:v>Otros</c:v>
                </c:pt>
              </c:strCache>
            </c:strRef>
          </c:cat>
          <c:val>
            <c:numRef>
              <c:f>Sheet1!$C$2:$C$9</c:f>
              <c:numCache>
                <c:formatCode>###0%</c:formatCode>
                <c:ptCount val="8"/>
                <c:pt idx="0">
                  <c:v>0.45072398820597875</c:v>
                </c:pt>
                <c:pt idx="1">
                  <c:v>0.27901052287594225</c:v>
                </c:pt>
                <c:pt idx="2">
                  <c:v>8.362909262211754E-2</c:v>
                </c:pt>
                <c:pt idx="3">
                  <c:v>6.0628839160073743E-2</c:v>
                </c:pt>
                <c:pt idx="4">
                  <c:v>5.090043679238735E-2</c:v>
                </c:pt>
                <c:pt idx="5">
                  <c:v>5.6645844371621045E-3</c:v>
                </c:pt>
                <c:pt idx="6">
                  <c:v>2.4794539729474856E-2</c:v>
                </c:pt>
                <c:pt idx="7">
                  <c:v>4.4647996176863637E-2</c:v>
                </c:pt>
              </c:numCache>
            </c:numRef>
          </c:val>
          <c:extLst>
            <c:ext xmlns:c16="http://schemas.microsoft.com/office/drawing/2014/chart" uri="{C3380CC4-5D6E-409C-BE32-E72D297353CC}">
              <c16:uniqueId val="{00000005-A19B-4BAB-9CBB-885E45C041A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3C08-45CB-8AD8-AE91FD5398E0}"/>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3C08-45CB-8AD8-AE91FD5398E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Ir a trabajar</c:v>
                </c:pt>
                <c:pt idx="1">
                  <c:v>A una cita médica, tomarse  examenes o reclamar medicamentos para usted mismo</c:v>
                </c:pt>
                <c:pt idx="2">
                  <c:v>A realizar compras</c:v>
                </c:pt>
                <c:pt idx="3">
                  <c:v>Ir a estudiar</c:v>
                </c:pt>
                <c:pt idx="4">
                  <c:v>A realizar algún trámite personal</c:v>
                </c:pt>
                <c:pt idx="5">
                  <c:v>A realizar actividades físicas y/o deportivas (ir al gym, trotar, entrenar)</c:v>
                </c:pt>
                <c:pt idx="6">
                  <c:v>A visitar a alguien (familiar o amigo)</c:v>
                </c:pt>
                <c:pt idx="7">
                  <c:v>Otros</c:v>
                </c:pt>
              </c:strCache>
            </c:strRef>
          </c:cat>
          <c:val>
            <c:numRef>
              <c:f>Sheet1!$B$2:$B$9</c:f>
              <c:numCache>
                <c:formatCode>###0%</c:formatCode>
                <c:ptCount val="8"/>
                <c:pt idx="0">
                  <c:v>0.51956571952173758</c:v>
                </c:pt>
                <c:pt idx="1">
                  <c:v>0.2143181793650453</c:v>
                </c:pt>
                <c:pt idx="2">
                  <c:v>8.2794803212739257E-2</c:v>
                </c:pt>
                <c:pt idx="3">
                  <c:v>5.0728934878632129E-2</c:v>
                </c:pt>
                <c:pt idx="4">
                  <c:v>3.6650004177571104E-2</c:v>
                </c:pt>
                <c:pt idx="5">
                  <c:v>2.7371572208431824E-2</c:v>
                </c:pt>
                <c:pt idx="6">
                  <c:v>2.2596946527934928E-2</c:v>
                </c:pt>
                <c:pt idx="7">
                  <c:v>4.5973840107903861E-2</c:v>
                </c:pt>
              </c:numCache>
            </c:numRef>
          </c:val>
          <c:extLst>
            <c:ext xmlns:c16="http://schemas.microsoft.com/office/drawing/2014/chart" uri="{C3380CC4-5D6E-409C-BE32-E72D297353CC}">
              <c16:uniqueId val="{00000004-3C08-45CB-8AD8-AE91FD5398E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122E-41F6-9AB1-CEA6730CAC4A}"/>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122E-41F6-9AB1-CEA6730CAC4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Ir a trabajar</c:v>
                </c:pt>
                <c:pt idx="1">
                  <c:v>A una cita médica, tomarse  examenes o reclamar medicamentos para usted mismo</c:v>
                </c:pt>
                <c:pt idx="2">
                  <c:v>A realizar compras</c:v>
                </c:pt>
                <c:pt idx="3">
                  <c:v>Ir a estudiar</c:v>
                </c:pt>
                <c:pt idx="4">
                  <c:v>A realizar algún trámite personal</c:v>
                </c:pt>
                <c:pt idx="5">
                  <c:v>A realizar actividades físicas y/o deportivas (ir al gym, trotar, entrenar)</c:v>
                </c:pt>
                <c:pt idx="6">
                  <c:v>A visitar a alguien (familiar o amigo)</c:v>
                </c:pt>
                <c:pt idx="7">
                  <c:v>Otros</c:v>
                </c:pt>
              </c:strCache>
            </c:strRef>
          </c:cat>
          <c:val>
            <c:numRef>
              <c:f>Sheet1!$B$2:$B$9</c:f>
              <c:numCache>
                <c:formatCode>###0%</c:formatCode>
                <c:ptCount val="8"/>
                <c:pt idx="0">
                  <c:v>0.47130413862941217</c:v>
                </c:pt>
                <c:pt idx="1">
                  <c:v>0.26306151135495798</c:v>
                </c:pt>
                <c:pt idx="2">
                  <c:v>7.6972681466638077E-2</c:v>
                </c:pt>
                <c:pt idx="3">
                  <c:v>3.9942299427784198E-2</c:v>
                </c:pt>
                <c:pt idx="4">
                  <c:v>2.7890959597928325E-2</c:v>
                </c:pt>
                <c:pt idx="5">
                  <c:v>3.637472106726853E-2</c:v>
                </c:pt>
                <c:pt idx="6">
                  <c:v>2.5653539470903028E-2</c:v>
                </c:pt>
                <c:pt idx="7">
                  <c:v>5.8800148985107194E-2</c:v>
                </c:pt>
              </c:numCache>
            </c:numRef>
          </c:val>
          <c:extLst>
            <c:ext xmlns:c16="http://schemas.microsoft.com/office/drawing/2014/chart" uri="{C3380CC4-5D6E-409C-BE32-E72D297353CC}">
              <c16:uniqueId val="{00000004-122E-41F6-9AB1-CEA6730CAC4A}"/>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Ir a trabajar</c:v>
                </c:pt>
                <c:pt idx="1">
                  <c:v>A una cita médica, tomarse  examenes o reclamar medicamentos para usted mismo</c:v>
                </c:pt>
                <c:pt idx="2">
                  <c:v>A realizar compras</c:v>
                </c:pt>
                <c:pt idx="3">
                  <c:v>Ir a estudiar</c:v>
                </c:pt>
                <c:pt idx="4">
                  <c:v>A realizar algún trámite personal</c:v>
                </c:pt>
                <c:pt idx="5">
                  <c:v>A realizar actividades físicas y/o deportivas (ir al gym, trotar, entrenar)</c:v>
                </c:pt>
                <c:pt idx="6">
                  <c:v>A visitar a alguien (familiar o amigo)</c:v>
                </c:pt>
                <c:pt idx="7">
                  <c:v>Otros</c:v>
                </c:pt>
              </c:strCache>
            </c:strRef>
          </c:cat>
          <c:val>
            <c:numRef>
              <c:f>Sheet1!$C$2:$C$9</c:f>
              <c:numCache>
                <c:formatCode>###0%</c:formatCode>
                <c:ptCount val="8"/>
                <c:pt idx="0">
                  <c:v>0.54199200226298261</c:v>
                </c:pt>
                <c:pt idx="1">
                  <c:v>0.18439309339644544</c:v>
                </c:pt>
                <c:pt idx="2">
                  <c:v>8.1965673336830219E-2</c:v>
                </c:pt>
                <c:pt idx="3">
                  <c:v>6.2462032380120179E-2</c:v>
                </c:pt>
                <c:pt idx="4">
                  <c:v>5.2042189537586755E-2</c:v>
                </c:pt>
                <c:pt idx="5">
                  <c:v>1.636279245498087E-2</c:v>
                </c:pt>
                <c:pt idx="6">
                  <c:v>2.5955317157389059E-2</c:v>
                </c:pt>
                <c:pt idx="7">
                  <c:v>3.4826899473662284E-2</c:v>
                </c:pt>
              </c:numCache>
            </c:numRef>
          </c:val>
          <c:extLst>
            <c:ext xmlns:c16="http://schemas.microsoft.com/office/drawing/2014/chart" uri="{C3380CC4-5D6E-409C-BE32-E72D297353CC}">
              <c16:uniqueId val="{00000005-122E-41F6-9AB1-CEA6730CAC4A}"/>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Ir a trabajar</c:v>
                </c:pt>
                <c:pt idx="1">
                  <c:v>A una cita médica, tomarse  examenes o reclamar medicamentos para usted mismo</c:v>
                </c:pt>
                <c:pt idx="2">
                  <c:v>A realizar compras</c:v>
                </c:pt>
                <c:pt idx="3">
                  <c:v>Ir a estudiar</c:v>
                </c:pt>
                <c:pt idx="4">
                  <c:v>A realizar algún trámite personal</c:v>
                </c:pt>
                <c:pt idx="5">
                  <c:v>A realizar actividades físicas y/o deportivas (ir al gym, trotar, entrenar)</c:v>
                </c:pt>
                <c:pt idx="6">
                  <c:v>A visitar a alguien (familiar o amigo)</c:v>
                </c:pt>
                <c:pt idx="7">
                  <c:v>Otros</c:v>
                </c:pt>
              </c:strCache>
            </c:strRef>
          </c:cat>
          <c:val>
            <c:numRef>
              <c:f>Sheet1!$D$2:$D$9</c:f>
              <c:numCache>
                <c:formatCode>###0%</c:formatCode>
                <c:ptCount val="8"/>
                <c:pt idx="0">
                  <c:v>0.6294209631588995</c:v>
                </c:pt>
                <c:pt idx="1">
                  <c:v>0.12717519328566224</c:v>
                </c:pt>
                <c:pt idx="2">
                  <c:v>0.10761502233652473</c:v>
                </c:pt>
                <c:pt idx="3">
                  <c:v>5.3286869162829743E-2</c:v>
                </c:pt>
                <c:pt idx="4">
                  <c:v>1.953396991101573E-2</c:v>
                </c:pt>
                <c:pt idx="5">
                  <c:v>2.9215082893254071E-2</c:v>
                </c:pt>
                <c:pt idx="6">
                  <c:v>0</c:v>
                </c:pt>
                <c:pt idx="7">
                  <c:v>3.3752899251814017E-2</c:v>
                </c:pt>
              </c:numCache>
            </c:numRef>
          </c:val>
          <c:extLst>
            <c:ext xmlns:c16="http://schemas.microsoft.com/office/drawing/2014/chart" uri="{C3380CC4-5D6E-409C-BE32-E72D297353CC}">
              <c16:uniqueId val="{00000006-122E-41F6-9AB1-CEA6730CAC4A}"/>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doughnutChart>
        <c:varyColors val="1"/>
        <c:ser>
          <c:idx val="3"/>
          <c:order val="0"/>
          <c:tx>
            <c:strRef>
              <c:f>Sheet1!$B$1</c:f>
              <c:strCache>
                <c:ptCount val="1"/>
                <c:pt idx="0">
                  <c:v>Columna7</c:v>
                </c:pt>
              </c:strCache>
            </c:strRef>
          </c:tx>
          <c:dPt>
            <c:idx val="0"/>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1-AA5C-48DE-A62F-74A428E828A6}"/>
              </c:ext>
            </c:extLst>
          </c:dPt>
          <c:dPt>
            <c:idx val="1"/>
            <c:bubble3D val="0"/>
            <c:spPr>
              <a:noFill/>
              <a:ln w="19050">
                <a:solidFill>
                  <a:schemeClr val="lt1"/>
                </a:solidFill>
              </a:ln>
              <a:effectLst/>
            </c:spPr>
            <c:extLst>
              <c:ext xmlns:c16="http://schemas.microsoft.com/office/drawing/2014/chart" uri="{C3380CC4-5D6E-409C-BE32-E72D297353CC}">
                <c16:uniqueId val="{00000003-AA5C-48DE-A62F-74A428E828A6}"/>
              </c:ext>
            </c:extLst>
          </c:dPt>
          <c:cat>
            <c:strRef>
              <c:f>Sheet1!$A$2:$A$3</c:f>
              <c:strCache>
                <c:ptCount val="2"/>
                <c:pt idx="0">
                  <c:v>One</c:v>
                </c:pt>
                <c:pt idx="1">
                  <c:v>Two</c:v>
                </c:pt>
              </c:strCache>
            </c:strRef>
          </c:cat>
          <c:val>
            <c:numRef>
              <c:f>Sheet1!$B$2:$B$3</c:f>
              <c:numCache>
                <c:formatCode>General</c:formatCode>
                <c:ptCount val="2"/>
              </c:numCache>
            </c:numRef>
          </c:val>
          <c:extLst>
            <c:ext xmlns:c16="http://schemas.microsoft.com/office/drawing/2014/chart" uri="{C3380CC4-5D6E-409C-BE32-E72D297353CC}">
              <c16:uniqueId val="{00000004-AA5C-48DE-A62F-74A428E828A6}"/>
            </c:ext>
          </c:extLst>
        </c:ser>
        <c:ser>
          <c:idx val="4"/>
          <c:order val="1"/>
          <c:tx>
            <c:strRef>
              <c:f>Sheet1!$C$1</c:f>
              <c:strCache>
                <c:ptCount val="1"/>
                <c:pt idx="0">
                  <c:v>Total</c:v>
                </c:pt>
              </c:strCache>
            </c:strRef>
          </c:tx>
          <c:dPt>
            <c:idx val="0"/>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06-AA5C-48DE-A62F-74A428E828A6}"/>
              </c:ext>
            </c:extLst>
          </c:dPt>
          <c:dPt>
            <c:idx val="1"/>
            <c:bubble3D val="0"/>
            <c:spPr>
              <a:noFill/>
              <a:ln w="19050">
                <a:solidFill>
                  <a:schemeClr val="lt1"/>
                </a:solidFill>
              </a:ln>
              <a:effectLst/>
            </c:spPr>
            <c:extLst>
              <c:ext xmlns:c16="http://schemas.microsoft.com/office/drawing/2014/chart" uri="{C3380CC4-5D6E-409C-BE32-E72D297353CC}">
                <c16:uniqueId val="{00000008-AA5C-48DE-A62F-74A428E828A6}"/>
              </c:ext>
            </c:extLst>
          </c:dPt>
          <c:cat>
            <c:strRef>
              <c:f>Sheet1!$A$2:$A$3</c:f>
              <c:strCache>
                <c:ptCount val="2"/>
                <c:pt idx="0">
                  <c:v>One</c:v>
                </c:pt>
                <c:pt idx="1">
                  <c:v>Two</c:v>
                </c:pt>
              </c:strCache>
            </c:strRef>
          </c:cat>
          <c:val>
            <c:numRef>
              <c:f>Sheet1!$C$2:$C$3</c:f>
              <c:numCache>
                <c:formatCode>0%</c:formatCode>
                <c:ptCount val="2"/>
                <c:pt idx="0">
                  <c:v>0.27</c:v>
                </c:pt>
                <c:pt idx="1">
                  <c:v>1</c:v>
                </c:pt>
              </c:numCache>
            </c:numRef>
          </c:val>
          <c:extLst>
            <c:ext xmlns:c16="http://schemas.microsoft.com/office/drawing/2014/chart" uri="{C3380CC4-5D6E-409C-BE32-E72D297353CC}">
              <c16:uniqueId val="{00000009-AA5C-48DE-A62F-74A428E828A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55C4-4DE6-BB4B-1105F41DCDAC}"/>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55C4-4DE6-BB4B-1105F41DCDA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Ir a trabajar</c:v>
                </c:pt>
                <c:pt idx="1">
                  <c:v>A una cita médica, tomarse  examenes o reclamar medicamentos para usted mismo</c:v>
                </c:pt>
                <c:pt idx="2">
                  <c:v>A realizar compras</c:v>
                </c:pt>
                <c:pt idx="3">
                  <c:v>Ir a estudiar</c:v>
                </c:pt>
                <c:pt idx="4">
                  <c:v>A realizar algún trámite personal</c:v>
                </c:pt>
                <c:pt idx="5">
                  <c:v>A realizar actividades físicas y/o deportivas (ir al gym, trotar, entrenar)</c:v>
                </c:pt>
                <c:pt idx="6">
                  <c:v>A visitar a alguien (familiar o amigo)</c:v>
                </c:pt>
                <c:pt idx="7">
                  <c:v>Otros</c:v>
                </c:pt>
              </c:strCache>
            </c:strRef>
          </c:cat>
          <c:val>
            <c:numRef>
              <c:f>Sheet1!$B$2:$B$9</c:f>
              <c:numCache>
                <c:formatCode>###0%</c:formatCode>
                <c:ptCount val="8"/>
                <c:pt idx="0">
                  <c:v>0.51075301402462514</c:v>
                </c:pt>
                <c:pt idx="1">
                  <c:v>0.20086057962905005</c:v>
                </c:pt>
                <c:pt idx="2">
                  <c:v>6.6864354309360718E-2</c:v>
                </c:pt>
                <c:pt idx="3">
                  <c:v>6.635575616951786E-2</c:v>
                </c:pt>
                <c:pt idx="4">
                  <c:v>4.7405358774625317E-2</c:v>
                </c:pt>
                <c:pt idx="5">
                  <c:v>3.6392219206955616E-2</c:v>
                </c:pt>
                <c:pt idx="6">
                  <c:v>3.5899360345635914E-2</c:v>
                </c:pt>
                <c:pt idx="7">
                  <c:v>3.5469357540230596E-2</c:v>
                </c:pt>
              </c:numCache>
            </c:numRef>
          </c:val>
          <c:extLst>
            <c:ext xmlns:c16="http://schemas.microsoft.com/office/drawing/2014/chart" uri="{C3380CC4-5D6E-409C-BE32-E72D297353CC}">
              <c16:uniqueId val="{00000004-55C4-4DE6-BB4B-1105F41DCDAC}"/>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Ir a trabajar</c:v>
                </c:pt>
                <c:pt idx="1">
                  <c:v>A una cita médica, tomarse  examenes o reclamar medicamentos para usted mismo</c:v>
                </c:pt>
                <c:pt idx="2">
                  <c:v>A realizar compras</c:v>
                </c:pt>
                <c:pt idx="3">
                  <c:v>Ir a estudiar</c:v>
                </c:pt>
                <c:pt idx="4">
                  <c:v>A realizar algún trámite personal</c:v>
                </c:pt>
                <c:pt idx="5">
                  <c:v>A realizar actividades físicas y/o deportivas (ir al gym, trotar, entrenar)</c:v>
                </c:pt>
                <c:pt idx="6">
                  <c:v>A visitar a alguien (familiar o amigo)</c:v>
                </c:pt>
                <c:pt idx="7">
                  <c:v>Otros</c:v>
                </c:pt>
              </c:strCache>
            </c:strRef>
          </c:cat>
          <c:val>
            <c:numRef>
              <c:f>Sheet1!$C$2:$C$9</c:f>
              <c:numCache>
                <c:formatCode>###0%</c:formatCode>
                <c:ptCount val="8"/>
                <c:pt idx="0">
                  <c:v>0.50077636717523677</c:v>
                </c:pt>
                <c:pt idx="1">
                  <c:v>0.22883235612481978</c:v>
                </c:pt>
                <c:pt idx="2">
                  <c:v>0.13712061320649335</c:v>
                </c:pt>
                <c:pt idx="3">
                  <c:v>1.9874280104835454E-2</c:v>
                </c:pt>
                <c:pt idx="4">
                  <c:v>2.2920384218462483E-2</c:v>
                </c:pt>
                <c:pt idx="5">
                  <c:v>0</c:v>
                </c:pt>
                <c:pt idx="6">
                  <c:v>2.2920384218462483E-2</c:v>
                </c:pt>
                <c:pt idx="7">
                  <c:v>6.7555614951690199E-2</c:v>
                </c:pt>
              </c:numCache>
            </c:numRef>
          </c:val>
          <c:extLst>
            <c:ext xmlns:c16="http://schemas.microsoft.com/office/drawing/2014/chart" uri="{C3380CC4-5D6E-409C-BE32-E72D297353CC}">
              <c16:uniqueId val="{00000005-55C4-4DE6-BB4B-1105F41DCDAC}"/>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Ir a trabajar</c:v>
                </c:pt>
                <c:pt idx="1">
                  <c:v>A una cita médica, tomarse  examenes o reclamar medicamentos para usted mismo</c:v>
                </c:pt>
                <c:pt idx="2">
                  <c:v>A realizar compras</c:v>
                </c:pt>
                <c:pt idx="3">
                  <c:v>Ir a estudiar</c:v>
                </c:pt>
                <c:pt idx="4">
                  <c:v>A realizar algún trámite personal</c:v>
                </c:pt>
                <c:pt idx="5">
                  <c:v>A realizar actividades físicas y/o deportivas (ir al gym, trotar, entrenar)</c:v>
                </c:pt>
                <c:pt idx="6">
                  <c:v>A visitar a alguien (familiar o amigo)</c:v>
                </c:pt>
                <c:pt idx="7">
                  <c:v>Otros</c:v>
                </c:pt>
              </c:strCache>
            </c:strRef>
          </c:cat>
          <c:val>
            <c:numRef>
              <c:f>Sheet1!$D$2:$D$9</c:f>
              <c:numCache>
                <c:formatCode>###0%</c:formatCode>
                <c:ptCount val="8"/>
                <c:pt idx="0">
                  <c:v>0.63668703589150799</c:v>
                </c:pt>
                <c:pt idx="1">
                  <c:v>0.11676325506762396</c:v>
                </c:pt>
                <c:pt idx="2">
                  <c:v>7.5029671768785847E-2</c:v>
                </c:pt>
                <c:pt idx="3">
                  <c:v>5.2375761550461454E-2</c:v>
                </c:pt>
                <c:pt idx="4">
                  <c:v>4.9679940902811776E-2</c:v>
                </c:pt>
                <c:pt idx="5">
                  <c:v>1.5504871127194862E-2</c:v>
                </c:pt>
                <c:pt idx="6">
                  <c:v>2.4370061111775101E-2</c:v>
                </c:pt>
                <c:pt idx="7">
                  <c:v>2.9589402579839767E-2</c:v>
                </c:pt>
              </c:numCache>
            </c:numRef>
          </c:val>
          <c:extLst>
            <c:ext xmlns:c16="http://schemas.microsoft.com/office/drawing/2014/chart" uri="{C3380CC4-5D6E-409C-BE32-E72D297353CC}">
              <c16:uniqueId val="{00000006-55C4-4DE6-BB4B-1105F41DCDAC}"/>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Ir a trabajar</c:v>
                </c:pt>
                <c:pt idx="1">
                  <c:v>A una cita médica, tomarse  examenes o reclamar medicamentos para usted mismo</c:v>
                </c:pt>
                <c:pt idx="2">
                  <c:v>A realizar compras</c:v>
                </c:pt>
                <c:pt idx="3">
                  <c:v>Ir a estudiar</c:v>
                </c:pt>
                <c:pt idx="4">
                  <c:v>A realizar algún trámite personal</c:v>
                </c:pt>
                <c:pt idx="5">
                  <c:v>A realizar actividades físicas y/o deportivas (ir al gym, trotar, entrenar)</c:v>
                </c:pt>
                <c:pt idx="6">
                  <c:v>A visitar a alguien (familiar o amigo)</c:v>
                </c:pt>
                <c:pt idx="7">
                  <c:v>Otros</c:v>
                </c:pt>
              </c:strCache>
            </c:strRef>
          </c:cat>
          <c:val>
            <c:numRef>
              <c:f>Sheet1!$E$2:$E$9</c:f>
              <c:numCache>
                <c:formatCode>###0%</c:formatCode>
                <c:ptCount val="8"/>
                <c:pt idx="0">
                  <c:v>0.45719876926238173</c:v>
                </c:pt>
                <c:pt idx="1">
                  <c:v>0.2785379146746339</c:v>
                </c:pt>
                <c:pt idx="2">
                  <c:v>8.1968265844779661E-2</c:v>
                </c:pt>
                <c:pt idx="3">
                  <c:v>4.9126221265621002E-2</c:v>
                </c:pt>
                <c:pt idx="4">
                  <c:v>2.6132346483221592E-2</c:v>
                </c:pt>
                <c:pt idx="5">
                  <c:v>3.6991004052085011E-2</c:v>
                </c:pt>
                <c:pt idx="6">
                  <c:v>1.3759325462944632E-2</c:v>
                </c:pt>
                <c:pt idx="7">
                  <c:v>5.6286152954334159E-2</c:v>
                </c:pt>
              </c:numCache>
            </c:numRef>
          </c:val>
          <c:extLst>
            <c:ext xmlns:c16="http://schemas.microsoft.com/office/drawing/2014/chart" uri="{C3380CC4-5D6E-409C-BE32-E72D297353CC}">
              <c16:uniqueId val="{00000007-55C4-4DE6-BB4B-1105F41DCDA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explosion val="1"/>
            <c:spPr>
              <a:solidFill>
                <a:srgbClr val="00B050"/>
              </a:solidFill>
              <a:ln>
                <a:noFill/>
              </a:ln>
              <a:effectLst/>
            </c:spPr>
            <c:extLst>
              <c:ext xmlns:c16="http://schemas.microsoft.com/office/drawing/2014/chart" uri="{C3380CC4-5D6E-409C-BE32-E72D297353CC}">
                <c16:uniqueId val="{00000001-49BF-4E06-99D3-55EB56FE99F3}"/>
              </c:ext>
            </c:extLst>
          </c:dPt>
          <c:dPt>
            <c:idx val="1"/>
            <c:bubble3D val="0"/>
            <c:spPr>
              <a:solidFill>
                <a:srgbClr val="99FF66"/>
              </a:solidFill>
              <a:ln>
                <a:noFill/>
              </a:ln>
              <a:effectLst/>
            </c:spPr>
            <c:extLst>
              <c:ext xmlns:c16="http://schemas.microsoft.com/office/drawing/2014/chart" uri="{C3380CC4-5D6E-409C-BE32-E72D297353CC}">
                <c16:uniqueId val="{00000003-49BF-4E06-99D3-55EB56FE99F3}"/>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49BF-4E06-99D3-55EB56FE99F3}"/>
              </c:ext>
            </c:extLst>
          </c:dPt>
          <c:dLbls>
            <c:dLbl>
              <c:idx val="1"/>
              <c:layout>
                <c:manualLayout>
                  <c:x val="5.7734802475987251E-2"/>
                  <c:y val="-6.021722772211504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9BF-4E06-99D3-55EB56FE99F3}"/>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Una niña o niño</c:v>
                </c:pt>
                <c:pt idx="1">
                  <c:v>Un adolescente/joven</c:v>
                </c:pt>
              </c:strCache>
            </c:strRef>
          </c:cat>
          <c:val>
            <c:numRef>
              <c:f>Sheet1!$B$2:$B$3</c:f>
              <c:numCache>
                <c:formatCode>General</c:formatCode>
                <c:ptCount val="2"/>
                <c:pt idx="0" formatCode="###0%">
                  <c:v>1</c:v>
                </c:pt>
              </c:numCache>
            </c:numRef>
          </c:val>
          <c:extLst>
            <c:ext xmlns:c16="http://schemas.microsoft.com/office/drawing/2014/chart" uri="{C3380CC4-5D6E-409C-BE32-E72D297353CC}">
              <c16:uniqueId val="{00000006-49BF-4E06-99D3-55EB56FE99F3}"/>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F0"/>
              </a:solidFill>
              <a:ln>
                <a:noFill/>
              </a:ln>
              <a:effectLst/>
            </c:spPr>
            <c:extLst>
              <c:ext xmlns:c16="http://schemas.microsoft.com/office/drawing/2014/chart" uri="{C3380CC4-5D6E-409C-BE32-E72D297353CC}">
                <c16:uniqueId val="{00000001-413C-47D0-B640-2E144C1167CB}"/>
              </c:ext>
            </c:extLst>
          </c:dPt>
          <c:dPt>
            <c:idx val="1"/>
            <c:bubble3D val="0"/>
            <c:spPr>
              <a:solidFill>
                <a:schemeClr val="accent5">
                  <a:lumMod val="60000"/>
                  <a:lumOff val="40000"/>
                </a:schemeClr>
              </a:solidFill>
              <a:ln>
                <a:noFill/>
              </a:ln>
              <a:effectLst/>
            </c:spPr>
            <c:extLst>
              <c:ext xmlns:c16="http://schemas.microsoft.com/office/drawing/2014/chart" uri="{C3380CC4-5D6E-409C-BE32-E72D297353CC}">
                <c16:uniqueId val="{00000003-413C-47D0-B640-2E144C1167CB}"/>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413C-47D0-B640-2E144C1167CB}"/>
              </c:ext>
            </c:extLst>
          </c:dPt>
          <c:dLbls>
            <c:dLbl>
              <c:idx val="1"/>
              <c:layout>
                <c:manualLayout>
                  <c:x val="7.105821843198431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13C-47D0-B640-2E144C1167CB}"/>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Una niña o niño</c:v>
                </c:pt>
                <c:pt idx="1">
                  <c:v>Un adolescente/joven</c:v>
                </c:pt>
              </c:strCache>
            </c:strRef>
          </c:cat>
          <c:val>
            <c:numRef>
              <c:f>Sheet1!$B$2:$B$3</c:f>
              <c:numCache>
                <c:formatCode>###0%</c:formatCode>
                <c:ptCount val="2"/>
                <c:pt idx="1">
                  <c:v>1</c:v>
                </c:pt>
              </c:numCache>
            </c:numRef>
          </c:val>
          <c:extLst>
            <c:ext xmlns:c16="http://schemas.microsoft.com/office/drawing/2014/chart" uri="{C3380CC4-5D6E-409C-BE32-E72D297353CC}">
              <c16:uniqueId val="{00000006-413C-47D0-B640-2E144C1167CB}"/>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layout>
        <c:manualLayout>
          <c:xMode val="edge"/>
          <c:yMode val="edge"/>
          <c:x val="4.1986594755190093E-2"/>
          <c:y val="3.613033663326902E-2"/>
          <c:w val="0.90270339453362269"/>
          <c:h val="0.23742372682051616"/>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7030A0"/>
              </a:solidFill>
              <a:ln>
                <a:noFill/>
              </a:ln>
              <a:effectLst/>
            </c:spPr>
            <c:extLst>
              <c:ext xmlns:c16="http://schemas.microsoft.com/office/drawing/2014/chart" uri="{C3380CC4-5D6E-409C-BE32-E72D297353CC}">
                <c16:uniqueId val="{00000001-332E-4BC1-8FC4-D19DAD4FD181}"/>
              </c:ext>
            </c:extLst>
          </c:dPt>
          <c:dPt>
            <c:idx val="1"/>
            <c:bubble3D val="0"/>
            <c:spPr>
              <a:solidFill>
                <a:srgbClr val="D53B67"/>
              </a:solidFill>
              <a:ln>
                <a:noFill/>
              </a:ln>
              <a:effectLst/>
            </c:spPr>
            <c:extLst>
              <c:ext xmlns:c16="http://schemas.microsoft.com/office/drawing/2014/chart" uri="{C3380CC4-5D6E-409C-BE32-E72D297353CC}">
                <c16:uniqueId val="{00000003-332E-4BC1-8FC4-D19DAD4FD181}"/>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332E-4BC1-8FC4-D19DAD4FD181}"/>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Una niña o niño</c:v>
                </c:pt>
                <c:pt idx="1">
                  <c:v>Un adolescente/joven</c:v>
                </c:pt>
              </c:strCache>
            </c:strRef>
          </c:cat>
          <c:val>
            <c:numRef>
              <c:f>Sheet1!$B$2:$B$3</c:f>
              <c:numCache>
                <c:formatCode>###0%</c:formatCode>
                <c:ptCount val="2"/>
                <c:pt idx="0">
                  <c:v>0.60412669156469923</c:v>
                </c:pt>
                <c:pt idx="1">
                  <c:v>0.39587330843530066</c:v>
                </c:pt>
              </c:numCache>
            </c:numRef>
          </c:val>
          <c:extLst>
            <c:ext xmlns:c16="http://schemas.microsoft.com/office/drawing/2014/chart" uri="{C3380CC4-5D6E-409C-BE32-E72D297353CC}">
              <c16:uniqueId val="{00000006-332E-4BC1-8FC4-D19DAD4FD181}"/>
            </c:ext>
          </c:extLst>
        </c:ser>
        <c:dLbls>
          <c:showLegendKey val="0"/>
          <c:showVal val="0"/>
          <c:showCatName val="0"/>
          <c:showSerName val="0"/>
          <c:showPercent val="0"/>
          <c:showBubbleSize val="0"/>
          <c:showLeaderLines val="1"/>
        </c:dLbls>
        <c:firstSliceAng val="182"/>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5">
                  <a:lumMod val="50000"/>
                </a:schemeClr>
              </a:solidFill>
              <a:ln>
                <a:noFill/>
              </a:ln>
              <a:effectLst/>
            </c:spPr>
            <c:extLst>
              <c:ext xmlns:c16="http://schemas.microsoft.com/office/drawing/2014/chart" uri="{C3380CC4-5D6E-409C-BE32-E72D297353CC}">
                <c16:uniqueId val="{00000001-35FE-46B0-A878-B3C34B7F397D}"/>
              </c:ext>
            </c:extLst>
          </c:dPt>
          <c:dPt>
            <c:idx val="1"/>
            <c:bubble3D val="0"/>
            <c:spPr>
              <a:solidFill>
                <a:schemeClr val="accent5">
                  <a:lumMod val="75000"/>
                </a:schemeClr>
              </a:solidFill>
              <a:ln>
                <a:noFill/>
              </a:ln>
              <a:effectLst/>
            </c:spPr>
            <c:extLst>
              <c:ext xmlns:c16="http://schemas.microsoft.com/office/drawing/2014/chart" uri="{C3380CC4-5D6E-409C-BE32-E72D297353CC}">
                <c16:uniqueId val="{00000003-35FE-46B0-A878-B3C34B7F397D}"/>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35FE-46B0-A878-B3C34B7F397D}"/>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Una niña o niño</c:v>
                </c:pt>
                <c:pt idx="1">
                  <c:v>Un adolescente/joven</c:v>
                </c:pt>
              </c:strCache>
            </c:strRef>
          </c:cat>
          <c:val>
            <c:numRef>
              <c:f>Sheet1!$B$2:$B$3</c:f>
              <c:numCache>
                <c:formatCode>###0%</c:formatCode>
                <c:ptCount val="2"/>
                <c:pt idx="0">
                  <c:v>0.60412669156469923</c:v>
                </c:pt>
                <c:pt idx="1">
                  <c:v>0.39587330843530066</c:v>
                </c:pt>
              </c:numCache>
            </c:numRef>
          </c:val>
          <c:extLst>
            <c:ext xmlns:c16="http://schemas.microsoft.com/office/drawing/2014/chart" uri="{C3380CC4-5D6E-409C-BE32-E72D297353CC}">
              <c16:uniqueId val="{00000006-35FE-46B0-A878-B3C34B7F397D}"/>
            </c:ext>
          </c:extLst>
        </c:ser>
        <c:dLbls>
          <c:showLegendKey val="0"/>
          <c:showVal val="0"/>
          <c:showCatName val="0"/>
          <c:showSerName val="0"/>
          <c:showPercent val="0"/>
          <c:showBubbleSize val="0"/>
          <c:showLeaderLines val="1"/>
        </c:dLbls>
        <c:firstSliceAng val="183"/>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50"/>
              </a:solidFill>
              <a:ln>
                <a:noFill/>
              </a:ln>
              <a:effectLst/>
            </c:spPr>
            <c:extLst>
              <c:ext xmlns:c16="http://schemas.microsoft.com/office/drawing/2014/chart" uri="{C3380CC4-5D6E-409C-BE32-E72D297353CC}">
                <c16:uniqueId val="{00000001-AA2C-4233-9FCF-779EDA77DFA5}"/>
              </c:ext>
            </c:extLst>
          </c:dPt>
          <c:dPt>
            <c:idx val="1"/>
            <c:bubble3D val="0"/>
            <c:spPr>
              <a:solidFill>
                <a:srgbClr val="99FF66"/>
              </a:solidFill>
              <a:ln>
                <a:noFill/>
              </a:ln>
              <a:effectLst/>
            </c:spPr>
            <c:extLst>
              <c:ext xmlns:c16="http://schemas.microsoft.com/office/drawing/2014/chart" uri="{C3380CC4-5D6E-409C-BE32-E72D297353CC}">
                <c16:uniqueId val="{00000003-AA2C-4233-9FCF-779EDA77DFA5}"/>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AA2C-4233-9FCF-779EDA77DFA5}"/>
              </c:ext>
            </c:extLst>
          </c:dPt>
          <c:dLbls>
            <c:dLbl>
              <c:idx val="1"/>
              <c:layout>
                <c:manualLayout>
                  <c:x val="7.5499357083983337E-2"/>
                  <c:y val="-4.81737821776920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A2C-4233-9FCF-779EDA77DFA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Una niña o niño</c:v>
                </c:pt>
                <c:pt idx="1">
                  <c:v>Un adolescente/joven</c:v>
                </c:pt>
              </c:strCache>
            </c:strRef>
          </c:cat>
          <c:val>
            <c:numRef>
              <c:f>Sheet1!$B$2:$B$3</c:f>
              <c:numCache>
                <c:formatCode>General</c:formatCode>
                <c:ptCount val="2"/>
                <c:pt idx="0" formatCode="###0%">
                  <c:v>1</c:v>
                </c:pt>
              </c:numCache>
            </c:numRef>
          </c:val>
          <c:extLst>
            <c:ext xmlns:c16="http://schemas.microsoft.com/office/drawing/2014/chart" uri="{C3380CC4-5D6E-409C-BE32-E72D297353CC}">
              <c16:uniqueId val="{00000006-AA2C-4233-9FCF-779EDA77DFA5}"/>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4">
                  <a:lumMod val="75000"/>
                </a:schemeClr>
              </a:solidFill>
              <a:ln>
                <a:noFill/>
              </a:ln>
              <a:effectLst/>
            </c:spPr>
            <c:extLst>
              <c:ext xmlns:c16="http://schemas.microsoft.com/office/drawing/2014/chart" uri="{C3380CC4-5D6E-409C-BE32-E72D297353CC}">
                <c16:uniqueId val="{00000001-4880-4E81-B3DC-3A3EAD74C832}"/>
              </c:ext>
            </c:extLst>
          </c:dPt>
          <c:dPt>
            <c:idx val="1"/>
            <c:bubble3D val="0"/>
            <c:spPr>
              <a:solidFill>
                <a:schemeClr val="accent4">
                  <a:lumMod val="60000"/>
                  <a:lumOff val="40000"/>
                </a:schemeClr>
              </a:solidFill>
              <a:ln>
                <a:noFill/>
              </a:ln>
              <a:effectLst/>
            </c:spPr>
            <c:extLst>
              <c:ext xmlns:c16="http://schemas.microsoft.com/office/drawing/2014/chart" uri="{C3380CC4-5D6E-409C-BE32-E72D297353CC}">
                <c16:uniqueId val="{00000003-4880-4E81-B3DC-3A3EAD74C832}"/>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4880-4E81-B3DC-3A3EAD74C832}"/>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Una niña o niño</c:v>
                </c:pt>
                <c:pt idx="1">
                  <c:v>Un adolescente/joven</c:v>
                </c:pt>
              </c:strCache>
            </c:strRef>
          </c:cat>
          <c:val>
            <c:numRef>
              <c:f>Sheet1!$B$2:$B$3</c:f>
              <c:numCache>
                <c:formatCode>General</c:formatCode>
                <c:ptCount val="2"/>
                <c:pt idx="0" formatCode="###0%">
                  <c:v>1</c:v>
                </c:pt>
              </c:numCache>
            </c:numRef>
          </c:val>
          <c:extLst>
            <c:ext xmlns:c16="http://schemas.microsoft.com/office/drawing/2014/chart" uri="{C3380CC4-5D6E-409C-BE32-E72D297353CC}">
              <c16:uniqueId val="{00000006-4880-4E81-B3DC-3A3EAD74C832}"/>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F0"/>
              </a:solidFill>
              <a:ln>
                <a:noFill/>
              </a:ln>
              <a:effectLst/>
            </c:spPr>
            <c:extLst>
              <c:ext xmlns:c16="http://schemas.microsoft.com/office/drawing/2014/chart" uri="{C3380CC4-5D6E-409C-BE32-E72D297353CC}">
                <c16:uniqueId val="{00000001-376A-4B4F-9763-D9DC1DB52475}"/>
              </c:ext>
            </c:extLst>
          </c:dPt>
          <c:dPt>
            <c:idx val="1"/>
            <c:bubble3D val="0"/>
            <c:spPr>
              <a:solidFill>
                <a:schemeClr val="accent5">
                  <a:lumMod val="75000"/>
                </a:schemeClr>
              </a:solidFill>
              <a:ln>
                <a:noFill/>
              </a:ln>
              <a:effectLst/>
            </c:spPr>
            <c:extLst>
              <c:ext xmlns:c16="http://schemas.microsoft.com/office/drawing/2014/chart" uri="{C3380CC4-5D6E-409C-BE32-E72D297353CC}">
                <c16:uniqueId val="{00000003-376A-4B4F-9763-D9DC1DB52475}"/>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376A-4B4F-9763-D9DC1DB52475}"/>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Una niña o niño</c:v>
                </c:pt>
                <c:pt idx="1">
                  <c:v>Un adolescente/joven</c:v>
                </c:pt>
              </c:strCache>
            </c:strRef>
          </c:cat>
          <c:val>
            <c:numRef>
              <c:f>Sheet1!$B$2:$B$3</c:f>
              <c:numCache>
                <c:formatCode>###0%</c:formatCode>
                <c:ptCount val="2"/>
                <c:pt idx="1">
                  <c:v>1</c:v>
                </c:pt>
              </c:numCache>
            </c:numRef>
          </c:val>
          <c:extLst>
            <c:ext xmlns:c16="http://schemas.microsoft.com/office/drawing/2014/chart" uri="{C3380CC4-5D6E-409C-BE32-E72D297353CC}">
              <c16:uniqueId val="{00000006-376A-4B4F-9763-D9DC1DB52475}"/>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50"/>
              </a:solidFill>
              <a:ln>
                <a:noFill/>
              </a:ln>
              <a:effectLst/>
            </c:spPr>
            <c:extLst>
              <c:ext xmlns:c16="http://schemas.microsoft.com/office/drawing/2014/chart" uri="{C3380CC4-5D6E-409C-BE32-E72D297353CC}">
                <c16:uniqueId val="{00000001-51BB-49CE-B401-8657124D365C}"/>
              </c:ext>
            </c:extLst>
          </c:dPt>
          <c:dPt>
            <c:idx val="1"/>
            <c:bubble3D val="0"/>
            <c:spPr>
              <a:solidFill>
                <a:srgbClr val="99FF66"/>
              </a:solidFill>
              <a:ln>
                <a:noFill/>
              </a:ln>
              <a:effectLst/>
            </c:spPr>
            <c:extLst>
              <c:ext xmlns:c16="http://schemas.microsoft.com/office/drawing/2014/chart" uri="{C3380CC4-5D6E-409C-BE32-E72D297353CC}">
                <c16:uniqueId val="{00000003-51BB-49CE-B401-8657124D365C}"/>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51BB-49CE-B401-8657124D365C}"/>
              </c:ext>
            </c:extLst>
          </c:dPt>
          <c:dLbls>
            <c:dLbl>
              <c:idx val="1"/>
              <c:layout>
                <c:manualLayout>
                  <c:x val="-1.3323415955997059E-2"/>
                  <c:y val="2.4086891088846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BB-49CE-B401-8657124D365C}"/>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Asistir a un centro educativo (colegio, jardín infantil)</c:v>
                </c:pt>
                <c:pt idx="1">
                  <c:v>Otro asunto</c:v>
                </c:pt>
              </c:strCache>
            </c:strRef>
          </c:cat>
          <c:val>
            <c:numRef>
              <c:f>Sheet1!$B$2:$B$3</c:f>
              <c:numCache>
                <c:formatCode>###0%</c:formatCode>
                <c:ptCount val="2"/>
                <c:pt idx="0">
                  <c:v>0.61302496512547877</c:v>
                </c:pt>
                <c:pt idx="1">
                  <c:v>0.38697503487452134</c:v>
                </c:pt>
              </c:numCache>
            </c:numRef>
          </c:val>
          <c:extLst>
            <c:ext xmlns:c16="http://schemas.microsoft.com/office/drawing/2014/chart" uri="{C3380CC4-5D6E-409C-BE32-E72D297353CC}">
              <c16:uniqueId val="{00000006-51BB-49CE-B401-8657124D365C}"/>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F0"/>
              </a:solidFill>
              <a:ln>
                <a:noFill/>
              </a:ln>
              <a:effectLst/>
            </c:spPr>
            <c:extLst>
              <c:ext xmlns:c16="http://schemas.microsoft.com/office/drawing/2014/chart" uri="{C3380CC4-5D6E-409C-BE32-E72D297353CC}">
                <c16:uniqueId val="{00000001-F37B-43C5-9910-CC8D51774E54}"/>
              </c:ext>
            </c:extLst>
          </c:dPt>
          <c:dPt>
            <c:idx val="1"/>
            <c:bubble3D val="0"/>
            <c:spPr>
              <a:solidFill>
                <a:schemeClr val="accent5">
                  <a:lumMod val="60000"/>
                  <a:lumOff val="40000"/>
                </a:schemeClr>
              </a:solidFill>
              <a:ln>
                <a:noFill/>
              </a:ln>
              <a:effectLst/>
            </c:spPr>
            <c:extLst>
              <c:ext xmlns:c16="http://schemas.microsoft.com/office/drawing/2014/chart" uri="{C3380CC4-5D6E-409C-BE32-E72D297353CC}">
                <c16:uniqueId val="{00000003-F37B-43C5-9910-CC8D51774E54}"/>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F37B-43C5-9910-CC8D51774E54}"/>
              </c:ext>
            </c:extLst>
          </c:dPt>
          <c:dLbls>
            <c:dLbl>
              <c:idx val="1"/>
              <c:layout>
                <c:manualLayout>
                  <c:x val="7.105821843198431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37B-43C5-9910-CC8D51774E54}"/>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Asistir a un centro educativo (colegio, jardín infantil)</c:v>
                </c:pt>
                <c:pt idx="1">
                  <c:v>Otro asunto</c:v>
                </c:pt>
              </c:strCache>
            </c:strRef>
          </c:cat>
          <c:val>
            <c:numRef>
              <c:f>Sheet1!$B$2:$B$3</c:f>
              <c:numCache>
                <c:formatCode>General</c:formatCode>
                <c:ptCount val="2"/>
                <c:pt idx="0" formatCode="###0%">
                  <c:v>1</c:v>
                </c:pt>
              </c:numCache>
            </c:numRef>
          </c:val>
          <c:extLst>
            <c:ext xmlns:c16="http://schemas.microsoft.com/office/drawing/2014/chart" uri="{C3380CC4-5D6E-409C-BE32-E72D297353CC}">
              <c16:uniqueId val="{00000006-F37B-43C5-9910-CC8D51774E54}"/>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layout>
        <c:manualLayout>
          <c:xMode val="edge"/>
          <c:yMode val="edge"/>
          <c:x val="4.1986594755190093E-2"/>
          <c:y val="3.613033663326902E-2"/>
          <c:w val="0.90270339453362269"/>
          <c:h val="0.237423726820516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doughnutChart>
        <c:varyColors val="1"/>
        <c:ser>
          <c:idx val="3"/>
          <c:order val="0"/>
          <c:tx>
            <c:strRef>
              <c:f>Sheet1!$B$1</c:f>
              <c:strCache>
                <c:ptCount val="1"/>
                <c:pt idx="0">
                  <c:v>UO</c:v>
                </c:pt>
              </c:strCache>
            </c:strRef>
          </c:tx>
          <c:dPt>
            <c:idx val="0"/>
            <c:bubble3D val="0"/>
            <c:spPr>
              <a:solidFill>
                <a:srgbClr val="D53B67"/>
              </a:solidFill>
              <a:ln w="19050">
                <a:solidFill>
                  <a:schemeClr val="lt1"/>
                </a:solidFill>
              </a:ln>
              <a:effectLst/>
            </c:spPr>
            <c:extLst>
              <c:ext xmlns:c16="http://schemas.microsoft.com/office/drawing/2014/chart" uri="{C3380CC4-5D6E-409C-BE32-E72D297353CC}">
                <c16:uniqueId val="{00000001-67EE-4263-BA7C-E63B3B0A7A4C}"/>
              </c:ext>
            </c:extLst>
          </c:dPt>
          <c:dPt>
            <c:idx val="1"/>
            <c:bubble3D val="0"/>
            <c:spPr>
              <a:noFill/>
              <a:ln w="19050">
                <a:solidFill>
                  <a:schemeClr val="lt1"/>
                </a:solidFill>
              </a:ln>
              <a:effectLst/>
            </c:spPr>
            <c:extLst>
              <c:ext xmlns:c16="http://schemas.microsoft.com/office/drawing/2014/chart" uri="{C3380CC4-5D6E-409C-BE32-E72D297353CC}">
                <c16:uniqueId val="{00000003-67EE-4263-BA7C-E63B3B0A7A4C}"/>
              </c:ext>
            </c:extLst>
          </c:dPt>
          <c:cat>
            <c:strRef>
              <c:f>Sheet1!$A$2:$A$3</c:f>
              <c:strCache>
                <c:ptCount val="2"/>
                <c:pt idx="0">
                  <c:v>One</c:v>
                </c:pt>
                <c:pt idx="1">
                  <c:v>Two</c:v>
                </c:pt>
              </c:strCache>
            </c:strRef>
          </c:cat>
          <c:val>
            <c:numRef>
              <c:f>Sheet1!$B$2:$B$3</c:f>
              <c:numCache>
                <c:formatCode>0%</c:formatCode>
                <c:ptCount val="2"/>
                <c:pt idx="0">
                  <c:v>0.31</c:v>
                </c:pt>
                <c:pt idx="1">
                  <c:v>1</c:v>
                </c:pt>
              </c:numCache>
            </c:numRef>
          </c:val>
          <c:extLst>
            <c:ext xmlns:c16="http://schemas.microsoft.com/office/drawing/2014/chart" uri="{C3380CC4-5D6E-409C-BE32-E72D297353CC}">
              <c16:uniqueId val="{00000004-67EE-4263-BA7C-E63B3B0A7A4C}"/>
            </c:ext>
          </c:extLst>
        </c:ser>
        <c:ser>
          <c:idx val="4"/>
          <c:order val="1"/>
          <c:tx>
            <c:strRef>
              <c:f>Sheet1!$C$1</c:f>
              <c:strCache>
                <c:ptCount val="1"/>
                <c:pt idx="0">
                  <c:v>UC</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6-67EE-4263-BA7C-E63B3B0A7A4C}"/>
              </c:ext>
            </c:extLst>
          </c:dPt>
          <c:dPt>
            <c:idx val="1"/>
            <c:bubble3D val="0"/>
            <c:spPr>
              <a:noFill/>
              <a:ln w="19050">
                <a:solidFill>
                  <a:schemeClr val="lt1"/>
                </a:solidFill>
              </a:ln>
              <a:effectLst/>
            </c:spPr>
            <c:extLst>
              <c:ext xmlns:c16="http://schemas.microsoft.com/office/drawing/2014/chart" uri="{C3380CC4-5D6E-409C-BE32-E72D297353CC}">
                <c16:uniqueId val="{00000008-67EE-4263-BA7C-E63B3B0A7A4C}"/>
              </c:ext>
            </c:extLst>
          </c:dPt>
          <c:cat>
            <c:strRef>
              <c:f>Sheet1!$A$2:$A$3</c:f>
              <c:strCache>
                <c:ptCount val="2"/>
                <c:pt idx="0">
                  <c:v>One</c:v>
                </c:pt>
                <c:pt idx="1">
                  <c:v>Two</c:v>
                </c:pt>
              </c:strCache>
            </c:strRef>
          </c:cat>
          <c:val>
            <c:numRef>
              <c:f>Sheet1!$C$2:$C$3</c:f>
              <c:numCache>
                <c:formatCode>0%</c:formatCode>
                <c:ptCount val="2"/>
                <c:pt idx="0">
                  <c:v>0.21</c:v>
                </c:pt>
                <c:pt idx="1">
                  <c:v>1</c:v>
                </c:pt>
              </c:numCache>
            </c:numRef>
          </c:val>
          <c:extLst>
            <c:ext xmlns:c16="http://schemas.microsoft.com/office/drawing/2014/chart" uri="{C3380CC4-5D6E-409C-BE32-E72D297353CC}">
              <c16:uniqueId val="{00000009-67EE-4263-BA7C-E63B3B0A7A4C}"/>
            </c:ext>
          </c:extLst>
        </c:ser>
        <c:ser>
          <c:idx val="5"/>
          <c:order val="2"/>
          <c:tx>
            <c:strRef>
              <c:f>Sheet1!$D$1</c:f>
              <c:strCache>
                <c:ptCount val="1"/>
                <c:pt idx="0">
                  <c:v>L</c:v>
                </c:pt>
              </c:strCache>
            </c:strRef>
          </c:tx>
          <c:dPt>
            <c:idx val="0"/>
            <c:bubble3D val="0"/>
            <c:spPr>
              <a:solidFill>
                <a:srgbClr val="00B0F0"/>
              </a:solidFill>
              <a:ln w="19050">
                <a:solidFill>
                  <a:schemeClr val="lt1"/>
                </a:solidFill>
              </a:ln>
              <a:effectLst/>
            </c:spPr>
            <c:extLst>
              <c:ext xmlns:c16="http://schemas.microsoft.com/office/drawing/2014/chart" uri="{C3380CC4-5D6E-409C-BE32-E72D297353CC}">
                <c16:uniqueId val="{0000000B-67EE-4263-BA7C-E63B3B0A7A4C}"/>
              </c:ext>
            </c:extLst>
          </c:dPt>
          <c:dPt>
            <c:idx val="1"/>
            <c:bubble3D val="0"/>
            <c:spPr>
              <a:noFill/>
              <a:ln w="19050">
                <a:solidFill>
                  <a:schemeClr val="lt1"/>
                </a:solidFill>
              </a:ln>
              <a:effectLst/>
            </c:spPr>
            <c:extLst>
              <c:ext xmlns:c16="http://schemas.microsoft.com/office/drawing/2014/chart" uri="{C3380CC4-5D6E-409C-BE32-E72D297353CC}">
                <c16:uniqueId val="{0000000D-67EE-4263-BA7C-E63B3B0A7A4C}"/>
              </c:ext>
            </c:extLst>
          </c:dPt>
          <c:cat>
            <c:strRef>
              <c:f>Sheet1!$A$2:$A$3</c:f>
              <c:strCache>
                <c:ptCount val="2"/>
                <c:pt idx="0">
                  <c:v>One</c:v>
                </c:pt>
                <c:pt idx="1">
                  <c:v>Two</c:v>
                </c:pt>
              </c:strCache>
            </c:strRef>
          </c:cat>
          <c:val>
            <c:numRef>
              <c:f>Sheet1!$D$2:$D$3</c:f>
              <c:numCache>
                <c:formatCode>0%</c:formatCode>
                <c:ptCount val="2"/>
                <c:pt idx="0">
                  <c:v>0.34</c:v>
                </c:pt>
                <c:pt idx="1">
                  <c:v>1</c:v>
                </c:pt>
              </c:numCache>
            </c:numRef>
          </c:val>
          <c:extLst>
            <c:ext xmlns:c16="http://schemas.microsoft.com/office/drawing/2014/chart" uri="{C3380CC4-5D6E-409C-BE32-E72D297353CC}">
              <c16:uniqueId val="{0000000E-67EE-4263-BA7C-E63B3B0A7A4C}"/>
            </c:ext>
          </c:extLst>
        </c:ser>
        <c:ser>
          <c:idx val="0"/>
          <c:order val="3"/>
          <c:tx>
            <c:strRef>
              <c:f>Sheet1!$E$1</c:f>
              <c:strCache>
                <c:ptCount val="1"/>
                <c:pt idx="0">
                  <c:v>CA</c:v>
                </c:pt>
              </c:strCache>
            </c:strRef>
          </c:tx>
          <c:dPt>
            <c:idx val="0"/>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10-67EE-4263-BA7C-E63B3B0A7A4C}"/>
              </c:ext>
            </c:extLst>
          </c:dPt>
          <c:dPt>
            <c:idx val="1"/>
            <c:bubble3D val="0"/>
            <c:spPr>
              <a:noFill/>
              <a:ln w="19050">
                <a:solidFill>
                  <a:schemeClr val="lt1"/>
                </a:solidFill>
              </a:ln>
              <a:effectLst/>
            </c:spPr>
            <c:extLst>
              <c:ext xmlns:c16="http://schemas.microsoft.com/office/drawing/2014/chart" uri="{C3380CC4-5D6E-409C-BE32-E72D297353CC}">
                <c16:uniqueId val="{00000012-67EE-4263-BA7C-E63B3B0A7A4C}"/>
              </c:ext>
            </c:extLst>
          </c:dPt>
          <c:cat>
            <c:strRef>
              <c:f>Sheet1!$A$2:$A$3</c:f>
              <c:strCache>
                <c:ptCount val="2"/>
                <c:pt idx="0">
                  <c:v>One</c:v>
                </c:pt>
                <c:pt idx="1">
                  <c:v>Two</c:v>
                </c:pt>
              </c:strCache>
            </c:strRef>
          </c:cat>
          <c:val>
            <c:numRef>
              <c:f>Sheet1!$E$2:$E$3</c:f>
              <c:numCache>
                <c:formatCode>0%</c:formatCode>
                <c:ptCount val="2"/>
                <c:pt idx="0">
                  <c:v>0.22</c:v>
                </c:pt>
                <c:pt idx="1">
                  <c:v>1</c:v>
                </c:pt>
              </c:numCache>
            </c:numRef>
          </c:val>
          <c:extLst>
            <c:ext xmlns:c16="http://schemas.microsoft.com/office/drawing/2014/chart" uri="{C3380CC4-5D6E-409C-BE32-E72D297353CC}">
              <c16:uniqueId val="{00000013-67EE-4263-BA7C-E63B3B0A7A4C}"/>
            </c:ext>
          </c:extLst>
        </c:ser>
        <c:dLbls>
          <c:showLegendKey val="0"/>
          <c:showVal val="0"/>
          <c:showCatName val="0"/>
          <c:showSerName val="0"/>
          <c:showPercent val="0"/>
          <c:showBubbleSize val="0"/>
          <c:showLeaderLines val="1"/>
        </c:dLbls>
        <c:firstSliceAng val="0"/>
        <c:holeSize val="42"/>
      </c:doughnut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7030A0"/>
              </a:solidFill>
              <a:ln>
                <a:noFill/>
              </a:ln>
              <a:effectLst/>
            </c:spPr>
            <c:extLst>
              <c:ext xmlns:c16="http://schemas.microsoft.com/office/drawing/2014/chart" uri="{C3380CC4-5D6E-409C-BE32-E72D297353CC}">
                <c16:uniqueId val="{00000001-F130-4DD0-AED5-8AF7086BAC27}"/>
              </c:ext>
            </c:extLst>
          </c:dPt>
          <c:dPt>
            <c:idx val="1"/>
            <c:bubble3D val="0"/>
            <c:spPr>
              <a:solidFill>
                <a:srgbClr val="D53B67"/>
              </a:solidFill>
              <a:ln>
                <a:noFill/>
              </a:ln>
              <a:effectLst/>
            </c:spPr>
            <c:extLst>
              <c:ext xmlns:c16="http://schemas.microsoft.com/office/drawing/2014/chart" uri="{C3380CC4-5D6E-409C-BE32-E72D297353CC}">
                <c16:uniqueId val="{00000003-F130-4DD0-AED5-8AF7086BAC27}"/>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F130-4DD0-AED5-8AF7086BAC27}"/>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Asistir a un centro educativo (colegio, jardín infantil)</c:v>
                </c:pt>
                <c:pt idx="1">
                  <c:v>Otro asunto</c:v>
                </c:pt>
              </c:strCache>
            </c:strRef>
          </c:cat>
          <c:val>
            <c:numRef>
              <c:f>Sheet1!$B$2:$B$3</c:f>
              <c:numCache>
                <c:formatCode>###0%</c:formatCode>
                <c:ptCount val="2"/>
                <c:pt idx="0">
                  <c:v>0.76621805246312136</c:v>
                </c:pt>
                <c:pt idx="1">
                  <c:v>0.23378194753687867</c:v>
                </c:pt>
              </c:numCache>
            </c:numRef>
          </c:val>
          <c:extLst>
            <c:ext xmlns:c16="http://schemas.microsoft.com/office/drawing/2014/chart" uri="{C3380CC4-5D6E-409C-BE32-E72D297353CC}">
              <c16:uniqueId val="{00000006-F130-4DD0-AED5-8AF7086BAC27}"/>
            </c:ext>
          </c:extLst>
        </c:ser>
        <c:dLbls>
          <c:showLegendKey val="0"/>
          <c:showVal val="0"/>
          <c:showCatName val="0"/>
          <c:showSerName val="0"/>
          <c:showPercent val="0"/>
          <c:showBubbleSize val="0"/>
          <c:showLeaderLines val="1"/>
        </c:dLbls>
        <c:firstSliceAng val="182"/>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5">
                  <a:lumMod val="50000"/>
                </a:schemeClr>
              </a:solidFill>
              <a:ln>
                <a:noFill/>
              </a:ln>
              <a:effectLst/>
            </c:spPr>
            <c:extLst>
              <c:ext xmlns:c16="http://schemas.microsoft.com/office/drawing/2014/chart" uri="{C3380CC4-5D6E-409C-BE32-E72D297353CC}">
                <c16:uniqueId val="{00000001-1EDC-40D4-B350-A29E315C7CB9}"/>
              </c:ext>
            </c:extLst>
          </c:dPt>
          <c:dPt>
            <c:idx val="1"/>
            <c:bubble3D val="0"/>
            <c:spPr>
              <a:solidFill>
                <a:schemeClr val="accent5">
                  <a:lumMod val="75000"/>
                </a:schemeClr>
              </a:solidFill>
              <a:ln>
                <a:noFill/>
              </a:ln>
              <a:effectLst/>
            </c:spPr>
            <c:extLst>
              <c:ext xmlns:c16="http://schemas.microsoft.com/office/drawing/2014/chart" uri="{C3380CC4-5D6E-409C-BE32-E72D297353CC}">
                <c16:uniqueId val="{00000003-1EDC-40D4-B350-A29E315C7CB9}"/>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1EDC-40D4-B350-A29E315C7CB9}"/>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Asistir a un centro educativo (colegio, jardín infantil)</c:v>
                </c:pt>
                <c:pt idx="1">
                  <c:v>Otro asunto</c:v>
                </c:pt>
              </c:strCache>
            </c:strRef>
          </c:cat>
          <c:val>
            <c:numRef>
              <c:f>Sheet1!$B$2:$B$3</c:f>
              <c:numCache>
                <c:formatCode>###0%</c:formatCode>
                <c:ptCount val="2"/>
                <c:pt idx="0">
                  <c:v>0.76621805246312136</c:v>
                </c:pt>
                <c:pt idx="1">
                  <c:v>0.23378194753687867</c:v>
                </c:pt>
              </c:numCache>
            </c:numRef>
          </c:val>
          <c:extLst>
            <c:ext xmlns:c16="http://schemas.microsoft.com/office/drawing/2014/chart" uri="{C3380CC4-5D6E-409C-BE32-E72D297353CC}">
              <c16:uniqueId val="{00000006-1EDC-40D4-B350-A29E315C7CB9}"/>
            </c:ext>
          </c:extLst>
        </c:ser>
        <c:dLbls>
          <c:showLegendKey val="0"/>
          <c:showVal val="0"/>
          <c:showCatName val="0"/>
          <c:showSerName val="0"/>
          <c:showPercent val="0"/>
          <c:showBubbleSize val="0"/>
          <c:showLeaderLines val="1"/>
        </c:dLbls>
        <c:firstSliceAng val="183"/>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chemeClr val="accent4">
                  <a:lumMod val="75000"/>
                </a:schemeClr>
              </a:solidFill>
              <a:ln>
                <a:noFill/>
              </a:ln>
              <a:effectLst/>
            </c:spPr>
            <c:extLst>
              <c:ext xmlns:c16="http://schemas.microsoft.com/office/drawing/2014/chart" uri="{C3380CC4-5D6E-409C-BE32-E72D297353CC}">
                <c16:uniqueId val="{00000001-27C4-46C9-8D9C-7079DFAC2159}"/>
              </c:ext>
            </c:extLst>
          </c:dPt>
          <c:dPt>
            <c:idx val="1"/>
            <c:bubble3D val="0"/>
            <c:spPr>
              <a:solidFill>
                <a:schemeClr val="accent4">
                  <a:lumMod val="60000"/>
                  <a:lumOff val="40000"/>
                </a:schemeClr>
              </a:solidFill>
              <a:ln>
                <a:noFill/>
              </a:ln>
              <a:effectLst/>
            </c:spPr>
            <c:extLst>
              <c:ext xmlns:c16="http://schemas.microsoft.com/office/drawing/2014/chart" uri="{C3380CC4-5D6E-409C-BE32-E72D297353CC}">
                <c16:uniqueId val="{00000003-27C4-46C9-8D9C-7079DFAC2159}"/>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27C4-46C9-8D9C-7079DFAC2159}"/>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Asistir a un centro educativo (colegio, jardín infantil)</c:v>
                </c:pt>
                <c:pt idx="1">
                  <c:v>Otro asunto</c:v>
                </c:pt>
              </c:strCache>
            </c:strRef>
          </c:cat>
          <c:val>
            <c:numRef>
              <c:f>Sheet1!$B$2:$B$3</c:f>
              <c:numCache>
                <c:formatCode>General</c:formatCode>
                <c:ptCount val="2"/>
                <c:pt idx="0" formatCode="###0%">
                  <c:v>1</c:v>
                </c:pt>
              </c:numCache>
            </c:numRef>
          </c:val>
          <c:extLst>
            <c:ext xmlns:c16="http://schemas.microsoft.com/office/drawing/2014/chart" uri="{C3380CC4-5D6E-409C-BE32-E72D297353CC}">
              <c16:uniqueId val="{00000006-27C4-46C9-8D9C-7079DFAC2159}"/>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50"/>
              </a:solidFill>
              <a:ln>
                <a:noFill/>
              </a:ln>
              <a:effectLst/>
            </c:spPr>
            <c:extLst>
              <c:ext xmlns:c16="http://schemas.microsoft.com/office/drawing/2014/chart" uri="{C3380CC4-5D6E-409C-BE32-E72D297353CC}">
                <c16:uniqueId val="{00000001-8BC2-49EE-8198-8FC29AB11841}"/>
              </c:ext>
            </c:extLst>
          </c:dPt>
          <c:dPt>
            <c:idx val="1"/>
            <c:bubble3D val="0"/>
            <c:spPr>
              <a:solidFill>
                <a:srgbClr val="99FF66"/>
              </a:solidFill>
              <a:ln>
                <a:noFill/>
              </a:ln>
              <a:effectLst/>
            </c:spPr>
            <c:extLst>
              <c:ext xmlns:c16="http://schemas.microsoft.com/office/drawing/2014/chart" uri="{C3380CC4-5D6E-409C-BE32-E72D297353CC}">
                <c16:uniqueId val="{00000003-8BC2-49EE-8198-8FC29AB11841}"/>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8BC2-49EE-8198-8FC29AB11841}"/>
              </c:ext>
            </c:extLst>
          </c:dPt>
          <c:dLbls>
            <c:dLbl>
              <c:idx val="1"/>
              <c:layout>
                <c:manualLayout>
                  <c:x val="-4.4411386519990277E-2"/>
                  <c:y val="1.20434455444230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BC2-49EE-8198-8FC29AB1184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Asistir a un centro educativo (colegio, jardín infantil)</c:v>
                </c:pt>
                <c:pt idx="1">
                  <c:v>Otro asunto</c:v>
                </c:pt>
              </c:strCache>
            </c:strRef>
          </c:cat>
          <c:val>
            <c:numRef>
              <c:f>Sheet1!$B$2:$B$3</c:f>
              <c:numCache>
                <c:formatCode>###0%</c:formatCode>
                <c:ptCount val="2"/>
                <c:pt idx="1">
                  <c:v>1</c:v>
                </c:pt>
              </c:numCache>
            </c:numRef>
          </c:val>
          <c:extLst>
            <c:ext xmlns:c16="http://schemas.microsoft.com/office/drawing/2014/chart" uri="{C3380CC4-5D6E-409C-BE32-E72D297353CC}">
              <c16:uniqueId val="{00000006-8BC2-49EE-8198-8FC29AB11841}"/>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2637691971977E-2"/>
          <c:y val="0.21084639609718342"/>
          <c:w val="0.75166362466275027"/>
          <c:h val="0.57830745780669568"/>
        </c:manualLayout>
      </c:layout>
      <c:doughnutChart>
        <c:varyColors val="1"/>
        <c:ser>
          <c:idx val="0"/>
          <c:order val="0"/>
          <c:tx>
            <c:strRef>
              <c:f>Sheet1!$B$1</c:f>
              <c:strCache>
                <c:ptCount val="1"/>
                <c:pt idx="0">
                  <c:v>Total</c:v>
                </c:pt>
              </c:strCache>
            </c:strRef>
          </c:tx>
          <c:spPr>
            <a:solidFill>
              <a:schemeClr val="accent5">
                <a:lumMod val="50000"/>
              </a:schemeClr>
            </a:solidFill>
            <a:ln>
              <a:solidFill>
                <a:schemeClr val="accent1"/>
              </a:solidFill>
            </a:ln>
          </c:spPr>
          <c:dPt>
            <c:idx val="0"/>
            <c:bubble3D val="0"/>
            <c:spPr>
              <a:solidFill>
                <a:srgbClr val="00B0F0"/>
              </a:solidFill>
              <a:ln>
                <a:noFill/>
              </a:ln>
              <a:effectLst/>
            </c:spPr>
            <c:extLst>
              <c:ext xmlns:c16="http://schemas.microsoft.com/office/drawing/2014/chart" uri="{C3380CC4-5D6E-409C-BE32-E72D297353CC}">
                <c16:uniqueId val="{00000001-D97B-4AE8-9A6F-340FFD6A2E33}"/>
              </c:ext>
            </c:extLst>
          </c:dPt>
          <c:dPt>
            <c:idx val="1"/>
            <c:bubble3D val="0"/>
            <c:spPr>
              <a:solidFill>
                <a:schemeClr val="accent5">
                  <a:lumMod val="75000"/>
                </a:schemeClr>
              </a:solidFill>
              <a:ln>
                <a:noFill/>
              </a:ln>
              <a:effectLst/>
            </c:spPr>
            <c:extLst>
              <c:ext xmlns:c16="http://schemas.microsoft.com/office/drawing/2014/chart" uri="{C3380CC4-5D6E-409C-BE32-E72D297353CC}">
                <c16:uniqueId val="{00000003-D97B-4AE8-9A6F-340FFD6A2E33}"/>
              </c:ext>
            </c:extLst>
          </c:dPt>
          <c:dPt>
            <c:idx val="2"/>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5-D97B-4AE8-9A6F-340FFD6A2E33}"/>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Asistir a un centro educativo (colegio, jardín infantil)</c:v>
                </c:pt>
                <c:pt idx="1">
                  <c:v>Otro asunto</c:v>
                </c:pt>
              </c:strCache>
            </c:strRef>
          </c:cat>
          <c:val>
            <c:numRef>
              <c:f>Sheet1!$B$2:$B$3</c:f>
              <c:numCache>
                <c:formatCode>General</c:formatCode>
                <c:ptCount val="2"/>
                <c:pt idx="0" formatCode="###0%">
                  <c:v>1</c:v>
                </c:pt>
              </c:numCache>
            </c:numRef>
          </c:val>
          <c:extLst>
            <c:ext xmlns:c16="http://schemas.microsoft.com/office/drawing/2014/chart" uri="{C3380CC4-5D6E-409C-BE32-E72D297353CC}">
              <c16:uniqueId val="{00000006-D97B-4AE8-9A6F-340FFD6A2E33}"/>
            </c:ext>
          </c:extLst>
        </c:ser>
        <c:dLbls>
          <c:showLegendKey val="0"/>
          <c:showVal val="0"/>
          <c:showCatName val="0"/>
          <c:showSerName val="0"/>
          <c:showPercent val="0"/>
          <c:showBubbleSize val="0"/>
          <c:showLeaderLines val="1"/>
        </c:dLbls>
        <c:firstSliceAng val="185"/>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715B-47C4-8AD6-3514B1D4174F}"/>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715B-47C4-8AD6-3514B1D4174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Satisfecho</c:v>
                </c:pt>
                <c:pt idx="1">
                  <c:v>Poco Satisfecho</c:v>
                </c:pt>
                <c:pt idx="2">
                  <c:v>Satisfecho</c:v>
                </c:pt>
                <c:pt idx="3">
                  <c:v>Muy Satisfecho</c:v>
                </c:pt>
                <c:pt idx="4">
                  <c:v>Totalmente satisfecho</c:v>
                </c:pt>
              </c:strCache>
            </c:strRef>
          </c:cat>
          <c:val>
            <c:numRef>
              <c:f>Sheet1!$B$2:$B$6</c:f>
              <c:numCache>
                <c:formatCode>###0%</c:formatCode>
                <c:ptCount val="5"/>
                <c:pt idx="0">
                  <c:v>4.1678815605952477E-2</c:v>
                </c:pt>
                <c:pt idx="1">
                  <c:v>6.2815353419542544E-2</c:v>
                </c:pt>
                <c:pt idx="2">
                  <c:v>7.7997591840300015E-2</c:v>
                </c:pt>
                <c:pt idx="3">
                  <c:v>0.54359241213778708</c:v>
                </c:pt>
                <c:pt idx="4">
                  <c:v>0.27391582699641742</c:v>
                </c:pt>
              </c:numCache>
            </c:numRef>
          </c:val>
          <c:extLst>
            <c:ext xmlns:c16="http://schemas.microsoft.com/office/drawing/2014/chart" uri="{C3380CC4-5D6E-409C-BE32-E72D297353CC}">
              <c16:uniqueId val="{00000004-715B-47C4-8AD6-3514B1D4174F}"/>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Satisfecho</c:v>
                </c:pt>
                <c:pt idx="1">
                  <c:v>Poco Satisfecho</c:v>
                </c:pt>
                <c:pt idx="2">
                  <c:v>Satisfecho</c:v>
                </c:pt>
                <c:pt idx="3">
                  <c:v>Muy Satisfecho</c:v>
                </c:pt>
                <c:pt idx="4">
                  <c:v>Totalmente satisfecho</c:v>
                </c:pt>
              </c:strCache>
            </c:strRef>
          </c:cat>
          <c:val>
            <c:numRef>
              <c:f>Sheet1!$C$2:$C$6</c:f>
              <c:numCache>
                <c:formatCode>###0%</c:formatCode>
                <c:ptCount val="5"/>
                <c:pt idx="0">
                  <c:v>0.10323363242535438</c:v>
                </c:pt>
                <c:pt idx="1">
                  <c:v>0.12546319922374519</c:v>
                </c:pt>
                <c:pt idx="2">
                  <c:v>0.13259452909917988</c:v>
                </c:pt>
                <c:pt idx="3">
                  <c:v>0.44861939423748959</c:v>
                </c:pt>
                <c:pt idx="4">
                  <c:v>0.19008924501423144</c:v>
                </c:pt>
              </c:numCache>
            </c:numRef>
          </c:val>
          <c:extLst>
            <c:ext xmlns:c16="http://schemas.microsoft.com/office/drawing/2014/chart" uri="{C3380CC4-5D6E-409C-BE32-E72D297353CC}">
              <c16:uniqueId val="{00000005-715B-47C4-8AD6-3514B1D4174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A68E-43B3-AB8A-1DD0503A8A9B}"/>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A68E-43B3-AB8A-1DD0503A8A9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Satisfecho</c:v>
                </c:pt>
                <c:pt idx="1">
                  <c:v>Poco Satisfecho</c:v>
                </c:pt>
                <c:pt idx="2">
                  <c:v>Satisfecho</c:v>
                </c:pt>
                <c:pt idx="3">
                  <c:v>Muy Satisfecho</c:v>
                </c:pt>
                <c:pt idx="4">
                  <c:v>Totalmente satisfecho</c:v>
                </c:pt>
              </c:strCache>
            </c:strRef>
          </c:cat>
          <c:val>
            <c:numRef>
              <c:f>Sheet1!$B$2:$B$6</c:f>
              <c:numCache>
                <c:formatCode>###0%</c:formatCode>
                <c:ptCount val="5"/>
                <c:pt idx="0">
                  <c:v>7.5082263190202614E-2</c:v>
                </c:pt>
                <c:pt idx="1">
                  <c:v>9.6811946078189881E-2</c:v>
                </c:pt>
                <c:pt idx="2">
                  <c:v>0.10762526399044668</c:v>
                </c:pt>
                <c:pt idx="3">
                  <c:v>0.49205418346173579</c:v>
                </c:pt>
                <c:pt idx="4">
                  <c:v>0.22842634327942102</c:v>
                </c:pt>
              </c:numCache>
            </c:numRef>
          </c:val>
          <c:extLst>
            <c:ext xmlns:c16="http://schemas.microsoft.com/office/drawing/2014/chart" uri="{C3380CC4-5D6E-409C-BE32-E72D297353CC}">
              <c16:uniqueId val="{00000004-A68E-43B3-AB8A-1DD0503A8A9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8AF3-4DA7-8DAC-90577BE3E336}"/>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8AF3-4DA7-8DAC-90577BE3E33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Satisfecho</c:v>
                </c:pt>
                <c:pt idx="1">
                  <c:v>Poco Satisfecho</c:v>
                </c:pt>
                <c:pt idx="2">
                  <c:v>Satisfecho</c:v>
                </c:pt>
                <c:pt idx="3">
                  <c:v>Muy Satisfecho</c:v>
                </c:pt>
                <c:pt idx="4">
                  <c:v>Totalmente satisfecho</c:v>
                </c:pt>
              </c:strCache>
            </c:strRef>
          </c:cat>
          <c:val>
            <c:numRef>
              <c:f>Sheet1!$B$2:$B$6</c:f>
              <c:numCache>
                <c:formatCode>###0%</c:formatCode>
                <c:ptCount val="5"/>
                <c:pt idx="0">
                  <c:v>8.7716335123146791E-2</c:v>
                </c:pt>
                <c:pt idx="1">
                  <c:v>8.9973852443236774E-2</c:v>
                </c:pt>
                <c:pt idx="2">
                  <c:v>0.11393895561082841</c:v>
                </c:pt>
                <c:pt idx="3">
                  <c:v>0.51770102566337783</c:v>
                </c:pt>
                <c:pt idx="4">
                  <c:v>0.19066983115940991</c:v>
                </c:pt>
              </c:numCache>
            </c:numRef>
          </c:val>
          <c:extLst>
            <c:ext xmlns:c16="http://schemas.microsoft.com/office/drawing/2014/chart" uri="{C3380CC4-5D6E-409C-BE32-E72D297353CC}">
              <c16:uniqueId val="{00000004-8AF3-4DA7-8DAC-90577BE3E336}"/>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Satisfecho</c:v>
                </c:pt>
                <c:pt idx="1">
                  <c:v>Poco Satisfecho</c:v>
                </c:pt>
                <c:pt idx="2">
                  <c:v>Satisfecho</c:v>
                </c:pt>
                <c:pt idx="3">
                  <c:v>Muy Satisfecho</c:v>
                </c:pt>
                <c:pt idx="4">
                  <c:v>Totalmente satisfecho</c:v>
                </c:pt>
              </c:strCache>
            </c:strRef>
          </c:cat>
          <c:val>
            <c:numRef>
              <c:f>Sheet1!$C$2:$C$6</c:f>
              <c:numCache>
                <c:formatCode>###0%</c:formatCode>
                <c:ptCount val="5"/>
                <c:pt idx="0">
                  <c:v>6.4191289664400422E-2</c:v>
                </c:pt>
                <c:pt idx="1">
                  <c:v>0.12464789454585197</c:v>
                </c:pt>
                <c:pt idx="2">
                  <c:v>0.10369752470317993</c:v>
                </c:pt>
                <c:pt idx="3">
                  <c:v>0.46693965786428998</c:v>
                </c:pt>
                <c:pt idx="4">
                  <c:v>0.24052363322227518</c:v>
                </c:pt>
              </c:numCache>
            </c:numRef>
          </c:val>
          <c:extLst>
            <c:ext xmlns:c16="http://schemas.microsoft.com/office/drawing/2014/chart" uri="{C3380CC4-5D6E-409C-BE32-E72D297353CC}">
              <c16:uniqueId val="{00000005-8AF3-4DA7-8DAC-90577BE3E336}"/>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Satisfecho</c:v>
                </c:pt>
                <c:pt idx="1">
                  <c:v>Poco Satisfecho</c:v>
                </c:pt>
                <c:pt idx="2">
                  <c:v>Satisfecho</c:v>
                </c:pt>
                <c:pt idx="3">
                  <c:v>Muy Satisfecho</c:v>
                </c:pt>
                <c:pt idx="4">
                  <c:v>Totalmente satisfecho</c:v>
                </c:pt>
              </c:strCache>
            </c:strRef>
          </c:cat>
          <c:val>
            <c:numRef>
              <c:f>Sheet1!$D$2:$D$6</c:f>
              <c:numCache>
                <c:formatCode>###0%</c:formatCode>
                <c:ptCount val="5"/>
                <c:pt idx="0">
                  <c:v>6.275354134500484E-2</c:v>
                </c:pt>
                <c:pt idx="1">
                  <c:v>3.167708344583519E-2</c:v>
                </c:pt>
                <c:pt idx="2">
                  <c:v>9.6506440596818857E-2</c:v>
                </c:pt>
                <c:pt idx="3">
                  <c:v>0.47686540795689875</c:v>
                </c:pt>
                <c:pt idx="4">
                  <c:v>0.33219752665544222</c:v>
                </c:pt>
              </c:numCache>
            </c:numRef>
          </c:val>
          <c:extLst>
            <c:ext xmlns:c16="http://schemas.microsoft.com/office/drawing/2014/chart" uri="{C3380CC4-5D6E-409C-BE32-E72D297353CC}">
              <c16:uniqueId val="{00000006-8AF3-4DA7-8DAC-90577BE3E33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2D64-414C-B5EF-DC94C20480B3}"/>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2D64-414C-B5EF-DC94C20480B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Satisfecho</c:v>
                </c:pt>
                <c:pt idx="1">
                  <c:v>Poco Satisfecho</c:v>
                </c:pt>
                <c:pt idx="2">
                  <c:v>Satisfecho</c:v>
                </c:pt>
                <c:pt idx="3">
                  <c:v>Muy Satisfecho</c:v>
                </c:pt>
                <c:pt idx="4">
                  <c:v>Totalmente satisfecho</c:v>
                </c:pt>
              </c:strCache>
            </c:strRef>
          </c:cat>
          <c:val>
            <c:numRef>
              <c:f>Sheet1!$B$2:$B$6</c:f>
              <c:numCache>
                <c:formatCode>###0%</c:formatCode>
                <c:ptCount val="5"/>
                <c:pt idx="0">
                  <c:v>1.3185150672822509E-2</c:v>
                </c:pt>
                <c:pt idx="1">
                  <c:v>9.5861877454214317E-2</c:v>
                </c:pt>
                <c:pt idx="2">
                  <c:v>0.11982962330799328</c:v>
                </c:pt>
                <c:pt idx="3">
                  <c:v>0.54077730189496065</c:v>
                </c:pt>
                <c:pt idx="4">
                  <c:v>0.23034604667001052</c:v>
                </c:pt>
              </c:numCache>
            </c:numRef>
          </c:val>
          <c:extLst>
            <c:ext xmlns:c16="http://schemas.microsoft.com/office/drawing/2014/chart" uri="{C3380CC4-5D6E-409C-BE32-E72D297353CC}">
              <c16:uniqueId val="{00000004-2D64-414C-B5EF-DC94C20480B3}"/>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Satisfecho</c:v>
                </c:pt>
                <c:pt idx="1">
                  <c:v>Poco Satisfecho</c:v>
                </c:pt>
                <c:pt idx="2">
                  <c:v>Satisfecho</c:v>
                </c:pt>
                <c:pt idx="3">
                  <c:v>Muy Satisfecho</c:v>
                </c:pt>
                <c:pt idx="4">
                  <c:v>Totalmente satisfecho</c:v>
                </c:pt>
              </c:strCache>
            </c:strRef>
          </c:cat>
          <c:val>
            <c:numRef>
              <c:f>Sheet1!$C$2:$C$6</c:f>
              <c:numCache>
                <c:formatCode>General</c:formatCode>
                <c:ptCount val="5"/>
                <c:pt idx="0" formatCode="###0%">
                  <c:v>0.1031334927111088</c:v>
                </c:pt>
                <c:pt idx="2" formatCode="###0%">
                  <c:v>3.7798794462871724E-2</c:v>
                </c:pt>
                <c:pt idx="3" formatCode="###0%">
                  <c:v>0.62211426601907149</c:v>
                </c:pt>
                <c:pt idx="4" formatCode="###0%">
                  <c:v>0.23695344680694844</c:v>
                </c:pt>
              </c:numCache>
            </c:numRef>
          </c:val>
          <c:extLst>
            <c:ext xmlns:c16="http://schemas.microsoft.com/office/drawing/2014/chart" uri="{C3380CC4-5D6E-409C-BE32-E72D297353CC}">
              <c16:uniqueId val="{00000005-2D64-414C-B5EF-DC94C20480B3}"/>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Satisfecho</c:v>
                </c:pt>
                <c:pt idx="1">
                  <c:v>Poco Satisfecho</c:v>
                </c:pt>
                <c:pt idx="2">
                  <c:v>Satisfecho</c:v>
                </c:pt>
                <c:pt idx="3">
                  <c:v>Muy Satisfecho</c:v>
                </c:pt>
                <c:pt idx="4">
                  <c:v>Totalmente satisfecho</c:v>
                </c:pt>
              </c:strCache>
            </c:strRef>
          </c:cat>
          <c:val>
            <c:numRef>
              <c:f>Sheet1!$D$2:$D$6</c:f>
              <c:numCache>
                <c:formatCode>###0%</c:formatCode>
                <c:ptCount val="5"/>
                <c:pt idx="0">
                  <c:v>6.6269529048585601E-2</c:v>
                </c:pt>
                <c:pt idx="1">
                  <c:v>0.10194614268232201</c:v>
                </c:pt>
                <c:pt idx="2">
                  <c:v>9.9104458546545843E-2</c:v>
                </c:pt>
                <c:pt idx="3">
                  <c:v>0.4386085519193807</c:v>
                </c:pt>
                <c:pt idx="4">
                  <c:v>0.29407131780316725</c:v>
                </c:pt>
              </c:numCache>
            </c:numRef>
          </c:val>
          <c:extLst>
            <c:ext xmlns:c16="http://schemas.microsoft.com/office/drawing/2014/chart" uri="{C3380CC4-5D6E-409C-BE32-E72D297353CC}">
              <c16:uniqueId val="{00000006-2D64-414C-B5EF-DC94C20480B3}"/>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Satisfecho</c:v>
                </c:pt>
                <c:pt idx="1">
                  <c:v>Poco Satisfecho</c:v>
                </c:pt>
                <c:pt idx="2">
                  <c:v>Satisfecho</c:v>
                </c:pt>
                <c:pt idx="3">
                  <c:v>Muy Satisfecho</c:v>
                </c:pt>
                <c:pt idx="4">
                  <c:v>Totalmente satisfecho</c:v>
                </c:pt>
              </c:strCache>
            </c:strRef>
          </c:cat>
          <c:val>
            <c:numRef>
              <c:f>Sheet1!$E$2:$E$6</c:f>
              <c:numCache>
                <c:formatCode>###0%</c:formatCode>
                <c:ptCount val="5"/>
                <c:pt idx="0">
                  <c:v>0.10850094152488547</c:v>
                </c:pt>
                <c:pt idx="1">
                  <c:v>0.12055155458079855</c:v>
                </c:pt>
                <c:pt idx="2">
                  <c:v>0.12490645935116458</c:v>
                </c:pt>
                <c:pt idx="3">
                  <c:v>0.46170759066254552</c:v>
                </c:pt>
                <c:pt idx="4">
                  <c:v>0.18433345388060748</c:v>
                </c:pt>
              </c:numCache>
            </c:numRef>
          </c:val>
          <c:extLst>
            <c:ext xmlns:c16="http://schemas.microsoft.com/office/drawing/2014/chart" uri="{C3380CC4-5D6E-409C-BE32-E72D297353CC}">
              <c16:uniqueId val="{00000007-2D64-414C-B5EF-DC94C20480B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BB7C-46BA-A3C3-1BE77CF0837D}"/>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BB7C-46BA-A3C3-1BE77CF0837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La comodidad (confort)</c:v>
                </c:pt>
                <c:pt idx="1">
                  <c:v>El costo (sus posibilidades económicas o capacidad adquisitiva)</c:v>
                </c:pt>
                <c:pt idx="2">
                  <c:v>El tiempo de viaje</c:v>
                </c:pt>
                <c:pt idx="3">
                  <c:v>La distancia que debe recorrer</c:v>
                </c:pt>
                <c:pt idx="4">
                  <c:v>La percepción de seguridad</c:v>
                </c:pt>
                <c:pt idx="5">
                  <c:v>La autonomía o control sobre el viaje</c:v>
                </c:pt>
                <c:pt idx="6">
                  <c:v>Condiciones de salud propias o de un familiar</c:v>
                </c:pt>
                <c:pt idx="7">
                  <c:v>Por razones medioambientales (consciencia ambiental)</c:v>
                </c:pt>
                <c:pt idx="8">
                  <c:v>Restricciones de circulación (Ejemplo: pico y placa)</c:v>
                </c:pt>
                <c:pt idx="9">
                  <c:v>Otro</c:v>
                </c:pt>
              </c:strCache>
            </c:strRef>
          </c:cat>
          <c:val>
            <c:numRef>
              <c:f>Sheet1!$B$2:$B$11</c:f>
              <c:numCache>
                <c:formatCode>###0%</c:formatCode>
                <c:ptCount val="10"/>
                <c:pt idx="0">
                  <c:v>0.3736444612040703</c:v>
                </c:pt>
                <c:pt idx="1">
                  <c:v>0.31643089339928138</c:v>
                </c:pt>
                <c:pt idx="2">
                  <c:v>0.19519176959107412</c:v>
                </c:pt>
                <c:pt idx="3">
                  <c:v>0.11966193114562401</c:v>
                </c:pt>
                <c:pt idx="4">
                  <c:v>0.11319324481871997</c:v>
                </c:pt>
                <c:pt idx="5">
                  <c:v>4.5116748705769406E-2</c:v>
                </c:pt>
                <c:pt idx="6">
                  <c:v>4.9189836181326559E-2</c:v>
                </c:pt>
                <c:pt idx="7">
                  <c:v>2.1160068320464586E-2</c:v>
                </c:pt>
                <c:pt idx="8">
                  <c:v>9.5538214565535715E-3</c:v>
                </c:pt>
                <c:pt idx="9">
                  <c:v>3.4223310715166655E-2</c:v>
                </c:pt>
              </c:numCache>
            </c:numRef>
          </c:val>
          <c:extLst>
            <c:ext xmlns:c16="http://schemas.microsoft.com/office/drawing/2014/chart" uri="{C3380CC4-5D6E-409C-BE32-E72D297353CC}">
              <c16:uniqueId val="{00000004-BB7C-46BA-A3C3-1BE77CF0837D}"/>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La comodidad (confort)</c:v>
                </c:pt>
                <c:pt idx="1">
                  <c:v>El costo (sus posibilidades económicas o capacidad adquisitiva)</c:v>
                </c:pt>
                <c:pt idx="2">
                  <c:v>El tiempo de viaje</c:v>
                </c:pt>
                <c:pt idx="3">
                  <c:v>La distancia que debe recorrer</c:v>
                </c:pt>
                <c:pt idx="4">
                  <c:v>La percepción de seguridad</c:v>
                </c:pt>
                <c:pt idx="5">
                  <c:v>La autonomía o control sobre el viaje</c:v>
                </c:pt>
                <c:pt idx="6">
                  <c:v>Condiciones de salud propias o de un familiar</c:v>
                </c:pt>
                <c:pt idx="7">
                  <c:v>Por razones medioambientales (consciencia ambiental)</c:v>
                </c:pt>
                <c:pt idx="8">
                  <c:v>Restricciones de circulación (Ejemplo: pico y placa)</c:v>
                </c:pt>
                <c:pt idx="9">
                  <c:v>Otro</c:v>
                </c:pt>
              </c:strCache>
            </c:strRef>
          </c:cat>
          <c:val>
            <c:numRef>
              <c:f>Sheet1!$C$2:$C$11</c:f>
              <c:numCache>
                <c:formatCode>###0%</c:formatCode>
                <c:ptCount val="10"/>
                <c:pt idx="0">
                  <c:v>0.35218878781145607</c:v>
                </c:pt>
                <c:pt idx="1">
                  <c:v>0.37883762012714828</c:v>
                </c:pt>
                <c:pt idx="2">
                  <c:v>0.21582294065279092</c:v>
                </c:pt>
                <c:pt idx="3">
                  <c:v>0.15405118636908502</c:v>
                </c:pt>
                <c:pt idx="4">
                  <c:v>0.10576558861123572</c:v>
                </c:pt>
                <c:pt idx="5">
                  <c:v>3.0409507587125642E-2</c:v>
                </c:pt>
                <c:pt idx="6">
                  <c:v>1.89279606561179E-2</c:v>
                </c:pt>
                <c:pt idx="8">
                  <c:v>9.4880083063063614E-3</c:v>
                </c:pt>
                <c:pt idx="9">
                  <c:v>3.0836411615051615E-2</c:v>
                </c:pt>
              </c:numCache>
            </c:numRef>
          </c:val>
          <c:extLst>
            <c:ext xmlns:c16="http://schemas.microsoft.com/office/drawing/2014/chart" uri="{C3380CC4-5D6E-409C-BE32-E72D297353CC}">
              <c16:uniqueId val="{00000005-BB7C-46BA-A3C3-1BE77CF0837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DBE6-4FE8-BF83-F950E6E89120}"/>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DBE6-4FE8-BF83-F950E6E8912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18 - 24 años</c:v>
                </c:pt>
                <c:pt idx="1">
                  <c:v>25 - 34 años</c:v>
                </c:pt>
                <c:pt idx="2">
                  <c:v>35 - 44 años</c:v>
                </c:pt>
                <c:pt idx="3">
                  <c:v>45 - 54 años</c:v>
                </c:pt>
                <c:pt idx="4">
                  <c:v>55 - 64 años</c:v>
                </c:pt>
                <c:pt idx="5">
                  <c:v>65 - 80 años</c:v>
                </c:pt>
              </c:strCache>
            </c:strRef>
          </c:cat>
          <c:val>
            <c:numRef>
              <c:f>Sheet1!$B$2:$B$7</c:f>
              <c:numCache>
                <c:formatCode>###0%</c:formatCode>
                <c:ptCount val="6"/>
                <c:pt idx="0">
                  <c:v>0.12431995837591553</c:v>
                </c:pt>
                <c:pt idx="1">
                  <c:v>0.17847100508403854</c:v>
                </c:pt>
                <c:pt idx="2">
                  <c:v>0.16391422890370921</c:v>
                </c:pt>
                <c:pt idx="3">
                  <c:v>0.18754696204447857</c:v>
                </c:pt>
                <c:pt idx="4">
                  <c:v>0.20154045529981715</c:v>
                </c:pt>
                <c:pt idx="5">
                  <c:v>0.14420739029203664</c:v>
                </c:pt>
              </c:numCache>
            </c:numRef>
          </c:val>
          <c:extLst>
            <c:ext xmlns:c16="http://schemas.microsoft.com/office/drawing/2014/chart" uri="{C3380CC4-5D6E-409C-BE32-E72D297353CC}">
              <c16:uniqueId val="{00000004-DBE6-4FE8-BF83-F950E6E8912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2F01-4C01-9874-5EBCC9524AB5}"/>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2F01-4C01-9874-5EBCC9524AB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Ninguno</c:v>
                </c:pt>
                <c:pt idx="1">
                  <c:v>Preescolar</c:v>
                </c:pt>
                <c:pt idx="2">
                  <c:v>Básica primaria incompleta</c:v>
                </c:pt>
                <c:pt idx="3">
                  <c:v>Básica primaria completa</c:v>
                </c:pt>
                <c:pt idx="4">
                  <c:v>Secundaria incompleta</c:v>
                </c:pt>
                <c:pt idx="5">
                  <c:v>Secundaria completa</c:v>
                </c:pt>
                <c:pt idx="6">
                  <c:v>Técnico profesional</c:v>
                </c:pt>
                <c:pt idx="7">
                  <c:v>Tecnológico</c:v>
                </c:pt>
                <c:pt idx="8">
                  <c:v>Universitario</c:v>
                </c:pt>
                <c:pt idx="9">
                  <c:v>Especialización</c:v>
                </c:pt>
                <c:pt idx="10">
                  <c:v>Maestría</c:v>
                </c:pt>
                <c:pt idx="11">
                  <c:v>Doctorado</c:v>
                </c:pt>
                <c:pt idx="12">
                  <c:v>No sabe, no informa</c:v>
                </c:pt>
              </c:strCache>
            </c:strRef>
          </c:cat>
          <c:val>
            <c:numRef>
              <c:f>Sheet1!$B$2:$B$14</c:f>
              <c:numCache>
                <c:formatCode>###0%</c:formatCode>
                <c:ptCount val="13"/>
                <c:pt idx="0">
                  <c:v>2.3251176694071819E-2</c:v>
                </c:pt>
                <c:pt idx="1">
                  <c:v>1.0282931003551942E-2</c:v>
                </c:pt>
                <c:pt idx="2">
                  <c:v>8.9322522766434029E-2</c:v>
                </c:pt>
                <c:pt idx="3">
                  <c:v>8.5452535791956552E-2</c:v>
                </c:pt>
                <c:pt idx="4">
                  <c:v>0.18850433028409858</c:v>
                </c:pt>
                <c:pt idx="5">
                  <c:v>0.2876087333087104</c:v>
                </c:pt>
                <c:pt idx="6">
                  <c:v>0.12571149264057285</c:v>
                </c:pt>
                <c:pt idx="7">
                  <c:v>9.1911723146822485E-2</c:v>
                </c:pt>
                <c:pt idx="8">
                  <c:v>8.3293994586158368E-2</c:v>
                </c:pt>
                <c:pt idx="9">
                  <c:v>1.1370277854035158E-2</c:v>
                </c:pt>
                <c:pt idx="12" formatCode="###0.0%">
                  <c:v>3.2902819235876204E-3</c:v>
                </c:pt>
              </c:numCache>
            </c:numRef>
          </c:val>
          <c:extLst>
            <c:ext xmlns:c16="http://schemas.microsoft.com/office/drawing/2014/chart" uri="{C3380CC4-5D6E-409C-BE32-E72D297353CC}">
              <c16:uniqueId val="{00000004-2F01-4C01-9874-5EBCC9524AB5}"/>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Ninguno</c:v>
                </c:pt>
                <c:pt idx="1">
                  <c:v>Preescolar</c:v>
                </c:pt>
                <c:pt idx="2">
                  <c:v>Básica primaria incompleta</c:v>
                </c:pt>
                <c:pt idx="3">
                  <c:v>Básica primaria completa</c:v>
                </c:pt>
                <c:pt idx="4">
                  <c:v>Secundaria incompleta</c:v>
                </c:pt>
                <c:pt idx="5">
                  <c:v>Secundaria completa</c:v>
                </c:pt>
                <c:pt idx="6">
                  <c:v>Técnico profesional</c:v>
                </c:pt>
                <c:pt idx="7">
                  <c:v>Tecnológico</c:v>
                </c:pt>
                <c:pt idx="8">
                  <c:v>Universitario</c:v>
                </c:pt>
                <c:pt idx="9">
                  <c:v>Especialización</c:v>
                </c:pt>
                <c:pt idx="10">
                  <c:v>Maestría</c:v>
                </c:pt>
                <c:pt idx="11">
                  <c:v>Doctorado</c:v>
                </c:pt>
                <c:pt idx="12">
                  <c:v>No sabe, no informa</c:v>
                </c:pt>
              </c:strCache>
            </c:strRef>
          </c:cat>
          <c:val>
            <c:numRef>
              <c:f>Sheet1!$C$2:$C$14</c:f>
              <c:numCache>
                <c:formatCode>General</c:formatCode>
                <c:ptCount val="13"/>
                <c:pt idx="0" formatCode="###0%">
                  <c:v>7.1313010411504629E-3</c:v>
                </c:pt>
                <c:pt idx="2" formatCode="###0%">
                  <c:v>9.9451167024677017E-2</c:v>
                </c:pt>
                <c:pt idx="3" formatCode="###0%">
                  <c:v>8.6980004300946503E-2</c:v>
                </c:pt>
                <c:pt idx="4" formatCode="###0%">
                  <c:v>0.10474947238848699</c:v>
                </c:pt>
                <c:pt idx="5" formatCode="###0%">
                  <c:v>0.38687023575137708</c:v>
                </c:pt>
                <c:pt idx="6" formatCode="###0%">
                  <c:v>0.14960403652553891</c:v>
                </c:pt>
                <c:pt idx="7" formatCode="###0%">
                  <c:v>5.6968145592728489E-2</c:v>
                </c:pt>
                <c:pt idx="8" formatCode="###0%">
                  <c:v>7.8255217855963288E-2</c:v>
                </c:pt>
                <c:pt idx="9" formatCode="###0%">
                  <c:v>1.6255563440350305E-2</c:v>
                </c:pt>
                <c:pt idx="10" formatCode="###0%">
                  <c:v>7.1313010411504629E-3</c:v>
                </c:pt>
                <c:pt idx="11" formatCode="###0%">
                  <c:v>6.6035550376309527E-3</c:v>
                </c:pt>
              </c:numCache>
            </c:numRef>
          </c:val>
          <c:extLst>
            <c:ext xmlns:c16="http://schemas.microsoft.com/office/drawing/2014/chart" uri="{C3380CC4-5D6E-409C-BE32-E72D297353CC}">
              <c16:uniqueId val="{00000005-2F01-4C01-9874-5EBCC9524AB5}"/>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F802-4D1A-9A60-969F376854B3}"/>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F802-4D1A-9A60-969F376854B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La comodidad (confort)</c:v>
                </c:pt>
                <c:pt idx="1">
                  <c:v>El costo (sus posibilidades económicas o capacidad adquisitiva)</c:v>
                </c:pt>
                <c:pt idx="2">
                  <c:v>El tiempo de viaje</c:v>
                </c:pt>
                <c:pt idx="3">
                  <c:v>La distancia que debe recorrer</c:v>
                </c:pt>
                <c:pt idx="4">
                  <c:v>La percepción de seguridad</c:v>
                </c:pt>
                <c:pt idx="5">
                  <c:v>La autonomía o control sobre el viaje</c:v>
                </c:pt>
                <c:pt idx="6">
                  <c:v>Condiciones de salud propias o de un familiar</c:v>
                </c:pt>
                <c:pt idx="7">
                  <c:v>Por razones medioambientales (consciencia ambiental)</c:v>
                </c:pt>
                <c:pt idx="8">
                  <c:v>Restricciones de circulación (Ejemplo: pico y placa)</c:v>
                </c:pt>
                <c:pt idx="9">
                  <c:v>Otro</c:v>
                </c:pt>
              </c:strCache>
            </c:strRef>
          </c:cat>
          <c:val>
            <c:numRef>
              <c:f>Sheet1!$B$2:$B$11</c:f>
              <c:numCache>
                <c:formatCode>###0%</c:formatCode>
                <c:ptCount val="10"/>
                <c:pt idx="0">
                  <c:v>0.36200128689883548</c:v>
                </c:pt>
                <c:pt idx="1">
                  <c:v>0.35029663994637816</c:v>
                </c:pt>
                <c:pt idx="2">
                  <c:v>0.20638751797878563</c:v>
                </c:pt>
                <c:pt idx="3">
                  <c:v>0.13832366622459474</c:v>
                </c:pt>
                <c:pt idx="4">
                  <c:v>0.10916253954461441</c:v>
                </c:pt>
                <c:pt idx="5">
                  <c:v>3.7135690793487358E-2</c:v>
                </c:pt>
                <c:pt idx="6">
                  <c:v>3.2767872391340748E-2</c:v>
                </c:pt>
                <c:pt idx="7">
                  <c:v>9.6773075952468531E-3</c:v>
                </c:pt>
                <c:pt idx="8">
                  <c:v>9.5181071740939299E-3</c:v>
                </c:pt>
                <c:pt idx="9">
                  <c:v>3.2385369959112176E-2</c:v>
                </c:pt>
              </c:numCache>
            </c:numRef>
          </c:val>
          <c:extLst>
            <c:ext xmlns:c16="http://schemas.microsoft.com/office/drawing/2014/chart" uri="{C3380CC4-5D6E-409C-BE32-E72D297353CC}">
              <c16:uniqueId val="{00000004-F802-4D1A-9A60-969F376854B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B235-4782-A308-F2D9DFD5951C}"/>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B235-4782-A308-F2D9DFD5951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La comodidad (confort)</c:v>
                </c:pt>
                <c:pt idx="1">
                  <c:v>El costo (sus posibilidades económicas o capacidad adquisitiva)</c:v>
                </c:pt>
                <c:pt idx="2">
                  <c:v>El tiempo de viaje</c:v>
                </c:pt>
                <c:pt idx="3">
                  <c:v>La distancia que debe recorrer</c:v>
                </c:pt>
                <c:pt idx="4">
                  <c:v>La percepción de seguridad</c:v>
                </c:pt>
                <c:pt idx="5">
                  <c:v>La autonomía o control sobre el viaje</c:v>
                </c:pt>
                <c:pt idx="6">
                  <c:v>Condiciones de salud propias o de un familiar</c:v>
                </c:pt>
                <c:pt idx="7">
                  <c:v>Por razones medioambientales (consciencia ambiental)</c:v>
                </c:pt>
                <c:pt idx="8">
                  <c:v>Restricciones de circulación (Ejemplo: pico y placa)</c:v>
                </c:pt>
                <c:pt idx="9">
                  <c:v>Otro</c:v>
                </c:pt>
              </c:strCache>
            </c:strRef>
          </c:cat>
          <c:val>
            <c:numRef>
              <c:f>Sheet1!$B$2:$B$11</c:f>
              <c:numCache>
                <c:formatCode>###0%</c:formatCode>
                <c:ptCount val="10"/>
                <c:pt idx="0">
                  <c:v>0.39238098118635006</c:v>
                </c:pt>
                <c:pt idx="1">
                  <c:v>0.37531954732582051</c:v>
                </c:pt>
                <c:pt idx="2">
                  <c:v>0.20484764197372918</c:v>
                </c:pt>
                <c:pt idx="3">
                  <c:v>0.14752908232620596</c:v>
                </c:pt>
                <c:pt idx="4">
                  <c:v>8.6433135601089381E-2</c:v>
                </c:pt>
                <c:pt idx="5">
                  <c:v>3.6144850422087725E-2</c:v>
                </c:pt>
                <c:pt idx="6">
                  <c:v>4.2866333842586257E-2</c:v>
                </c:pt>
                <c:pt idx="8">
                  <c:v>1.3563996704759572E-2</c:v>
                </c:pt>
                <c:pt idx="9">
                  <c:v>1.8373888393993346E-2</c:v>
                </c:pt>
              </c:numCache>
            </c:numRef>
          </c:val>
          <c:extLst>
            <c:ext xmlns:c16="http://schemas.microsoft.com/office/drawing/2014/chart" uri="{C3380CC4-5D6E-409C-BE32-E72D297353CC}">
              <c16:uniqueId val="{00000004-B235-4782-A308-F2D9DFD5951C}"/>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La comodidad (confort)</c:v>
                </c:pt>
                <c:pt idx="1">
                  <c:v>El costo (sus posibilidades económicas o capacidad adquisitiva)</c:v>
                </c:pt>
                <c:pt idx="2">
                  <c:v>El tiempo de viaje</c:v>
                </c:pt>
                <c:pt idx="3">
                  <c:v>La distancia que debe recorrer</c:v>
                </c:pt>
                <c:pt idx="4">
                  <c:v>La percepción de seguridad</c:v>
                </c:pt>
                <c:pt idx="5">
                  <c:v>La autonomía o control sobre el viaje</c:v>
                </c:pt>
                <c:pt idx="6">
                  <c:v>Condiciones de salud propias o de un familiar</c:v>
                </c:pt>
                <c:pt idx="7">
                  <c:v>Por razones medioambientales (consciencia ambiental)</c:v>
                </c:pt>
                <c:pt idx="8">
                  <c:v>Restricciones de circulación (Ejemplo: pico y placa)</c:v>
                </c:pt>
                <c:pt idx="9">
                  <c:v>Otro</c:v>
                </c:pt>
              </c:strCache>
            </c:strRef>
          </c:cat>
          <c:val>
            <c:numRef>
              <c:f>Sheet1!$C$2:$C$11</c:f>
              <c:numCache>
                <c:formatCode>###0%</c:formatCode>
                <c:ptCount val="10"/>
                <c:pt idx="0">
                  <c:v>0.31613255012414088</c:v>
                </c:pt>
                <c:pt idx="1">
                  <c:v>0.34618175195737527</c:v>
                </c:pt>
                <c:pt idx="2">
                  <c:v>0.1997455643151789</c:v>
                </c:pt>
                <c:pt idx="3">
                  <c:v>0.14368746638490373</c:v>
                </c:pt>
                <c:pt idx="4">
                  <c:v>0.12729409503578415</c:v>
                </c:pt>
                <c:pt idx="5">
                  <c:v>4.5921907209842933E-2</c:v>
                </c:pt>
                <c:pt idx="6">
                  <c:v>1.9649714508403075E-2</c:v>
                </c:pt>
                <c:pt idx="7">
                  <c:v>1.6682773613156746E-2</c:v>
                </c:pt>
                <c:pt idx="8">
                  <c:v>7.7323704833535713E-3</c:v>
                </c:pt>
                <c:pt idx="9">
                  <c:v>4.3114607895207539E-2</c:v>
                </c:pt>
              </c:numCache>
            </c:numRef>
          </c:val>
          <c:extLst>
            <c:ext xmlns:c16="http://schemas.microsoft.com/office/drawing/2014/chart" uri="{C3380CC4-5D6E-409C-BE32-E72D297353CC}">
              <c16:uniqueId val="{00000005-B235-4782-A308-F2D9DFD5951C}"/>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La comodidad (confort)</c:v>
                </c:pt>
                <c:pt idx="1">
                  <c:v>El costo (sus posibilidades económicas o capacidad adquisitiva)</c:v>
                </c:pt>
                <c:pt idx="2">
                  <c:v>El tiempo de viaje</c:v>
                </c:pt>
                <c:pt idx="3">
                  <c:v>La distancia que debe recorrer</c:v>
                </c:pt>
                <c:pt idx="4">
                  <c:v>La percepción de seguridad</c:v>
                </c:pt>
                <c:pt idx="5">
                  <c:v>La autonomía o control sobre el viaje</c:v>
                </c:pt>
                <c:pt idx="6">
                  <c:v>Condiciones de salud propias o de un familiar</c:v>
                </c:pt>
                <c:pt idx="7">
                  <c:v>Por razones medioambientales (consciencia ambiental)</c:v>
                </c:pt>
                <c:pt idx="8">
                  <c:v>Restricciones de circulación (Ejemplo: pico y placa)</c:v>
                </c:pt>
                <c:pt idx="9">
                  <c:v>Otro</c:v>
                </c:pt>
              </c:strCache>
            </c:strRef>
          </c:cat>
          <c:val>
            <c:numRef>
              <c:f>Sheet1!$D$2:$D$11</c:f>
              <c:numCache>
                <c:formatCode>###0%</c:formatCode>
                <c:ptCount val="10"/>
                <c:pt idx="0">
                  <c:v>0.39676448105172635</c:v>
                </c:pt>
                <c:pt idx="1">
                  <c:v>0.26875104391110305</c:v>
                </c:pt>
                <c:pt idx="2">
                  <c:v>0.23397170528402042</c:v>
                </c:pt>
                <c:pt idx="3">
                  <c:v>8.5816310682546804E-2</c:v>
                </c:pt>
                <c:pt idx="4">
                  <c:v>0.13612704401087944</c:v>
                </c:pt>
                <c:pt idx="5">
                  <c:v>1.2143113534819458E-2</c:v>
                </c:pt>
                <c:pt idx="6">
                  <c:v>3.7355861671098396E-2</c:v>
                </c:pt>
                <c:pt idx="7">
                  <c:v>2.0486005840735615E-2</c:v>
                </c:pt>
                <c:pt idx="9">
                  <c:v>5.0473458227194276E-2</c:v>
                </c:pt>
              </c:numCache>
            </c:numRef>
          </c:val>
          <c:extLst>
            <c:ext xmlns:c16="http://schemas.microsoft.com/office/drawing/2014/chart" uri="{C3380CC4-5D6E-409C-BE32-E72D297353CC}">
              <c16:uniqueId val="{00000006-B235-4782-A308-F2D9DFD5951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458E-4F6D-B883-3E14AD05C452}"/>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458E-4F6D-B883-3E14AD05C452}"/>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La comodidad (confort)</c:v>
                </c:pt>
                <c:pt idx="1">
                  <c:v>El costo (sus posibilidades económicas o capacidad adquisitiva)</c:v>
                </c:pt>
                <c:pt idx="2">
                  <c:v>El tiempo de viaje</c:v>
                </c:pt>
                <c:pt idx="3">
                  <c:v>La distancia que debe recorrer</c:v>
                </c:pt>
                <c:pt idx="4">
                  <c:v>La percepción de seguridad</c:v>
                </c:pt>
                <c:pt idx="5">
                  <c:v>La autonomía o control sobre el viaje</c:v>
                </c:pt>
                <c:pt idx="6">
                  <c:v>Condiciones de salud propias o de un familiar</c:v>
                </c:pt>
                <c:pt idx="7">
                  <c:v>Por razones medioambientales (consciencia ambiental)</c:v>
                </c:pt>
                <c:pt idx="8">
                  <c:v>Restricciones de circulación (Ejemplo: pico y placa)</c:v>
                </c:pt>
                <c:pt idx="9">
                  <c:v>Otro</c:v>
                </c:pt>
              </c:strCache>
            </c:strRef>
          </c:cat>
          <c:val>
            <c:numRef>
              <c:f>Sheet1!$B$2:$B$11</c:f>
              <c:numCache>
                <c:formatCode>###0%</c:formatCode>
                <c:ptCount val="10"/>
                <c:pt idx="0">
                  <c:v>0.33785594006143588</c:v>
                </c:pt>
                <c:pt idx="1">
                  <c:v>0.27251819793173465</c:v>
                </c:pt>
                <c:pt idx="2">
                  <c:v>0.24580481488923744</c:v>
                </c:pt>
                <c:pt idx="3">
                  <c:v>0.16455228271259048</c:v>
                </c:pt>
                <c:pt idx="4">
                  <c:v>6.3915432151615992E-2</c:v>
                </c:pt>
                <c:pt idx="5">
                  <c:v>5.0730281478793479E-2</c:v>
                </c:pt>
                <c:pt idx="6">
                  <c:v>2.8446074611385395E-2</c:v>
                </c:pt>
                <c:pt idx="7">
                  <c:v>3.3455030756347343E-2</c:v>
                </c:pt>
                <c:pt idx="9">
                  <c:v>6.1071603081134934E-2</c:v>
                </c:pt>
              </c:numCache>
            </c:numRef>
          </c:val>
          <c:extLst>
            <c:ext xmlns:c16="http://schemas.microsoft.com/office/drawing/2014/chart" uri="{C3380CC4-5D6E-409C-BE32-E72D297353CC}">
              <c16:uniqueId val="{00000004-458E-4F6D-B883-3E14AD05C452}"/>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La comodidad (confort)</c:v>
                </c:pt>
                <c:pt idx="1">
                  <c:v>El costo (sus posibilidades económicas o capacidad adquisitiva)</c:v>
                </c:pt>
                <c:pt idx="2">
                  <c:v>El tiempo de viaje</c:v>
                </c:pt>
                <c:pt idx="3">
                  <c:v>La distancia que debe recorrer</c:v>
                </c:pt>
                <c:pt idx="4">
                  <c:v>La percepción de seguridad</c:v>
                </c:pt>
                <c:pt idx="5">
                  <c:v>La autonomía o control sobre el viaje</c:v>
                </c:pt>
                <c:pt idx="6">
                  <c:v>Condiciones de salud propias o de un familiar</c:v>
                </c:pt>
                <c:pt idx="7">
                  <c:v>Por razones medioambientales (consciencia ambiental)</c:v>
                </c:pt>
                <c:pt idx="8">
                  <c:v>Restricciones de circulación (Ejemplo: pico y placa)</c:v>
                </c:pt>
                <c:pt idx="9">
                  <c:v>Otro</c:v>
                </c:pt>
              </c:strCache>
            </c:strRef>
          </c:cat>
          <c:val>
            <c:numRef>
              <c:f>Sheet1!$C$2:$C$11</c:f>
              <c:numCache>
                <c:formatCode>###0%</c:formatCode>
                <c:ptCount val="10"/>
                <c:pt idx="0">
                  <c:v>0.38726738865253263</c:v>
                </c:pt>
                <c:pt idx="1">
                  <c:v>0.36352323651522667</c:v>
                </c:pt>
                <c:pt idx="2">
                  <c:v>0.27133256366103659</c:v>
                </c:pt>
                <c:pt idx="3">
                  <c:v>6.7555614951690213E-2</c:v>
                </c:pt>
                <c:pt idx="4">
                  <c:v>0.1573111253080442</c:v>
                </c:pt>
                <c:pt idx="6">
                  <c:v>1.4878410244409239E-2</c:v>
                </c:pt>
                <c:pt idx="8">
                  <c:v>1.4223582634431525E-2</c:v>
                </c:pt>
                <c:pt idx="9">
                  <c:v>4.5840768436924965E-2</c:v>
                </c:pt>
              </c:numCache>
            </c:numRef>
          </c:val>
          <c:extLst>
            <c:ext xmlns:c16="http://schemas.microsoft.com/office/drawing/2014/chart" uri="{C3380CC4-5D6E-409C-BE32-E72D297353CC}">
              <c16:uniqueId val="{00000005-458E-4F6D-B883-3E14AD05C452}"/>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La comodidad (confort)</c:v>
                </c:pt>
                <c:pt idx="1">
                  <c:v>El costo (sus posibilidades económicas o capacidad adquisitiva)</c:v>
                </c:pt>
                <c:pt idx="2">
                  <c:v>El tiempo de viaje</c:v>
                </c:pt>
                <c:pt idx="3">
                  <c:v>La distancia que debe recorrer</c:v>
                </c:pt>
                <c:pt idx="4">
                  <c:v>La percepción de seguridad</c:v>
                </c:pt>
                <c:pt idx="5">
                  <c:v>La autonomía o control sobre el viaje</c:v>
                </c:pt>
                <c:pt idx="6">
                  <c:v>Condiciones de salud propias o de un familiar</c:v>
                </c:pt>
                <c:pt idx="7">
                  <c:v>Por razones medioambientales (consciencia ambiental)</c:v>
                </c:pt>
                <c:pt idx="8">
                  <c:v>Restricciones de circulación (Ejemplo: pico y placa)</c:v>
                </c:pt>
                <c:pt idx="9">
                  <c:v>Otro</c:v>
                </c:pt>
              </c:strCache>
            </c:strRef>
          </c:cat>
          <c:val>
            <c:numRef>
              <c:f>Sheet1!$D$2:$D$11</c:f>
              <c:numCache>
                <c:formatCode>###0%</c:formatCode>
                <c:ptCount val="10"/>
                <c:pt idx="0">
                  <c:v>0.34410772186757493</c:v>
                </c:pt>
                <c:pt idx="1">
                  <c:v>0.31108346679636972</c:v>
                </c:pt>
                <c:pt idx="2">
                  <c:v>0.2556609231793735</c:v>
                </c:pt>
                <c:pt idx="3">
                  <c:v>9.6702465983345254E-2</c:v>
                </c:pt>
                <c:pt idx="4">
                  <c:v>0.13597857955720205</c:v>
                </c:pt>
                <c:pt idx="5">
                  <c:v>4.9956793147658211E-2</c:v>
                </c:pt>
                <c:pt idx="6">
                  <c:v>2.3639695159426252E-2</c:v>
                </c:pt>
                <c:pt idx="7">
                  <c:v>7.4778406716693203E-3</c:v>
                </c:pt>
                <c:pt idx="8">
                  <c:v>6.233707841779232E-3</c:v>
                </c:pt>
                <c:pt idx="9">
                  <c:v>3.7841132688630257E-2</c:v>
                </c:pt>
              </c:numCache>
            </c:numRef>
          </c:val>
          <c:extLst>
            <c:ext xmlns:c16="http://schemas.microsoft.com/office/drawing/2014/chart" uri="{C3380CC4-5D6E-409C-BE32-E72D297353CC}">
              <c16:uniqueId val="{00000006-458E-4F6D-B883-3E14AD05C452}"/>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La comodidad (confort)</c:v>
                </c:pt>
                <c:pt idx="1">
                  <c:v>El costo (sus posibilidades económicas o capacidad adquisitiva)</c:v>
                </c:pt>
                <c:pt idx="2">
                  <c:v>El tiempo de viaje</c:v>
                </c:pt>
                <c:pt idx="3">
                  <c:v>La distancia que debe recorrer</c:v>
                </c:pt>
                <c:pt idx="4">
                  <c:v>La percepción de seguridad</c:v>
                </c:pt>
                <c:pt idx="5">
                  <c:v>La autonomía o control sobre el viaje</c:v>
                </c:pt>
                <c:pt idx="6">
                  <c:v>Condiciones de salud propias o de un familiar</c:v>
                </c:pt>
                <c:pt idx="7">
                  <c:v>Por razones medioambientales (consciencia ambiental)</c:v>
                </c:pt>
                <c:pt idx="8">
                  <c:v>Restricciones de circulación (Ejemplo: pico y placa)</c:v>
                </c:pt>
                <c:pt idx="9">
                  <c:v>Otro</c:v>
                </c:pt>
              </c:strCache>
            </c:strRef>
          </c:cat>
          <c:val>
            <c:numRef>
              <c:f>Sheet1!$E$2:$E$11</c:f>
              <c:numCache>
                <c:formatCode>###0%</c:formatCode>
                <c:ptCount val="10"/>
                <c:pt idx="0">
                  <c:v>0.38009054842116863</c:v>
                </c:pt>
                <c:pt idx="1">
                  <c:v>0.41572075253193147</c:v>
                </c:pt>
                <c:pt idx="2">
                  <c:v>0.13549965895825711</c:v>
                </c:pt>
                <c:pt idx="3">
                  <c:v>0.16830013290752421</c:v>
                </c:pt>
                <c:pt idx="4">
                  <c:v>0.10545841117607688</c:v>
                </c:pt>
                <c:pt idx="5">
                  <c:v>3.149069544930657E-2</c:v>
                </c:pt>
                <c:pt idx="6">
                  <c:v>4.5781832451428146E-2</c:v>
                </c:pt>
                <c:pt idx="8">
                  <c:v>1.5745347724653285E-2</c:v>
                </c:pt>
                <c:pt idx="9">
                  <c:v>8.8407327952350241E-3</c:v>
                </c:pt>
              </c:numCache>
            </c:numRef>
          </c:val>
          <c:extLst>
            <c:ext xmlns:c16="http://schemas.microsoft.com/office/drawing/2014/chart" uri="{C3380CC4-5D6E-409C-BE32-E72D297353CC}">
              <c16:uniqueId val="{00000007-458E-4F6D-B883-3E14AD05C45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4DE5-4C97-BE73-C0E257BB8C82}"/>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4DE5-4C97-BE73-C0E257BB8C8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El tiempo de espera</c:v>
                </c:pt>
                <c:pt idx="1">
                  <c:v>Nada me disgusta</c:v>
                </c:pt>
                <c:pt idx="2">
                  <c:v>La exposición a condiciones climáticas desfavorables (lluvia o calor)</c:v>
                </c:pt>
                <c:pt idx="3">
                  <c:v>Las condiciones de incomodidad</c:v>
                </c:pt>
                <c:pt idx="4">
                  <c:v>La percepción de inseguridad personal (robo o atraco, acoso o violencia de algún tipo)</c:v>
                </c:pt>
                <c:pt idx="5">
                  <c:v>La vulnerabilidad frente accidentes de tránsito</c:v>
                </c:pt>
                <c:pt idx="6">
                  <c:v>El tiempo de viaje</c:v>
                </c:pt>
                <c:pt idx="7">
                  <c:v>El costo de uso u operación</c:v>
                </c:pt>
                <c:pt idx="8">
                  <c:v>El costo de compra</c:v>
                </c:pt>
                <c:pt idx="9">
                  <c:v>La falta de autonomía o control sobre el viaje</c:v>
                </c:pt>
              </c:strCache>
            </c:strRef>
          </c:cat>
          <c:val>
            <c:numRef>
              <c:f>Sheet1!$B$2:$B$11</c:f>
              <c:numCache>
                <c:formatCode>###0%</c:formatCode>
                <c:ptCount val="10"/>
                <c:pt idx="0">
                  <c:v>0.18373243451757562</c:v>
                </c:pt>
                <c:pt idx="1">
                  <c:v>0.21438888467748987</c:v>
                </c:pt>
                <c:pt idx="2">
                  <c:v>0.20274593882185057</c:v>
                </c:pt>
                <c:pt idx="3">
                  <c:v>6.0927317027247449E-2</c:v>
                </c:pt>
                <c:pt idx="4">
                  <c:v>6.8218544448756038E-2</c:v>
                </c:pt>
                <c:pt idx="5">
                  <c:v>5.106636783652338E-2</c:v>
                </c:pt>
                <c:pt idx="6">
                  <c:v>6.5296534563100334E-2</c:v>
                </c:pt>
                <c:pt idx="7">
                  <c:v>4.7847332643020109E-2</c:v>
                </c:pt>
                <c:pt idx="8">
                  <c:v>2.5856330534607813E-2</c:v>
                </c:pt>
                <c:pt idx="9">
                  <c:v>0.08</c:v>
                </c:pt>
              </c:numCache>
            </c:numRef>
          </c:val>
          <c:extLst>
            <c:ext xmlns:c16="http://schemas.microsoft.com/office/drawing/2014/chart" uri="{C3380CC4-5D6E-409C-BE32-E72D297353CC}">
              <c16:uniqueId val="{00000004-4DE5-4C97-BE73-C0E257BB8C82}"/>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El tiempo de espera</c:v>
                </c:pt>
                <c:pt idx="1">
                  <c:v>Nada me disgusta</c:v>
                </c:pt>
                <c:pt idx="2">
                  <c:v>La exposición a condiciones climáticas desfavorables (lluvia o calor)</c:v>
                </c:pt>
                <c:pt idx="3">
                  <c:v>Las condiciones de incomodidad</c:v>
                </c:pt>
                <c:pt idx="4">
                  <c:v>La percepción de inseguridad personal (robo o atraco, acoso o violencia de algún tipo)</c:v>
                </c:pt>
                <c:pt idx="5">
                  <c:v>La vulnerabilidad frente accidentes de tránsito</c:v>
                </c:pt>
                <c:pt idx="6">
                  <c:v>El tiempo de viaje</c:v>
                </c:pt>
                <c:pt idx="7">
                  <c:v>El costo de uso u operación</c:v>
                </c:pt>
                <c:pt idx="8">
                  <c:v>El costo de compra</c:v>
                </c:pt>
                <c:pt idx="9">
                  <c:v>La falta de autonomía o control sobre el viaje</c:v>
                </c:pt>
              </c:strCache>
            </c:strRef>
          </c:cat>
          <c:val>
            <c:numRef>
              <c:f>Sheet1!$C$2:$C$11</c:f>
              <c:numCache>
                <c:formatCode>###0%</c:formatCode>
                <c:ptCount val="10"/>
                <c:pt idx="0">
                  <c:v>0.20846794253552209</c:v>
                </c:pt>
                <c:pt idx="1">
                  <c:v>0.1443862960943354</c:v>
                </c:pt>
                <c:pt idx="2">
                  <c:v>0.13000552262716653</c:v>
                </c:pt>
                <c:pt idx="3">
                  <c:v>0.12216167449500355</c:v>
                </c:pt>
                <c:pt idx="4">
                  <c:v>0.10075664240611149</c:v>
                </c:pt>
                <c:pt idx="5">
                  <c:v>9.5265965247981962E-2</c:v>
                </c:pt>
                <c:pt idx="6">
                  <c:v>5.4589841284774725E-2</c:v>
                </c:pt>
                <c:pt idx="7">
                  <c:v>4.0672254255741079E-2</c:v>
                </c:pt>
                <c:pt idx="8">
                  <c:v>4.116215272548681E-2</c:v>
                </c:pt>
                <c:pt idx="9">
                  <c:v>0.06</c:v>
                </c:pt>
              </c:numCache>
            </c:numRef>
          </c:val>
          <c:extLst>
            <c:ext xmlns:c16="http://schemas.microsoft.com/office/drawing/2014/chart" uri="{C3380CC4-5D6E-409C-BE32-E72D297353CC}">
              <c16:uniqueId val="{00000005-4DE5-4C97-BE73-C0E257BB8C8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9312-43A0-8001-A91EA43F4A6F}"/>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9312-43A0-8001-A91EA43F4A6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El tiempo de espera</c:v>
                </c:pt>
                <c:pt idx="1">
                  <c:v>Nada me disgusta</c:v>
                </c:pt>
                <c:pt idx="2">
                  <c:v>La exposición a condiciones climáticas desfavorables (lluvia o calor)</c:v>
                </c:pt>
                <c:pt idx="3">
                  <c:v>Las condiciones de incomodidad</c:v>
                </c:pt>
                <c:pt idx="4">
                  <c:v>La percepción de inseguridad personal (robo o atraco, acoso o violencia de algún tipo)</c:v>
                </c:pt>
                <c:pt idx="5">
                  <c:v>La vulnerabilidad frente accidentes de tránsito</c:v>
                </c:pt>
                <c:pt idx="6">
                  <c:v>El tiempo de viaje</c:v>
                </c:pt>
                <c:pt idx="7">
                  <c:v>El costo de uso u operación</c:v>
                </c:pt>
                <c:pt idx="8">
                  <c:v>El costo de compra</c:v>
                </c:pt>
                <c:pt idx="9">
                  <c:v>Otra razón</c:v>
                </c:pt>
              </c:strCache>
            </c:strRef>
          </c:cat>
          <c:val>
            <c:numRef>
              <c:f>Sheet1!$B$2:$B$11</c:f>
              <c:numCache>
                <c:formatCode>###0%</c:formatCode>
                <c:ptCount val="10"/>
                <c:pt idx="0">
                  <c:v>0.19715544977845095</c:v>
                </c:pt>
                <c:pt idx="1">
                  <c:v>0.17640115407697793</c:v>
                </c:pt>
                <c:pt idx="2">
                  <c:v>0.16327249376645273</c:v>
                </c:pt>
                <c:pt idx="3">
                  <c:v>9.4156863563477286E-2</c:v>
                </c:pt>
                <c:pt idx="4">
                  <c:v>8.5875727196916288E-2</c:v>
                </c:pt>
                <c:pt idx="5">
                  <c:v>7.5051800848375774E-2</c:v>
                </c:pt>
                <c:pt idx="6">
                  <c:v>5.9486421135705909E-2</c:v>
                </c:pt>
                <c:pt idx="7">
                  <c:v>4.3953691703017668E-2</c:v>
                </c:pt>
                <c:pt idx="8">
                  <c:v>3.4162215527928523E-2</c:v>
                </c:pt>
                <c:pt idx="9">
                  <c:v>7.0000000000000007E-2</c:v>
                </c:pt>
              </c:numCache>
            </c:numRef>
          </c:val>
          <c:extLst>
            <c:ext xmlns:c16="http://schemas.microsoft.com/office/drawing/2014/chart" uri="{C3380CC4-5D6E-409C-BE32-E72D297353CC}">
              <c16:uniqueId val="{00000004-9312-43A0-8001-A91EA43F4A6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BAF1-42B7-AB67-C6764C5CE033}"/>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BAF1-42B7-AB67-C6764C5CE033}"/>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El tiempo de espera</c:v>
                </c:pt>
                <c:pt idx="1">
                  <c:v>Nada me disgusta</c:v>
                </c:pt>
                <c:pt idx="2">
                  <c:v>La exposición a condiciones climáticas desfavorables (lluvia o calor)</c:v>
                </c:pt>
                <c:pt idx="3">
                  <c:v>Las condiciones de incomodidad</c:v>
                </c:pt>
                <c:pt idx="4">
                  <c:v>La percepción de inseguridad personal (robo o atraco, acoso o violencia de algún tipo)</c:v>
                </c:pt>
                <c:pt idx="5">
                  <c:v>La vulnerabilidad frente accidentes de tránsito</c:v>
                </c:pt>
                <c:pt idx="6">
                  <c:v>El tiempo de viaje</c:v>
                </c:pt>
                <c:pt idx="7">
                  <c:v>El costo de uso u operación</c:v>
                </c:pt>
                <c:pt idx="8">
                  <c:v>El costo de compra</c:v>
                </c:pt>
                <c:pt idx="9">
                  <c:v>Otra razón</c:v>
                </c:pt>
              </c:strCache>
            </c:strRef>
          </c:cat>
          <c:val>
            <c:numRef>
              <c:f>Sheet1!$B$2:$B$11</c:f>
              <c:numCache>
                <c:formatCode>###0%</c:formatCode>
                <c:ptCount val="10"/>
                <c:pt idx="0">
                  <c:v>0.23596897607657166</c:v>
                </c:pt>
                <c:pt idx="1">
                  <c:v>0.15742994110592504</c:v>
                </c:pt>
                <c:pt idx="2">
                  <c:v>0.1554100016187788</c:v>
                </c:pt>
                <c:pt idx="3">
                  <c:v>0.12440700137396667</c:v>
                </c:pt>
                <c:pt idx="4">
                  <c:v>6.534873610547022E-2</c:v>
                </c:pt>
                <c:pt idx="5">
                  <c:v>6.3120448520627676E-2</c:v>
                </c:pt>
                <c:pt idx="6">
                  <c:v>4.1527255740828287E-2</c:v>
                </c:pt>
                <c:pt idx="7">
                  <c:v>4.9066631264910086E-2</c:v>
                </c:pt>
                <c:pt idx="8">
                  <c:v>3.3341301716011219E-2</c:v>
                </c:pt>
                <c:pt idx="9">
                  <c:v>7.0000000000000007E-2</c:v>
                </c:pt>
              </c:numCache>
            </c:numRef>
          </c:val>
          <c:extLst>
            <c:ext xmlns:c16="http://schemas.microsoft.com/office/drawing/2014/chart" uri="{C3380CC4-5D6E-409C-BE32-E72D297353CC}">
              <c16:uniqueId val="{00000004-BAF1-42B7-AB67-C6764C5CE033}"/>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El tiempo de espera</c:v>
                </c:pt>
                <c:pt idx="1">
                  <c:v>Nada me disgusta</c:v>
                </c:pt>
                <c:pt idx="2">
                  <c:v>La exposición a condiciones climáticas desfavorables (lluvia o calor)</c:v>
                </c:pt>
                <c:pt idx="3">
                  <c:v>Las condiciones de incomodidad</c:v>
                </c:pt>
                <c:pt idx="4">
                  <c:v>La percepción de inseguridad personal (robo o atraco, acoso o violencia de algún tipo)</c:v>
                </c:pt>
                <c:pt idx="5">
                  <c:v>La vulnerabilidad frente accidentes de tránsito</c:v>
                </c:pt>
                <c:pt idx="6">
                  <c:v>El tiempo de viaje</c:v>
                </c:pt>
                <c:pt idx="7">
                  <c:v>El costo de uso u operación</c:v>
                </c:pt>
                <c:pt idx="8">
                  <c:v>El costo de compra</c:v>
                </c:pt>
                <c:pt idx="9">
                  <c:v>Otra razón</c:v>
                </c:pt>
              </c:strCache>
            </c:strRef>
          </c:cat>
          <c:val>
            <c:numRef>
              <c:f>Sheet1!$C$2:$C$11</c:f>
              <c:numCache>
                <c:formatCode>###0%</c:formatCode>
                <c:ptCount val="10"/>
                <c:pt idx="0">
                  <c:v>0.16659566836409706</c:v>
                </c:pt>
                <c:pt idx="1">
                  <c:v>0.20578428404285437</c:v>
                </c:pt>
                <c:pt idx="2">
                  <c:v>0.17447906680942221</c:v>
                </c:pt>
                <c:pt idx="3">
                  <c:v>6.4945631180687163E-2</c:v>
                </c:pt>
                <c:pt idx="4">
                  <c:v>0.11565543308995858</c:v>
                </c:pt>
                <c:pt idx="5">
                  <c:v>8.6514808749568003E-2</c:v>
                </c:pt>
                <c:pt idx="6">
                  <c:v>6.716036204517091E-2</c:v>
                </c:pt>
                <c:pt idx="7">
                  <c:v>3.714504926298997E-2</c:v>
                </c:pt>
                <c:pt idx="8">
                  <c:v>3.4138803691777915E-2</c:v>
                </c:pt>
                <c:pt idx="9">
                  <c:v>0.05</c:v>
                </c:pt>
              </c:numCache>
            </c:numRef>
          </c:val>
          <c:extLst>
            <c:ext xmlns:c16="http://schemas.microsoft.com/office/drawing/2014/chart" uri="{C3380CC4-5D6E-409C-BE32-E72D297353CC}">
              <c16:uniqueId val="{00000005-BAF1-42B7-AB67-C6764C5CE033}"/>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El tiempo de espera</c:v>
                </c:pt>
                <c:pt idx="1">
                  <c:v>Nada me disgusta</c:v>
                </c:pt>
                <c:pt idx="2">
                  <c:v>La exposición a condiciones climáticas desfavorables (lluvia o calor)</c:v>
                </c:pt>
                <c:pt idx="3">
                  <c:v>Las condiciones de incomodidad</c:v>
                </c:pt>
                <c:pt idx="4">
                  <c:v>La percepción de inseguridad personal (robo o atraco, acoso o violencia de algún tipo)</c:v>
                </c:pt>
                <c:pt idx="5">
                  <c:v>La vulnerabilidad frente accidentes de tránsito</c:v>
                </c:pt>
                <c:pt idx="6">
                  <c:v>El tiempo de viaje</c:v>
                </c:pt>
                <c:pt idx="7">
                  <c:v>El costo de uso u operación</c:v>
                </c:pt>
                <c:pt idx="8">
                  <c:v>El costo de compra</c:v>
                </c:pt>
                <c:pt idx="9">
                  <c:v>Otra razón</c:v>
                </c:pt>
              </c:strCache>
            </c:strRef>
          </c:cat>
          <c:val>
            <c:numRef>
              <c:f>Sheet1!$D$2:$D$11</c:f>
              <c:numCache>
                <c:formatCode>###0%</c:formatCode>
                <c:ptCount val="10"/>
                <c:pt idx="0">
                  <c:v>0.14979330975964861</c:v>
                </c:pt>
                <c:pt idx="1">
                  <c:v>0.15227249230267406</c:v>
                </c:pt>
                <c:pt idx="2">
                  <c:v>0.15645056540554414</c:v>
                </c:pt>
                <c:pt idx="3">
                  <c:v>7.4896654879824304E-2</c:v>
                </c:pt>
                <c:pt idx="4">
                  <c:v>6.6356503764289226E-2</c:v>
                </c:pt>
                <c:pt idx="5">
                  <c:v>8.2840174848049702E-2</c:v>
                </c:pt>
                <c:pt idx="6">
                  <c:v>0.10256307069604881</c:v>
                </c:pt>
                <c:pt idx="7">
                  <c:v>4.6822533853273486E-2</c:v>
                </c:pt>
                <c:pt idx="8">
                  <c:v>3.7355861671098396E-2</c:v>
                </c:pt>
                <c:pt idx="9">
                  <c:v>0.13</c:v>
                </c:pt>
              </c:numCache>
            </c:numRef>
          </c:val>
          <c:extLst>
            <c:ext xmlns:c16="http://schemas.microsoft.com/office/drawing/2014/chart" uri="{C3380CC4-5D6E-409C-BE32-E72D297353CC}">
              <c16:uniqueId val="{00000006-BAF1-42B7-AB67-C6764C5CE03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D17C-44C3-B7C4-EA83288F25E6}"/>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D17C-44C3-B7C4-EA83288F25E6}"/>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El tiempo de espera</c:v>
                </c:pt>
                <c:pt idx="1">
                  <c:v>Nada me disgusta</c:v>
                </c:pt>
                <c:pt idx="2">
                  <c:v>La exposición a condiciones climáticas desfavorables (lluvia o calor)</c:v>
                </c:pt>
                <c:pt idx="3">
                  <c:v>Las condiciones de incomodidad</c:v>
                </c:pt>
                <c:pt idx="4">
                  <c:v>La percepción de inseguridad personal (robo o atraco, acoso o violencia de algún tipo)</c:v>
                </c:pt>
                <c:pt idx="5">
                  <c:v>La vulnerabilidad frente accidentes de tránsito</c:v>
                </c:pt>
                <c:pt idx="6">
                  <c:v>El tiempo de viaje</c:v>
                </c:pt>
                <c:pt idx="7">
                  <c:v>El costo de uso u operación</c:v>
                </c:pt>
                <c:pt idx="8">
                  <c:v>El costo de compra</c:v>
                </c:pt>
                <c:pt idx="9">
                  <c:v>Otra razón</c:v>
                </c:pt>
              </c:strCache>
            </c:strRef>
          </c:cat>
          <c:val>
            <c:numRef>
              <c:f>Sheet1!$B$2:$B$11</c:f>
              <c:numCache>
                <c:formatCode>###0%</c:formatCode>
                <c:ptCount val="10"/>
                <c:pt idx="0">
                  <c:v>0.17993015235340659</c:v>
                </c:pt>
                <c:pt idx="1">
                  <c:v>0.21378197103403793</c:v>
                </c:pt>
                <c:pt idx="2">
                  <c:v>0.16661826051695885</c:v>
                </c:pt>
                <c:pt idx="3">
                  <c:v>2.445333951327568E-2</c:v>
                </c:pt>
                <c:pt idx="4">
                  <c:v>0.12146412299511866</c:v>
                </c:pt>
                <c:pt idx="5">
                  <c:v>8.1280036682802648E-2</c:v>
                </c:pt>
                <c:pt idx="6">
                  <c:v>8.6132777391723009E-2</c:v>
                </c:pt>
                <c:pt idx="7">
                  <c:v>7.5884815169508762E-2</c:v>
                </c:pt>
                <c:pt idx="8">
                  <c:v>3.1957716075807996E-2</c:v>
                </c:pt>
                <c:pt idx="9">
                  <c:v>1.8496808267361175E-2</c:v>
                </c:pt>
              </c:numCache>
            </c:numRef>
          </c:val>
          <c:extLst>
            <c:ext xmlns:c16="http://schemas.microsoft.com/office/drawing/2014/chart" uri="{C3380CC4-5D6E-409C-BE32-E72D297353CC}">
              <c16:uniqueId val="{00000004-D17C-44C3-B7C4-EA83288F25E6}"/>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El tiempo de espera</c:v>
                </c:pt>
                <c:pt idx="1">
                  <c:v>Nada me disgusta</c:v>
                </c:pt>
                <c:pt idx="2">
                  <c:v>La exposición a condiciones climáticas desfavorables (lluvia o calor)</c:v>
                </c:pt>
                <c:pt idx="3">
                  <c:v>Las condiciones de incomodidad</c:v>
                </c:pt>
                <c:pt idx="4">
                  <c:v>La percepción de inseguridad personal (robo o atraco, acoso o violencia de algún tipo)</c:v>
                </c:pt>
                <c:pt idx="5">
                  <c:v>La vulnerabilidad frente accidentes de tránsito</c:v>
                </c:pt>
                <c:pt idx="6">
                  <c:v>El tiempo de viaje</c:v>
                </c:pt>
                <c:pt idx="7">
                  <c:v>El costo de uso u operación</c:v>
                </c:pt>
                <c:pt idx="8">
                  <c:v>El costo de compra</c:v>
                </c:pt>
                <c:pt idx="9">
                  <c:v>Otra razón</c:v>
                </c:pt>
              </c:strCache>
            </c:strRef>
          </c:cat>
          <c:val>
            <c:numRef>
              <c:f>Sheet1!$C$2:$C$11</c:f>
              <c:numCache>
                <c:formatCode>###0%</c:formatCode>
                <c:ptCount val="10"/>
                <c:pt idx="0">
                  <c:v>0.14986418082077327</c:v>
                </c:pt>
                <c:pt idx="1">
                  <c:v>0.28943586865411131</c:v>
                </c:pt>
                <c:pt idx="2">
                  <c:v>0.17414558754754428</c:v>
                </c:pt>
                <c:pt idx="3">
                  <c:v>8.0593458786169664E-2</c:v>
                </c:pt>
                <c:pt idx="4">
                  <c:v>7.0866403206797907E-2</c:v>
                </c:pt>
                <c:pt idx="5">
                  <c:v>3.4752690349244698E-2</c:v>
                </c:pt>
                <c:pt idx="6">
                  <c:v>5.1367549487325539E-2</c:v>
                </c:pt>
                <c:pt idx="8">
                  <c:v>5.1111115613805568E-2</c:v>
                </c:pt>
                <c:pt idx="9">
                  <c:v>9.7863145534228216E-2</c:v>
                </c:pt>
              </c:numCache>
            </c:numRef>
          </c:val>
          <c:extLst>
            <c:ext xmlns:c16="http://schemas.microsoft.com/office/drawing/2014/chart" uri="{C3380CC4-5D6E-409C-BE32-E72D297353CC}">
              <c16:uniqueId val="{00000005-D17C-44C3-B7C4-EA83288F25E6}"/>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El tiempo de espera</c:v>
                </c:pt>
                <c:pt idx="1">
                  <c:v>Nada me disgusta</c:v>
                </c:pt>
                <c:pt idx="2">
                  <c:v>La exposición a condiciones climáticas desfavorables (lluvia o calor)</c:v>
                </c:pt>
                <c:pt idx="3">
                  <c:v>Las condiciones de incomodidad</c:v>
                </c:pt>
                <c:pt idx="4">
                  <c:v>La percepción de inseguridad personal (robo o atraco, acoso o violencia de algún tipo)</c:v>
                </c:pt>
                <c:pt idx="5">
                  <c:v>La vulnerabilidad frente accidentes de tránsito</c:v>
                </c:pt>
                <c:pt idx="6">
                  <c:v>El tiempo de viaje</c:v>
                </c:pt>
                <c:pt idx="7">
                  <c:v>El costo de uso u operación</c:v>
                </c:pt>
                <c:pt idx="8">
                  <c:v>El costo de compra</c:v>
                </c:pt>
                <c:pt idx="9">
                  <c:v>Otra razón</c:v>
                </c:pt>
              </c:strCache>
            </c:strRef>
          </c:cat>
          <c:val>
            <c:numRef>
              <c:f>Sheet1!$D$2:$D$11</c:f>
              <c:numCache>
                <c:formatCode>###0%</c:formatCode>
                <c:ptCount val="10"/>
                <c:pt idx="0">
                  <c:v>0.15652726173783732</c:v>
                </c:pt>
                <c:pt idx="1">
                  <c:v>0.13214464800372239</c:v>
                </c:pt>
                <c:pt idx="2">
                  <c:v>0.1669030767923092</c:v>
                </c:pt>
                <c:pt idx="3">
                  <c:v>8.9933946245513374E-2</c:v>
                </c:pt>
                <c:pt idx="4">
                  <c:v>8.7935409658067648E-2</c:v>
                </c:pt>
                <c:pt idx="5">
                  <c:v>9.4883567489349757E-2</c:v>
                </c:pt>
                <c:pt idx="6">
                  <c:v>8.9840150636040728E-2</c:v>
                </c:pt>
                <c:pt idx="7">
                  <c:v>5.2895747192450486E-2</c:v>
                </c:pt>
                <c:pt idx="8">
                  <c:v>2.987340300120548E-2</c:v>
                </c:pt>
                <c:pt idx="9">
                  <c:v>9.9062789243504812E-2</c:v>
                </c:pt>
              </c:numCache>
            </c:numRef>
          </c:val>
          <c:extLst>
            <c:ext xmlns:c16="http://schemas.microsoft.com/office/drawing/2014/chart" uri="{C3380CC4-5D6E-409C-BE32-E72D297353CC}">
              <c16:uniqueId val="{00000006-D17C-44C3-B7C4-EA83288F25E6}"/>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El tiempo de espera</c:v>
                </c:pt>
                <c:pt idx="1">
                  <c:v>Nada me disgusta</c:v>
                </c:pt>
                <c:pt idx="2">
                  <c:v>La exposición a condiciones climáticas desfavorables (lluvia o calor)</c:v>
                </c:pt>
                <c:pt idx="3">
                  <c:v>Las condiciones de incomodidad</c:v>
                </c:pt>
                <c:pt idx="4">
                  <c:v>La percepción de inseguridad personal (robo o atraco, acoso o violencia de algún tipo)</c:v>
                </c:pt>
                <c:pt idx="5">
                  <c:v>La vulnerabilidad frente accidentes de tránsito</c:v>
                </c:pt>
                <c:pt idx="6">
                  <c:v>El tiempo de viaje</c:v>
                </c:pt>
                <c:pt idx="7">
                  <c:v>El costo de uso u operación</c:v>
                </c:pt>
                <c:pt idx="8">
                  <c:v>El costo de compra</c:v>
                </c:pt>
                <c:pt idx="9">
                  <c:v>Otra razón</c:v>
                </c:pt>
              </c:strCache>
            </c:strRef>
          </c:cat>
          <c:val>
            <c:numRef>
              <c:f>Sheet1!$E$2:$E$11</c:f>
              <c:numCache>
                <c:formatCode>###0%</c:formatCode>
                <c:ptCount val="10"/>
                <c:pt idx="0">
                  <c:v>0.2451144013573382</c:v>
                </c:pt>
                <c:pt idx="1">
                  <c:v>0.15152387133707909</c:v>
                </c:pt>
                <c:pt idx="2">
                  <c:v>0.15613697780380476</c:v>
                </c:pt>
                <c:pt idx="3">
                  <c:v>0.14055896334989504</c:v>
                </c:pt>
                <c:pt idx="4">
                  <c:v>6.8219417676235752E-2</c:v>
                </c:pt>
                <c:pt idx="5">
                  <c:v>7.0162500607913458E-2</c:v>
                </c:pt>
                <c:pt idx="6">
                  <c:v>2.7568555321781155E-2</c:v>
                </c:pt>
                <c:pt idx="7">
                  <c:v>3.2022506988483516E-2</c:v>
                </c:pt>
                <c:pt idx="8">
                  <c:v>3.3469752645154276E-2</c:v>
                </c:pt>
                <c:pt idx="9">
                  <c:v>7.5223052912316513E-2</c:v>
                </c:pt>
              </c:numCache>
            </c:numRef>
          </c:val>
          <c:extLst>
            <c:ext xmlns:c16="http://schemas.microsoft.com/office/drawing/2014/chart" uri="{C3380CC4-5D6E-409C-BE32-E72D297353CC}">
              <c16:uniqueId val="{00000007-D17C-44C3-B7C4-EA83288F25E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2C6C-4ED4-B5F2-8C62918DE7FD}"/>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2C6C-4ED4-B5F2-8C62918DE7F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Congestión de tráfico</c:v>
                </c:pt>
                <c:pt idx="1">
                  <c:v>Tiempos de espera largos o inciertos</c:v>
                </c:pt>
                <c:pt idx="2">
                  <c:v>Exposición a condiciones climáticas desfavorables (lluvia o calor)</c:v>
                </c:pt>
                <c:pt idx="3">
                  <c:v>Tiempos de viaje largos o inciertos</c:v>
                </c:pt>
                <c:pt idx="4">
                  <c:v>Ser víctima de robo o atraco</c:v>
                </c:pt>
                <c:pt idx="5">
                  <c:v>Multitud de personas</c:v>
                </c:pt>
                <c:pt idx="6">
                  <c:v>Costos altos</c:v>
                </c:pt>
                <c:pt idx="7">
                  <c:v>Esfuerzo físico agotador</c:v>
                </c:pt>
                <c:pt idx="8">
                  <c:v>Ser víctima de situaciones de acoso o violencia</c:v>
                </c:pt>
                <c:pt idx="9">
                  <c:v>Otras</c:v>
                </c:pt>
              </c:strCache>
            </c:strRef>
          </c:cat>
          <c:val>
            <c:numRef>
              <c:f>Sheet1!$B$2:$B$11</c:f>
              <c:numCache>
                <c:formatCode>###0%</c:formatCode>
                <c:ptCount val="10"/>
                <c:pt idx="0">
                  <c:v>0.28966906852129048</c:v>
                </c:pt>
                <c:pt idx="1">
                  <c:v>0.17135689933414086</c:v>
                </c:pt>
                <c:pt idx="2">
                  <c:v>0.26743624433259972</c:v>
                </c:pt>
                <c:pt idx="3">
                  <c:v>0.13277875667187283</c:v>
                </c:pt>
                <c:pt idx="4">
                  <c:v>0.11914778020559652</c:v>
                </c:pt>
                <c:pt idx="5">
                  <c:v>8.7338076537478604E-2</c:v>
                </c:pt>
                <c:pt idx="6">
                  <c:v>5.3458971253294879E-2</c:v>
                </c:pt>
                <c:pt idx="7">
                  <c:v>3.5786086988930738E-2</c:v>
                </c:pt>
                <c:pt idx="8">
                  <c:v>1.0646046743830049E-2</c:v>
                </c:pt>
                <c:pt idx="9">
                  <c:v>0.11935750628613419</c:v>
                </c:pt>
              </c:numCache>
            </c:numRef>
          </c:val>
          <c:extLst>
            <c:ext xmlns:c16="http://schemas.microsoft.com/office/drawing/2014/chart" uri="{C3380CC4-5D6E-409C-BE32-E72D297353CC}">
              <c16:uniqueId val="{00000004-2C6C-4ED4-B5F2-8C62918DE7FD}"/>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Congestión de tráfico</c:v>
                </c:pt>
                <c:pt idx="1">
                  <c:v>Tiempos de espera largos o inciertos</c:v>
                </c:pt>
                <c:pt idx="2">
                  <c:v>Exposición a condiciones climáticas desfavorables (lluvia o calor)</c:v>
                </c:pt>
                <c:pt idx="3">
                  <c:v>Tiempos de viaje largos o inciertos</c:v>
                </c:pt>
                <c:pt idx="4">
                  <c:v>Ser víctima de robo o atraco</c:v>
                </c:pt>
                <c:pt idx="5">
                  <c:v>Multitud de personas</c:v>
                </c:pt>
                <c:pt idx="6">
                  <c:v>Costos altos</c:v>
                </c:pt>
                <c:pt idx="7">
                  <c:v>Esfuerzo físico agotador</c:v>
                </c:pt>
                <c:pt idx="8">
                  <c:v>Ser víctima de situaciones de acoso o violencia</c:v>
                </c:pt>
                <c:pt idx="9">
                  <c:v>Otras</c:v>
                </c:pt>
              </c:strCache>
            </c:strRef>
          </c:cat>
          <c:val>
            <c:numRef>
              <c:f>Sheet1!$C$2:$C$11</c:f>
              <c:numCache>
                <c:formatCode>###0%</c:formatCode>
                <c:ptCount val="10"/>
                <c:pt idx="0">
                  <c:v>0.30360461501253766</c:v>
                </c:pt>
                <c:pt idx="1">
                  <c:v>0.27405266804401429</c:v>
                </c:pt>
                <c:pt idx="2">
                  <c:v>0.1781535290874261</c:v>
                </c:pt>
                <c:pt idx="3">
                  <c:v>0.1506615615481032</c:v>
                </c:pt>
                <c:pt idx="4">
                  <c:v>0.13241151297074238</c:v>
                </c:pt>
                <c:pt idx="5">
                  <c:v>0.13929227740461941</c:v>
                </c:pt>
                <c:pt idx="6">
                  <c:v>0.10505554838346409</c:v>
                </c:pt>
                <c:pt idx="7">
                  <c:v>2.1965545834423766E-2</c:v>
                </c:pt>
                <c:pt idx="8">
                  <c:v>3.7334868805651955E-2</c:v>
                </c:pt>
                <c:pt idx="9">
                  <c:v>6.5170449921339468E-2</c:v>
                </c:pt>
              </c:numCache>
            </c:numRef>
          </c:val>
          <c:extLst>
            <c:ext xmlns:c16="http://schemas.microsoft.com/office/drawing/2014/chart" uri="{C3380CC4-5D6E-409C-BE32-E72D297353CC}">
              <c16:uniqueId val="{00000005-2C6C-4ED4-B5F2-8C62918DE7F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5B7A-4361-9415-3B5EB7173F09}"/>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5B7A-4361-9415-3B5EB7173F0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Congestión de tráfico</c:v>
                </c:pt>
                <c:pt idx="1">
                  <c:v>Tiempos de espera largos o inciertos</c:v>
                </c:pt>
                <c:pt idx="2">
                  <c:v>Exposición a condiciones climáticas desfavorables (lluvia o calor)</c:v>
                </c:pt>
                <c:pt idx="3">
                  <c:v>Tiempos de viaje largos o inciertos</c:v>
                </c:pt>
                <c:pt idx="4">
                  <c:v>Ser víctima de robo o atraco</c:v>
                </c:pt>
                <c:pt idx="5">
                  <c:v>Multitud de personas</c:v>
                </c:pt>
                <c:pt idx="6">
                  <c:v>Costos altos</c:v>
                </c:pt>
                <c:pt idx="7">
                  <c:v>Esfuerzo físico agotador</c:v>
                </c:pt>
                <c:pt idx="8">
                  <c:v>Ser víctima de situaciones de acoso o violencia</c:v>
                </c:pt>
                <c:pt idx="9">
                  <c:v>Otras</c:v>
                </c:pt>
              </c:strCache>
            </c:strRef>
          </c:cat>
          <c:val>
            <c:numRef>
              <c:f>Sheet1!$B$2:$B$11</c:f>
              <c:numCache>
                <c:formatCode>###0%</c:formatCode>
                <c:ptCount val="10"/>
                <c:pt idx="0">
                  <c:v>0.29723135723939204</c:v>
                </c:pt>
                <c:pt idx="1">
                  <c:v>0.22708596985170981</c:v>
                </c:pt>
                <c:pt idx="2">
                  <c:v>0.21898592552778859</c:v>
                </c:pt>
                <c:pt idx="3">
                  <c:v>0.14248307172320465</c:v>
                </c:pt>
                <c:pt idx="4">
                  <c:v>0.12634550127902464</c:v>
                </c:pt>
                <c:pt idx="5">
                  <c:v>0.11553163660506557</c:v>
                </c:pt>
                <c:pt idx="6">
                  <c:v>8.1458462580691351E-2</c:v>
                </c:pt>
                <c:pt idx="7">
                  <c:v>2.8286207273667804E-2</c:v>
                </c:pt>
                <c:pt idx="8">
                  <c:v>2.5129050916241975E-2</c:v>
                </c:pt>
                <c:pt idx="9">
                  <c:v>8.9952260839026466E-2</c:v>
                </c:pt>
              </c:numCache>
            </c:numRef>
          </c:val>
          <c:extLst>
            <c:ext xmlns:c16="http://schemas.microsoft.com/office/drawing/2014/chart" uri="{C3380CC4-5D6E-409C-BE32-E72D297353CC}">
              <c16:uniqueId val="{00000004-5B7A-4361-9415-3B5EB7173F09}"/>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55D2-4072-B5DE-51D1EEFCEA86}"/>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55D2-4072-B5DE-51D1EEFCEA86}"/>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Congestión de tráfico</c:v>
                </c:pt>
                <c:pt idx="1">
                  <c:v>Tiempos de espera largos o inciertos</c:v>
                </c:pt>
                <c:pt idx="2">
                  <c:v>Exposición a condiciones climáticas desfavorables (lluvia o calor)</c:v>
                </c:pt>
                <c:pt idx="3">
                  <c:v>Tiempos de viaje largos o inciertos</c:v>
                </c:pt>
                <c:pt idx="4">
                  <c:v>Ser víctima de robo o atraco</c:v>
                </c:pt>
                <c:pt idx="5">
                  <c:v>Multitud de personas</c:v>
                </c:pt>
                <c:pt idx="6">
                  <c:v>Costos altos</c:v>
                </c:pt>
                <c:pt idx="7">
                  <c:v>Esfuerzo físico agotador</c:v>
                </c:pt>
                <c:pt idx="8">
                  <c:v>Ser víctima de situaciones de acoso o violencia</c:v>
                </c:pt>
                <c:pt idx="9">
                  <c:v>Otras</c:v>
                </c:pt>
              </c:strCache>
            </c:strRef>
          </c:cat>
          <c:val>
            <c:numRef>
              <c:f>Sheet1!$B$2:$B$11</c:f>
              <c:numCache>
                <c:formatCode>###0%</c:formatCode>
                <c:ptCount val="10"/>
                <c:pt idx="0">
                  <c:v>0.29492047071630523</c:v>
                </c:pt>
                <c:pt idx="1">
                  <c:v>0.27149401104935905</c:v>
                </c:pt>
                <c:pt idx="2">
                  <c:v>0.20781548171844499</c:v>
                </c:pt>
                <c:pt idx="3">
                  <c:v>0.14852505283506781</c:v>
                </c:pt>
                <c:pt idx="4">
                  <c:v>0.11305137958569045</c:v>
                </c:pt>
                <c:pt idx="5">
                  <c:v>0.10861442134533135</c:v>
                </c:pt>
                <c:pt idx="6">
                  <c:v>8.2783373894210241E-2</c:v>
                </c:pt>
                <c:pt idx="7">
                  <c:v>1.7736583157054127E-2</c:v>
                </c:pt>
                <c:pt idx="8">
                  <c:v>1.0771777238931213E-2</c:v>
                </c:pt>
                <c:pt idx="9">
                  <c:v>0.1081680901838749</c:v>
                </c:pt>
              </c:numCache>
            </c:numRef>
          </c:val>
          <c:extLst>
            <c:ext xmlns:c16="http://schemas.microsoft.com/office/drawing/2014/chart" uri="{C3380CC4-5D6E-409C-BE32-E72D297353CC}">
              <c16:uniqueId val="{00000004-55D2-4072-B5DE-51D1EEFCEA86}"/>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Congestión de tráfico</c:v>
                </c:pt>
                <c:pt idx="1">
                  <c:v>Tiempos de espera largos o inciertos</c:v>
                </c:pt>
                <c:pt idx="2">
                  <c:v>Exposición a condiciones climáticas desfavorables (lluvia o calor)</c:v>
                </c:pt>
                <c:pt idx="3">
                  <c:v>Tiempos de viaje largos o inciertos</c:v>
                </c:pt>
                <c:pt idx="4">
                  <c:v>Ser víctima de robo o atraco</c:v>
                </c:pt>
                <c:pt idx="5">
                  <c:v>Multitud de personas</c:v>
                </c:pt>
                <c:pt idx="6">
                  <c:v>Costos altos</c:v>
                </c:pt>
                <c:pt idx="7">
                  <c:v>Esfuerzo físico agotador</c:v>
                </c:pt>
                <c:pt idx="8">
                  <c:v>Ser víctima de situaciones de acoso o violencia</c:v>
                </c:pt>
                <c:pt idx="9">
                  <c:v>Otras</c:v>
                </c:pt>
              </c:strCache>
            </c:strRef>
          </c:cat>
          <c:val>
            <c:numRef>
              <c:f>Sheet1!$C$2:$C$11</c:f>
              <c:numCache>
                <c:formatCode>###0%</c:formatCode>
                <c:ptCount val="10"/>
                <c:pt idx="0">
                  <c:v>0.29316511409290913</c:v>
                </c:pt>
                <c:pt idx="1">
                  <c:v>0.17513709108891987</c:v>
                </c:pt>
                <c:pt idx="2">
                  <c:v>0.25249827272431596</c:v>
                </c:pt>
                <c:pt idx="3">
                  <c:v>0.1380495481751452</c:v>
                </c:pt>
                <c:pt idx="4">
                  <c:v>0.12805825972681611</c:v>
                </c:pt>
                <c:pt idx="5">
                  <c:v>0.1238092350664563</c:v>
                </c:pt>
                <c:pt idx="6">
                  <c:v>9.8433814773375802E-2</c:v>
                </c:pt>
                <c:pt idx="7">
                  <c:v>2.8201290311460684E-2</c:v>
                </c:pt>
                <c:pt idx="8">
                  <c:v>4.6163244948749772E-2</c:v>
                </c:pt>
                <c:pt idx="9">
                  <c:v>6.6822309031310229E-2</c:v>
                </c:pt>
              </c:numCache>
            </c:numRef>
          </c:val>
          <c:extLst>
            <c:ext xmlns:c16="http://schemas.microsoft.com/office/drawing/2014/chart" uri="{C3380CC4-5D6E-409C-BE32-E72D297353CC}">
              <c16:uniqueId val="{00000005-55D2-4072-B5DE-51D1EEFCEA86}"/>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Congestión de tráfico</c:v>
                </c:pt>
                <c:pt idx="1">
                  <c:v>Tiempos de espera largos o inciertos</c:v>
                </c:pt>
                <c:pt idx="2">
                  <c:v>Exposición a condiciones climáticas desfavorables (lluvia o calor)</c:v>
                </c:pt>
                <c:pt idx="3">
                  <c:v>Tiempos de viaje largos o inciertos</c:v>
                </c:pt>
                <c:pt idx="4">
                  <c:v>Ser víctima de robo o atraco</c:v>
                </c:pt>
                <c:pt idx="5">
                  <c:v>Multitud de personas</c:v>
                </c:pt>
                <c:pt idx="6">
                  <c:v>Costos altos</c:v>
                </c:pt>
                <c:pt idx="7">
                  <c:v>Esfuerzo físico agotador</c:v>
                </c:pt>
                <c:pt idx="8">
                  <c:v>Ser víctima de situaciones de acoso o violencia</c:v>
                </c:pt>
                <c:pt idx="9">
                  <c:v>Otras</c:v>
                </c:pt>
              </c:strCache>
            </c:strRef>
          </c:cat>
          <c:val>
            <c:numRef>
              <c:f>Sheet1!$D$2:$D$11</c:f>
              <c:numCache>
                <c:formatCode>###0%</c:formatCode>
                <c:ptCount val="10"/>
                <c:pt idx="0">
                  <c:v>0.31931350976665213</c:v>
                </c:pt>
                <c:pt idx="1">
                  <c:v>0.22848185299574061</c:v>
                </c:pt>
                <c:pt idx="2">
                  <c:v>0.15172382311000082</c:v>
                </c:pt>
                <c:pt idx="3">
                  <c:v>0.13405122820490062</c:v>
                </c:pt>
                <c:pt idx="4">
                  <c:v>0.17121816393901565</c:v>
                </c:pt>
                <c:pt idx="5">
                  <c:v>0.11470618423086827</c:v>
                </c:pt>
                <c:pt idx="6">
                  <c:v>2.087219058733791E-2</c:v>
                </c:pt>
                <c:pt idx="7">
                  <c:v>6.8621245507251419E-2</c:v>
                </c:pt>
                <c:pt idx="8">
                  <c:v>1.0804892858497277E-2</c:v>
                </c:pt>
                <c:pt idx="9">
                  <c:v>9.6484233958052973E-2</c:v>
                </c:pt>
              </c:numCache>
            </c:numRef>
          </c:val>
          <c:extLst>
            <c:ext xmlns:c16="http://schemas.microsoft.com/office/drawing/2014/chart" uri="{C3380CC4-5D6E-409C-BE32-E72D297353CC}">
              <c16:uniqueId val="{00000006-55D2-4072-B5DE-51D1EEFCEA8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0047-473E-BB9B-C8F95B2703E6}"/>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0047-473E-BB9B-C8F95B2703E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Ninguno</c:v>
                </c:pt>
                <c:pt idx="1">
                  <c:v>Preescolar</c:v>
                </c:pt>
                <c:pt idx="2">
                  <c:v>Básica primaria incompleta</c:v>
                </c:pt>
                <c:pt idx="3">
                  <c:v>Básica primaria completa</c:v>
                </c:pt>
                <c:pt idx="4">
                  <c:v>Secundaria incompleta</c:v>
                </c:pt>
                <c:pt idx="5">
                  <c:v>Secundaria completa</c:v>
                </c:pt>
                <c:pt idx="6">
                  <c:v>Técnico profesional</c:v>
                </c:pt>
                <c:pt idx="7">
                  <c:v>Tecnológico</c:v>
                </c:pt>
                <c:pt idx="8">
                  <c:v>Universitario</c:v>
                </c:pt>
                <c:pt idx="9">
                  <c:v>Especialización</c:v>
                </c:pt>
                <c:pt idx="10">
                  <c:v>Maestría</c:v>
                </c:pt>
                <c:pt idx="11">
                  <c:v>Doctorado</c:v>
                </c:pt>
                <c:pt idx="12">
                  <c:v>No sabe, no informa</c:v>
                </c:pt>
              </c:strCache>
            </c:strRef>
          </c:cat>
          <c:val>
            <c:numRef>
              <c:f>Sheet1!$B$2:$B$14</c:f>
              <c:numCache>
                <c:formatCode>###0.0%</c:formatCode>
                <c:ptCount val="13"/>
                <c:pt idx="0" formatCode="###0%">
                  <c:v>1.4503535985192694E-2</c:v>
                </c:pt>
                <c:pt idx="1">
                  <c:v>4.7027771742037417E-3</c:v>
                </c:pt>
                <c:pt idx="2" formatCode="###0%">
                  <c:v>9.4818951073131069E-2</c:v>
                </c:pt>
                <c:pt idx="3" formatCode="###0%">
                  <c:v>8.6281434599767379E-2</c:v>
                </c:pt>
                <c:pt idx="4" formatCode="###0%">
                  <c:v>0.14305376848889839</c:v>
                </c:pt>
                <c:pt idx="5" formatCode="###0%">
                  <c:v>0.34147415871815406</c:v>
                </c:pt>
                <c:pt idx="6" formatCode="###0%">
                  <c:v>0.13867706346921138</c:v>
                </c:pt>
                <c:pt idx="7" formatCode="###0%">
                  <c:v>7.2949178515116606E-2</c:v>
                </c:pt>
                <c:pt idx="8" formatCode="###0%">
                  <c:v>8.0559642944926929E-2</c:v>
                </c:pt>
                <c:pt idx="9" formatCode="###0%">
                  <c:v>1.4021335715117661E-2</c:v>
                </c:pt>
                <c:pt idx="10">
                  <c:v>3.8698846466308726E-3</c:v>
                </c:pt>
                <c:pt idx="11">
                  <c:v>3.5834970513581488E-3</c:v>
                </c:pt>
                <c:pt idx="12">
                  <c:v>1.5047716182864767E-3</c:v>
                </c:pt>
              </c:numCache>
            </c:numRef>
          </c:val>
          <c:extLst>
            <c:ext xmlns:c16="http://schemas.microsoft.com/office/drawing/2014/chart" uri="{C3380CC4-5D6E-409C-BE32-E72D297353CC}">
              <c16:uniqueId val="{00000004-0047-473E-BB9B-C8F95B2703E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36A9-41D3-B4AF-9D5A494A794A}"/>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36A9-41D3-B4AF-9D5A494A794A}"/>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Congestión de tráfico</c:v>
                </c:pt>
                <c:pt idx="1">
                  <c:v>Tiempos de espera largos o inciertos</c:v>
                </c:pt>
                <c:pt idx="2">
                  <c:v>Exposición a condiciones climáticas desfavorables (lluvia o calor)</c:v>
                </c:pt>
                <c:pt idx="3">
                  <c:v>Tiempos de viaje largos o inciertos</c:v>
                </c:pt>
                <c:pt idx="4">
                  <c:v>Ser víctima de robo o atraco</c:v>
                </c:pt>
                <c:pt idx="5">
                  <c:v>Multitud de personas</c:v>
                </c:pt>
                <c:pt idx="6">
                  <c:v>Costos altos</c:v>
                </c:pt>
                <c:pt idx="7">
                  <c:v>Esfuerzo físico agotador</c:v>
                </c:pt>
                <c:pt idx="8">
                  <c:v>Ser víctima de situaciones de acoso o violencia</c:v>
                </c:pt>
                <c:pt idx="9">
                  <c:v>Otras</c:v>
                </c:pt>
              </c:strCache>
            </c:strRef>
          </c:cat>
          <c:val>
            <c:numRef>
              <c:f>Sheet1!$B$2:$B$11</c:f>
              <c:numCache>
                <c:formatCode>###0%</c:formatCode>
                <c:ptCount val="10"/>
                <c:pt idx="0">
                  <c:v>0.29277892818677681</c:v>
                </c:pt>
                <c:pt idx="1">
                  <c:v>0.18301179101242393</c:v>
                </c:pt>
                <c:pt idx="2">
                  <c:v>0.21657648061962498</c:v>
                </c:pt>
                <c:pt idx="3">
                  <c:v>0.1457188310199512</c:v>
                </c:pt>
                <c:pt idx="4">
                  <c:v>0.13615059391986722</c:v>
                </c:pt>
                <c:pt idx="5">
                  <c:v>0.11106862011274304</c:v>
                </c:pt>
                <c:pt idx="6">
                  <c:v>5.8902470435267335E-2</c:v>
                </c:pt>
                <c:pt idx="7">
                  <c:v>2.8446074611385395E-2</c:v>
                </c:pt>
                <c:pt idx="8">
                  <c:v>2.2858659881222418E-2</c:v>
                </c:pt>
                <c:pt idx="9">
                  <c:v>0.10455199707797624</c:v>
                </c:pt>
              </c:numCache>
            </c:numRef>
          </c:val>
          <c:extLst>
            <c:ext xmlns:c16="http://schemas.microsoft.com/office/drawing/2014/chart" uri="{C3380CC4-5D6E-409C-BE32-E72D297353CC}">
              <c16:uniqueId val="{00000004-36A9-41D3-B4AF-9D5A494A794A}"/>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Congestión de tráfico</c:v>
                </c:pt>
                <c:pt idx="1">
                  <c:v>Tiempos de espera largos o inciertos</c:v>
                </c:pt>
                <c:pt idx="2">
                  <c:v>Exposición a condiciones climáticas desfavorables (lluvia o calor)</c:v>
                </c:pt>
                <c:pt idx="3">
                  <c:v>Tiempos de viaje largos o inciertos</c:v>
                </c:pt>
                <c:pt idx="4">
                  <c:v>Ser víctima de robo o atraco</c:v>
                </c:pt>
                <c:pt idx="5">
                  <c:v>Multitud de personas</c:v>
                </c:pt>
                <c:pt idx="6">
                  <c:v>Costos altos</c:v>
                </c:pt>
                <c:pt idx="7">
                  <c:v>Esfuerzo físico agotador</c:v>
                </c:pt>
                <c:pt idx="8">
                  <c:v>Ser víctima de situaciones de acoso o violencia</c:v>
                </c:pt>
                <c:pt idx="9">
                  <c:v>Otras</c:v>
                </c:pt>
              </c:strCache>
            </c:strRef>
          </c:cat>
          <c:val>
            <c:numRef>
              <c:f>Sheet1!$C$2:$C$11</c:f>
              <c:numCache>
                <c:formatCode>###0%</c:formatCode>
                <c:ptCount val="10"/>
                <c:pt idx="0">
                  <c:v>0.42862530955666606</c:v>
                </c:pt>
                <c:pt idx="1">
                  <c:v>0.23551959383885621</c:v>
                </c:pt>
                <c:pt idx="2">
                  <c:v>0.15302927744624339</c:v>
                </c:pt>
                <c:pt idx="3">
                  <c:v>7.7547354672542632E-2</c:v>
                </c:pt>
                <c:pt idx="4">
                  <c:v>6.216960162276694E-2</c:v>
                </c:pt>
                <c:pt idx="5">
                  <c:v>7.8908377180851141E-2</c:v>
                </c:pt>
                <c:pt idx="6">
                  <c:v>0.16160708651843123</c:v>
                </c:pt>
                <c:pt idx="8">
                  <c:v>1.4878410244409239E-2</c:v>
                </c:pt>
                <c:pt idx="9">
                  <c:v>0.10223236037206516</c:v>
                </c:pt>
              </c:numCache>
            </c:numRef>
          </c:val>
          <c:extLst>
            <c:ext xmlns:c16="http://schemas.microsoft.com/office/drawing/2014/chart" uri="{C3380CC4-5D6E-409C-BE32-E72D297353CC}">
              <c16:uniqueId val="{00000005-36A9-41D3-B4AF-9D5A494A794A}"/>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Congestión de tráfico</c:v>
                </c:pt>
                <c:pt idx="1">
                  <c:v>Tiempos de espera largos o inciertos</c:v>
                </c:pt>
                <c:pt idx="2">
                  <c:v>Exposición a condiciones climáticas desfavorables (lluvia o calor)</c:v>
                </c:pt>
                <c:pt idx="3">
                  <c:v>Tiempos de viaje largos o inciertos</c:v>
                </c:pt>
                <c:pt idx="4">
                  <c:v>Ser víctima de robo o atraco</c:v>
                </c:pt>
                <c:pt idx="5">
                  <c:v>Multitud de personas</c:v>
                </c:pt>
                <c:pt idx="6">
                  <c:v>Costos altos</c:v>
                </c:pt>
                <c:pt idx="7">
                  <c:v>Esfuerzo físico agotador</c:v>
                </c:pt>
                <c:pt idx="8">
                  <c:v>Ser víctima de situaciones de acoso o violencia</c:v>
                </c:pt>
                <c:pt idx="9">
                  <c:v>Otras</c:v>
                </c:pt>
              </c:strCache>
            </c:strRef>
          </c:cat>
          <c:val>
            <c:numRef>
              <c:f>Sheet1!$D$2:$D$11</c:f>
              <c:numCache>
                <c:formatCode>###0%</c:formatCode>
                <c:ptCount val="10"/>
                <c:pt idx="0">
                  <c:v>0.33941175944827234</c:v>
                </c:pt>
                <c:pt idx="1">
                  <c:v>0.19495315522605502</c:v>
                </c:pt>
                <c:pt idx="2">
                  <c:v>0.19794866629942057</c:v>
                </c:pt>
                <c:pt idx="3">
                  <c:v>0.14050908333956916</c:v>
                </c:pt>
                <c:pt idx="4">
                  <c:v>0.14906460552817699</c:v>
                </c:pt>
                <c:pt idx="5">
                  <c:v>0.14137070377754488</c:v>
                </c:pt>
                <c:pt idx="6">
                  <c:v>6.4757555979852402E-2</c:v>
                </c:pt>
                <c:pt idx="7">
                  <c:v>5.118617073859881E-2</c:v>
                </c:pt>
                <c:pt idx="8">
                  <c:v>4.8403486018543711E-2</c:v>
                </c:pt>
                <c:pt idx="9">
                  <c:v>6.4530592220675989E-2</c:v>
                </c:pt>
              </c:numCache>
            </c:numRef>
          </c:val>
          <c:extLst>
            <c:ext xmlns:c16="http://schemas.microsoft.com/office/drawing/2014/chart" uri="{C3380CC4-5D6E-409C-BE32-E72D297353CC}">
              <c16:uniqueId val="{00000006-36A9-41D3-B4AF-9D5A494A794A}"/>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Congestión de tráfico</c:v>
                </c:pt>
                <c:pt idx="1">
                  <c:v>Tiempos de espera largos o inciertos</c:v>
                </c:pt>
                <c:pt idx="2">
                  <c:v>Exposición a condiciones climáticas desfavorables (lluvia o calor)</c:v>
                </c:pt>
                <c:pt idx="3">
                  <c:v>Tiempos de viaje largos o inciertos</c:v>
                </c:pt>
                <c:pt idx="4">
                  <c:v>Ser víctima de robo o atraco</c:v>
                </c:pt>
                <c:pt idx="5">
                  <c:v>Multitud de personas</c:v>
                </c:pt>
                <c:pt idx="6">
                  <c:v>Costos altos</c:v>
                </c:pt>
                <c:pt idx="7">
                  <c:v>Esfuerzo físico agotador</c:v>
                </c:pt>
                <c:pt idx="8">
                  <c:v>Ser víctima de situaciones de acoso o violencia</c:v>
                </c:pt>
                <c:pt idx="9">
                  <c:v>Otras</c:v>
                </c:pt>
              </c:strCache>
            </c:strRef>
          </c:cat>
          <c:val>
            <c:numRef>
              <c:f>Sheet1!$E$2:$E$11</c:f>
              <c:numCache>
                <c:formatCode>###0%</c:formatCode>
                <c:ptCount val="10"/>
                <c:pt idx="0">
                  <c:v>0.23786772357699695</c:v>
                </c:pt>
                <c:pt idx="1">
                  <c:v>0.27004409445185146</c:v>
                </c:pt>
                <c:pt idx="2">
                  <c:v>0.25137196124205746</c:v>
                </c:pt>
                <c:pt idx="3">
                  <c:v>0.15953473088565806</c:v>
                </c:pt>
                <c:pt idx="4">
                  <c:v>0.12411482514276705</c:v>
                </c:pt>
                <c:pt idx="5">
                  <c:v>0.11206879732988036</c:v>
                </c:pt>
                <c:pt idx="6">
                  <c:v>8.2943551107136387E-2</c:v>
                </c:pt>
                <c:pt idx="7">
                  <c:v>2.1713962396472216E-2</c:v>
                </c:pt>
                <c:pt idx="8">
                  <c:v>1.4809347467053957E-2</c:v>
                </c:pt>
                <c:pt idx="9">
                  <c:v>9.3957840504723611E-2</c:v>
                </c:pt>
              </c:numCache>
            </c:numRef>
          </c:val>
          <c:extLst>
            <c:ext xmlns:c16="http://schemas.microsoft.com/office/drawing/2014/chart" uri="{C3380CC4-5D6E-409C-BE32-E72D297353CC}">
              <c16:uniqueId val="{00000007-36A9-41D3-B4AF-9D5A494A794A}"/>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A0B0-41E1-9FC2-2BF90E18F138}"/>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A0B0-41E1-9FC2-2BF90E18F13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0.10867657553568977</c:v>
                </c:pt>
                <c:pt idx="1">
                  <c:v>6.6032047101309221E-2</c:v>
                </c:pt>
                <c:pt idx="2">
                  <c:v>0.15664061107254154</c:v>
                </c:pt>
                <c:pt idx="3">
                  <c:v>0.18163982540105497</c:v>
                </c:pt>
                <c:pt idx="4">
                  <c:v>0.4870109408894045</c:v>
                </c:pt>
              </c:numCache>
            </c:numRef>
          </c:val>
          <c:extLst>
            <c:ext xmlns:c16="http://schemas.microsoft.com/office/drawing/2014/chart" uri="{C3380CC4-5D6E-409C-BE32-E72D297353CC}">
              <c16:uniqueId val="{00000004-A0B0-41E1-9FC2-2BF90E18F138}"/>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0.10149053696914495</c:v>
                </c:pt>
                <c:pt idx="1">
                  <c:v>2.9763784485032873E-2</c:v>
                </c:pt>
                <c:pt idx="2">
                  <c:v>0.15014006007951491</c:v>
                </c:pt>
                <c:pt idx="3">
                  <c:v>0.12118378221509511</c:v>
                </c:pt>
                <c:pt idx="4">
                  <c:v>0.59742183625121226</c:v>
                </c:pt>
              </c:numCache>
            </c:numRef>
          </c:val>
          <c:extLst>
            <c:ext xmlns:c16="http://schemas.microsoft.com/office/drawing/2014/chart" uri="{C3380CC4-5D6E-409C-BE32-E72D297353CC}">
              <c16:uniqueId val="{00000005-A0B0-41E1-9FC2-2BF90E18F13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F33F-4227-A865-75E2A6D6FAFD}"/>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F33F-4227-A865-75E2A6D6FAF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0.10477698692509781</c:v>
                </c:pt>
                <c:pt idx="1">
                  <c:v>4.6350646491685882E-2</c:v>
                </c:pt>
                <c:pt idx="2">
                  <c:v>0.15311301038125136</c:v>
                </c:pt>
                <c:pt idx="3">
                  <c:v>0.14883264029256288</c:v>
                </c:pt>
                <c:pt idx="4">
                  <c:v>0.54692671590939812</c:v>
                </c:pt>
              </c:numCache>
            </c:numRef>
          </c:val>
          <c:extLst>
            <c:ext xmlns:c16="http://schemas.microsoft.com/office/drawing/2014/chart" uri="{C3380CC4-5D6E-409C-BE32-E72D297353CC}">
              <c16:uniqueId val="{00000004-F33F-4227-A865-75E2A6D6FAF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45B4-43DE-BDBC-0692590FFCAF}"/>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45B4-43DE-BDBC-0692590FFCA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0.15145447374415066</c:v>
                </c:pt>
                <c:pt idx="1">
                  <c:v>5.9682232897269476E-2</c:v>
                </c:pt>
                <c:pt idx="2">
                  <c:v>0.15166215216355791</c:v>
                </c:pt>
                <c:pt idx="3">
                  <c:v>0.15752247388578292</c:v>
                </c:pt>
                <c:pt idx="4">
                  <c:v>0.47967866730923847</c:v>
                </c:pt>
              </c:numCache>
            </c:numRef>
          </c:val>
          <c:extLst>
            <c:ext xmlns:c16="http://schemas.microsoft.com/office/drawing/2014/chart" uri="{C3380CC4-5D6E-409C-BE32-E72D297353CC}">
              <c16:uniqueId val="{00000004-45B4-43DE-BDBC-0692590FFCAF}"/>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5.4715045207994306E-2</c:v>
                </c:pt>
                <c:pt idx="1">
                  <c:v>3.5366895407501014E-2</c:v>
                </c:pt>
                <c:pt idx="2">
                  <c:v>0.1425537008318303</c:v>
                </c:pt>
                <c:pt idx="3">
                  <c:v>0.13295380837832554</c:v>
                </c:pt>
                <c:pt idx="4">
                  <c:v>0.63441055017434622</c:v>
                </c:pt>
              </c:numCache>
            </c:numRef>
          </c:val>
          <c:extLst>
            <c:ext xmlns:c16="http://schemas.microsoft.com/office/drawing/2014/chart" uri="{C3380CC4-5D6E-409C-BE32-E72D297353CC}">
              <c16:uniqueId val="{00000005-45B4-43DE-BDBC-0692590FFCAF}"/>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9.1380325963584766E-2</c:v>
                </c:pt>
                <c:pt idx="1">
                  <c:v>3.167708344583519E-2</c:v>
                </c:pt>
                <c:pt idx="2">
                  <c:v>0.1931796004918552</c:v>
                </c:pt>
                <c:pt idx="3">
                  <c:v>0.16780412745671466</c:v>
                </c:pt>
                <c:pt idx="4">
                  <c:v>0.51595886264201007</c:v>
                </c:pt>
              </c:numCache>
            </c:numRef>
          </c:val>
          <c:extLst>
            <c:ext xmlns:c16="http://schemas.microsoft.com/office/drawing/2014/chart" uri="{C3380CC4-5D6E-409C-BE32-E72D297353CC}">
              <c16:uniqueId val="{00000006-45B4-43DE-BDBC-0692590FFCA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8960-47D2-82BA-D185583A1AD8}"/>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8960-47D2-82BA-D185583A1AD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5.4816375957030414E-2</c:v>
                </c:pt>
                <c:pt idx="1">
                  <c:v>9.6735092083999087E-3</c:v>
                </c:pt>
                <c:pt idx="2">
                  <c:v>0.17205665927512279</c:v>
                </c:pt>
                <c:pt idx="3">
                  <c:v>0.20108175266391254</c:v>
                </c:pt>
                <c:pt idx="4">
                  <c:v>0.56237170289553573</c:v>
                </c:pt>
              </c:numCache>
            </c:numRef>
          </c:val>
          <c:extLst>
            <c:ext xmlns:c16="http://schemas.microsoft.com/office/drawing/2014/chart" uri="{C3380CC4-5D6E-409C-BE32-E72D297353CC}">
              <c16:uniqueId val="{00000004-8960-47D2-82BA-D185583A1AD8}"/>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0.18176739257550559</c:v>
                </c:pt>
                <c:pt idx="1">
                  <c:v>4.7946018988335413E-2</c:v>
                </c:pt>
                <c:pt idx="2">
                  <c:v>0.19718496427784984</c:v>
                </c:pt>
                <c:pt idx="3">
                  <c:v>0.14966114769269445</c:v>
                </c:pt>
                <c:pt idx="4">
                  <c:v>0.42344047646561522</c:v>
                </c:pt>
              </c:numCache>
            </c:numRef>
          </c:val>
          <c:extLst>
            <c:ext xmlns:c16="http://schemas.microsoft.com/office/drawing/2014/chart" uri="{C3380CC4-5D6E-409C-BE32-E72D297353CC}">
              <c16:uniqueId val="{00000005-8960-47D2-82BA-D185583A1AD8}"/>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5.9058430728775063E-2</c:v>
                </c:pt>
                <c:pt idx="1">
                  <c:v>3.6370335426190094E-2</c:v>
                </c:pt>
                <c:pt idx="2">
                  <c:v>0.15380017318715017</c:v>
                </c:pt>
                <c:pt idx="3">
                  <c:v>0.13073748830366033</c:v>
                </c:pt>
                <c:pt idx="4">
                  <c:v>0.62003357235422496</c:v>
                </c:pt>
              </c:numCache>
            </c:numRef>
          </c:val>
          <c:extLst>
            <c:ext xmlns:c16="http://schemas.microsoft.com/office/drawing/2014/chart" uri="{C3380CC4-5D6E-409C-BE32-E72D297353CC}">
              <c16:uniqueId val="{00000006-8960-47D2-82BA-D185583A1AD8}"/>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Sheet1!$E$2:$E$6</c:f>
              <c:numCache>
                <c:formatCode>###0%</c:formatCode>
                <c:ptCount val="5"/>
                <c:pt idx="0">
                  <c:v>0.14086051943704855</c:v>
                </c:pt>
                <c:pt idx="1">
                  <c:v>7.3194091320576943E-2</c:v>
                </c:pt>
                <c:pt idx="2">
                  <c:v>0.12978541268667093</c:v>
                </c:pt>
                <c:pt idx="3">
                  <c:v>0.12976459973628932</c:v>
                </c:pt>
                <c:pt idx="4">
                  <c:v>0.52639537681941606</c:v>
                </c:pt>
              </c:numCache>
            </c:numRef>
          </c:val>
          <c:extLst>
            <c:ext xmlns:c16="http://schemas.microsoft.com/office/drawing/2014/chart" uri="{C3380CC4-5D6E-409C-BE32-E72D297353CC}">
              <c16:uniqueId val="{00000007-8960-47D2-82BA-D185583A1AD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961D-4757-BA3E-D6AD882D4301}"/>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961D-4757-BA3E-D6AD882D430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9.239856491096661E-2</c:v>
                </c:pt>
                <c:pt idx="1">
                  <c:v>4.5807089935213048E-2</c:v>
                </c:pt>
                <c:pt idx="2">
                  <c:v>0.21427807438288801</c:v>
                </c:pt>
                <c:pt idx="3">
                  <c:v>0.14647480247515082</c:v>
                </c:pt>
                <c:pt idx="4">
                  <c:v>0.50104146829578133</c:v>
                </c:pt>
              </c:numCache>
            </c:numRef>
          </c:val>
          <c:extLst>
            <c:ext xmlns:c16="http://schemas.microsoft.com/office/drawing/2014/chart" uri="{C3380CC4-5D6E-409C-BE32-E72D297353CC}">
              <c16:uniqueId val="{00000004-961D-4757-BA3E-D6AD882D4301}"/>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0.12488897201507826</c:v>
                </c:pt>
                <c:pt idx="1">
                  <c:v>7.0551669168184866E-2</c:v>
                </c:pt>
                <c:pt idx="2">
                  <c:v>0.11772126931369195</c:v>
                </c:pt>
                <c:pt idx="3">
                  <c:v>0.10125970590996988</c:v>
                </c:pt>
                <c:pt idx="4">
                  <c:v>0.58557838359307512</c:v>
                </c:pt>
              </c:numCache>
            </c:numRef>
          </c:val>
          <c:extLst>
            <c:ext xmlns:c16="http://schemas.microsoft.com/office/drawing/2014/chart" uri="{C3380CC4-5D6E-409C-BE32-E72D297353CC}">
              <c16:uniqueId val="{00000005-961D-4757-BA3E-D6AD882D430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8367-4EE3-8BD2-C214B6DB34BE}"/>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8367-4EE3-8BD2-C214B6DB34B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0.11002986765494685</c:v>
                </c:pt>
                <c:pt idx="1">
                  <c:v>5.9235027797946878E-2</c:v>
                </c:pt>
                <c:pt idx="2">
                  <c:v>0.16188038491376733</c:v>
                </c:pt>
                <c:pt idx="3">
                  <c:v>0.12193829686644872</c:v>
                </c:pt>
                <c:pt idx="4">
                  <c:v>0.54691642276688623</c:v>
                </c:pt>
              </c:numCache>
            </c:numRef>
          </c:val>
          <c:extLst>
            <c:ext xmlns:c16="http://schemas.microsoft.com/office/drawing/2014/chart" uri="{C3380CC4-5D6E-409C-BE32-E72D297353CC}">
              <c16:uniqueId val="{00000004-8367-4EE3-8BD2-C214B6DB34B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91FB-4A48-BEDD-4C2DCFD6EC43}"/>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91FB-4A48-BEDD-4C2DCFD6EC4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0.13197262156059295</c:v>
                </c:pt>
                <c:pt idx="1">
                  <c:v>8.780963145649015E-2</c:v>
                </c:pt>
                <c:pt idx="2">
                  <c:v>0.13231328684688168</c:v>
                </c:pt>
                <c:pt idx="3">
                  <c:v>0.13356268733586577</c:v>
                </c:pt>
                <c:pt idx="4">
                  <c:v>0.51434177280016879</c:v>
                </c:pt>
              </c:numCache>
            </c:numRef>
          </c:val>
          <c:extLst>
            <c:ext xmlns:c16="http://schemas.microsoft.com/office/drawing/2014/chart" uri="{C3380CC4-5D6E-409C-BE32-E72D297353CC}">
              <c16:uniqueId val="{00000004-91FB-4A48-BEDD-4C2DCFD6EC43}"/>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0.10828762330960202</c:v>
                </c:pt>
                <c:pt idx="1">
                  <c:v>3.8213586538985517E-2</c:v>
                </c:pt>
                <c:pt idx="2">
                  <c:v>0.16802667981415628</c:v>
                </c:pt>
                <c:pt idx="3">
                  <c:v>0.112737476464845</c:v>
                </c:pt>
                <c:pt idx="4">
                  <c:v>0.57273463387240875</c:v>
                </c:pt>
              </c:numCache>
            </c:numRef>
          </c:val>
          <c:extLst>
            <c:ext xmlns:c16="http://schemas.microsoft.com/office/drawing/2014/chart" uri="{C3380CC4-5D6E-409C-BE32-E72D297353CC}">
              <c16:uniqueId val="{00000005-91FB-4A48-BEDD-4C2DCFD6EC43}"/>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3.241467857549183E-2</c:v>
                </c:pt>
                <c:pt idx="1">
                  <c:v>1.953396991101573E-2</c:v>
                </c:pt>
                <c:pt idx="2">
                  <c:v>0.25403213774894357</c:v>
                </c:pt>
                <c:pt idx="3">
                  <c:v>0.10791195900198168</c:v>
                </c:pt>
                <c:pt idx="4">
                  <c:v>0.58610725476256709</c:v>
                </c:pt>
              </c:numCache>
            </c:numRef>
          </c:val>
          <c:extLst>
            <c:ext xmlns:c16="http://schemas.microsoft.com/office/drawing/2014/chart" uri="{C3380CC4-5D6E-409C-BE32-E72D297353CC}">
              <c16:uniqueId val="{00000006-91FB-4A48-BEDD-4C2DCFD6EC4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DC13-46D7-A50B-54305730B2D7}"/>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DC13-46D7-A50B-54305730B2D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0.12160213493195361</c:v>
                </c:pt>
                <c:pt idx="1">
                  <c:v>4.3497096288295449E-2</c:v>
                </c:pt>
                <c:pt idx="2">
                  <c:v>0.17295014472973644</c:v>
                </c:pt>
                <c:pt idx="3">
                  <c:v>0.13027118832113385</c:v>
                </c:pt>
                <c:pt idx="4">
                  <c:v>0.53167943572888199</c:v>
                </c:pt>
              </c:numCache>
            </c:numRef>
          </c:val>
          <c:extLst>
            <c:ext xmlns:c16="http://schemas.microsoft.com/office/drawing/2014/chart" uri="{C3380CC4-5D6E-409C-BE32-E72D297353CC}">
              <c16:uniqueId val="{00000004-DC13-46D7-A50B-54305730B2D7}"/>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0.12775733794730454</c:v>
                </c:pt>
                <c:pt idx="1">
                  <c:v>4.5840768436924965E-2</c:v>
                </c:pt>
                <c:pt idx="2">
                  <c:v>0.13250016973143025</c:v>
                </c:pt>
                <c:pt idx="3">
                  <c:v>0.19695233907105211</c:v>
                </c:pt>
                <c:pt idx="4">
                  <c:v>0.4969493848132886</c:v>
                </c:pt>
              </c:numCache>
            </c:numRef>
          </c:val>
          <c:extLst>
            <c:ext xmlns:c16="http://schemas.microsoft.com/office/drawing/2014/chart" uri="{C3380CC4-5D6E-409C-BE32-E72D297353CC}">
              <c16:uniqueId val="{00000005-DC13-46D7-A50B-54305730B2D7}"/>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5.6851992221870692E-2</c:v>
                </c:pt>
                <c:pt idx="1">
                  <c:v>3.6611319237793635E-2</c:v>
                </c:pt>
                <c:pt idx="2">
                  <c:v>0.19888411092509881</c:v>
                </c:pt>
                <c:pt idx="3">
                  <c:v>0.10267431274068968</c:v>
                </c:pt>
                <c:pt idx="4">
                  <c:v>0.60497826487454809</c:v>
                </c:pt>
              </c:numCache>
            </c:numRef>
          </c:val>
          <c:extLst>
            <c:ext xmlns:c16="http://schemas.microsoft.com/office/drawing/2014/chart" uri="{C3380CC4-5D6E-409C-BE32-E72D297353CC}">
              <c16:uniqueId val="{00000006-DC13-46D7-A50B-54305730B2D7}"/>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Sheet1!$E$2:$E$6</c:f>
              <c:numCache>
                <c:formatCode>###0%</c:formatCode>
                <c:ptCount val="5"/>
                <c:pt idx="0">
                  <c:v>0.13148718661751535</c:v>
                </c:pt>
                <c:pt idx="1">
                  <c:v>8.59507876625977E-2</c:v>
                </c:pt>
                <c:pt idx="2">
                  <c:v>0.14059416585964246</c:v>
                </c:pt>
                <c:pt idx="3">
                  <c:v>0.10864368964670018</c:v>
                </c:pt>
                <c:pt idx="4">
                  <c:v>0.53332417021354617</c:v>
                </c:pt>
              </c:numCache>
            </c:numRef>
          </c:val>
          <c:extLst>
            <c:ext xmlns:c16="http://schemas.microsoft.com/office/drawing/2014/chart" uri="{C3380CC4-5D6E-409C-BE32-E72D297353CC}">
              <c16:uniqueId val="{00000007-DC13-46D7-A50B-54305730B2D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12AB-4E08-8868-CD6D23306A29}"/>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12AB-4E08-8868-CD6D23306A2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5.6285869922766588E-2</c:v>
                </c:pt>
                <c:pt idx="1">
                  <c:v>3.9147866873934442E-2</c:v>
                </c:pt>
                <c:pt idx="2">
                  <c:v>0.10439478503327199</c:v>
                </c:pt>
                <c:pt idx="3">
                  <c:v>0.12234689928750003</c:v>
                </c:pt>
                <c:pt idx="4">
                  <c:v>0.67782457888252678</c:v>
                </c:pt>
              </c:numCache>
            </c:numRef>
          </c:val>
          <c:extLst>
            <c:ext xmlns:c16="http://schemas.microsoft.com/office/drawing/2014/chart" uri="{C3380CC4-5D6E-409C-BE32-E72D297353CC}">
              <c16:uniqueId val="{00000004-12AB-4E08-8868-CD6D23306A29}"/>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5.0656338041777355E-2</c:v>
                </c:pt>
                <c:pt idx="1">
                  <c:v>8.1059002921404388E-2</c:v>
                </c:pt>
                <c:pt idx="2">
                  <c:v>8.5800647534013438E-2</c:v>
                </c:pt>
                <c:pt idx="3">
                  <c:v>0.13733476434889116</c:v>
                </c:pt>
                <c:pt idx="4">
                  <c:v>0.64514924715391364</c:v>
                </c:pt>
              </c:numCache>
            </c:numRef>
          </c:val>
          <c:extLst>
            <c:ext xmlns:c16="http://schemas.microsoft.com/office/drawing/2014/chart" uri="{C3380CC4-5D6E-409C-BE32-E72D297353CC}">
              <c16:uniqueId val="{00000005-12AB-4E08-8868-CD6D23306A29}"/>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F1E9-4FCA-AEF3-8D61CC094D73}"/>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F1E9-4FCA-AEF3-8D61CC094D7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Ninguno</c:v>
                </c:pt>
                <c:pt idx="1">
                  <c:v>Preescolar</c:v>
                </c:pt>
                <c:pt idx="2">
                  <c:v>Básica primaria incompleta</c:v>
                </c:pt>
                <c:pt idx="3">
                  <c:v>Básica primaria completa</c:v>
                </c:pt>
                <c:pt idx="4">
                  <c:v>Secundaria incompleta</c:v>
                </c:pt>
                <c:pt idx="5">
                  <c:v>Secundaria completa</c:v>
                </c:pt>
                <c:pt idx="6">
                  <c:v>Técnico profesional</c:v>
                </c:pt>
                <c:pt idx="7">
                  <c:v>Tecnológico</c:v>
                </c:pt>
                <c:pt idx="8">
                  <c:v>Universitario</c:v>
                </c:pt>
                <c:pt idx="9">
                  <c:v>Especialización</c:v>
                </c:pt>
                <c:pt idx="10">
                  <c:v>Maestría</c:v>
                </c:pt>
                <c:pt idx="11">
                  <c:v>Doctorado</c:v>
                </c:pt>
                <c:pt idx="12">
                  <c:v>No sabe, no informa</c:v>
                </c:pt>
              </c:strCache>
            </c:strRef>
          </c:cat>
          <c:val>
            <c:numRef>
              <c:f>Sheet1!$B$2:$B$14</c:f>
              <c:numCache>
                <c:formatCode>###0%</c:formatCode>
                <c:ptCount val="13"/>
                <c:pt idx="0">
                  <c:v>2.464048317240488E-2</c:v>
                </c:pt>
                <c:pt idx="1">
                  <c:v>6.6567283718007349E-3</c:v>
                </c:pt>
                <c:pt idx="2">
                  <c:v>0.1286049934075234</c:v>
                </c:pt>
                <c:pt idx="3">
                  <c:v>9.5249686256978675E-2</c:v>
                </c:pt>
                <c:pt idx="4">
                  <c:v>0.17367531516345014</c:v>
                </c:pt>
                <c:pt idx="5">
                  <c:v>0.34291894324468258</c:v>
                </c:pt>
                <c:pt idx="6">
                  <c:v>0.13052814142849356</c:v>
                </c:pt>
                <c:pt idx="7">
                  <c:v>5.5493211177555499E-2</c:v>
                </c:pt>
                <c:pt idx="8">
                  <c:v>2.9237582089128886E-2</c:v>
                </c:pt>
                <c:pt idx="10">
                  <c:v>5.3789727060123945E-3</c:v>
                </c:pt>
                <c:pt idx="11">
                  <c:v>7.6159429819685539E-3</c:v>
                </c:pt>
              </c:numCache>
            </c:numRef>
          </c:val>
          <c:extLst>
            <c:ext xmlns:c16="http://schemas.microsoft.com/office/drawing/2014/chart" uri="{C3380CC4-5D6E-409C-BE32-E72D297353CC}">
              <c16:uniqueId val="{00000004-F1E9-4FCA-AEF3-8D61CC094D73}"/>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Ninguno</c:v>
                </c:pt>
                <c:pt idx="1">
                  <c:v>Preescolar</c:v>
                </c:pt>
                <c:pt idx="2">
                  <c:v>Básica primaria incompleta</c:v>
                </c:pt>
                <c:pt idx="3">
                  <c:v>Básica primaria completa</c:v>
                </c:pt>
                <c:pt idx="4">
                  <c:v>Secundaria incompleta</c:v>
                </c:pt>
                <c:pt idx="5">
                  <c:v>Secundaria completa</c:v>
                </c:pt>
                <c:pt idx="6">
                  <c:v>Técnico profesional</c:v>
                </c:pt>
                <c:pt idx="7">
                  <c:v>Tecnológico</c:v>
                </c:pt>
                <c:pt idx="8">
                  <c:v>Universitario</c:v>
                </c:pt>
                <c:pt idx="9">
                  <c:v>Especialización</c:v>
                </c:pt>
                <c:pt idx="10">
                  <c:v>Maestría</c:v>
                </c:pt>
                <c:pt idx="11">
                  <c:v>Doctorado</c:v>
                </c:pt>
                <c:pt idx="12">
                  <c:v>No sabe, no informa</c:v>
                </c:pt>
              </c:strCache>
            </c:strRef>
          </c:cat>
          <c:val>
            <c:numRef>
              <c:f>Sheet1!$C$2:$C$14</c:f>
              <c:numCache>
                <c:formatCode>General</c:formatCode>
                <c:ptCount val="13"/>
                <c:pt idx="2" formatCode="###0%">
                  <c:v>6.4622918021081596E-2</c:v>
                </c:pt>
                <c:pt idx="3" formatCode="###0%">
                  <c:v>8.7524454028573645E-2</c:v>
                </c:pt>
                <c:pt idx="4" formatCode="###0%">
                  <c:v>0.13994900926353387</c:v>
                </c:pt>
                <c:pt idx="5" formatCode="###0%">
                  <c:v>0.367820001469497</c:v>
                </c:pt>
                <c:pt idx="6" formatCode="###0%">
                  <c:v>0.14275839160815784</c:v>
                </c:pt>
                <c:pt idx="7" formatCode="###0%">
                  <c:v>8.2109649592687864E-2</c:v>
                </c:pt>
                <c:pt idx="8" formatCode="###0%">
                  <c:v>9.716597142693173E-2</c:v>
                </c:pt>
                <c:pt idx="9" formatCode="###0%">
                  <c:v>1.0304085024047204E-2</c:v>
                </c:pt>
              </c:numCache>
            </c:numRef>
          </c:val>
          <c:extLst>
            <c:ext xmlns:c16="http://schemas.microsoft.com/office/drawing/2014/chart" uri="{C3380CC4-5D6E-409C-BE32-E72D297353CC}">
              <c16:uniqueId val="{00000005-F1E9-4FCA-AEF3-8D61CC094D73}"/>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Ninguno</c:v>
                </c:pt>
                <c:pt idx="1">
                  <c:v>Preescolar</c:v>
                </c:pt>
                <c:pt idx="2">
                  <c:v>Básica primaria incompleta</c:v>
                </c:pt>
                <c:pt idx="3">
                  <c:v>Básica primaria completa</c:v>
                </c:pt>
                <c:pt idx="4">
                  <c:v>Secundaria incompleta</c:v>
                </c:pt>
                <c:pt idx="5">
                  <c:v>Secundaria completa</c:v>
                </c:pt>
                <c:pt idx="6">
                  <c:v>Técnico profesional</c:v>
                </c:pt>
                <c:pt idx="7">
                  <c:v>Tecnológico</c:v>
                </c:pt>
                <c:pt idx="8">
                  <c:v>Universitario</c:v>
                </c:pt>
                <c:pt idx="9">
                  <c:v>Especialización</c:v>
                </c:pt>
                <c:pt idx="10">
                  <c:v>Maestría</c:v>
                </c:pt>
                <c:pt idx="11">
                  <c:v>Doctorado</c:v>
                </c:pt>
                <c:pt idx="12">
                  <c:v>No sabe, no informa</c:v>
                </c:pt>
              </c:strCache>
            </c:strRef>
          </c:cat>
          <c:val>
            <c:numRef>
              <c:f>Sheet1!$D$2:$D$14</c:f>
              <c:numCache>
                <c:formatCode>General</c:formatCode>
                <c:ptCount val="13"/>
                <c:pt idx="0" formatCode="###0%">
                  <c:v>1.0804892858497277E-2</c:v>
                </c:pt>
                <c:pt idx="2" formatCode="###0%">
                  <c:v>6.5355819704891044E-2</c:v>
                </c:pt>
                <c:pt idx="3" formatCode="###0%">
                  <c:v>4.8160754529595673E-2</c:v>
                </c:pt>
                <c:pt idx="4" formatCode="###0%">
                  <c:v>3.6944162061416236E-2</c:v>
                </c:pt>
                <c:pt idx="5" formatCode="###0%">
                  <c:v>0.24976574319276068</c:v>
                </c:pt>
                <c:pt idx="6" formatCode="###0%">
                  <c:v>0.15626163946856075</c:v>
                </c:pt>
                <c:pt idx="7" formatCode="###0%">
                  <c:v>0.10925017967830385</c:v>
                </c:pt>
                <c:pt idx="8" formatCode="###0%">
                  <c:v>0.22108266374690883</c:v>
                </c:pt>
                <c:pt idx="9" formatCode="###0%">
                  <c:v>7.9426138365748702E-2</c:v>
                </c:pt>
                <c:pt idx="10" formatCode="###0%">
                  <c:v>1.0804892858497277E-2</c:v>
                </c:pt>
                <c:pt idx="12" formatCode="###0%">
                  <c:v>1.2143113534819458E-2</c:v>
                </c:pt>
              </c:numCache>
            </c:numRef>
          </c:val>
          <c:extLst>
            <c:ext xmlns:c16="http://schemas.microsoft.com/office/drawing/2014/chart" uri="{C3380CC4-5D6E-409C-BE32-E72D297353CC}">
              <c16:uniqueId val="{00000006-F1E9-4FCA-AEF3-8D61CC094D7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26AA-4D23-B653-62C65AE97B11}"/>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26AA-4D23-B653-62C65AE97B1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5.3230938029098229E-2</c:v>
                </c:pt>
                <c:pt idx="1">
                  <c:v>6.1891439326850393E-2</c:v>
                </c:pt>
                <c:pt idx="2">
                  <c:v>9.4304456941594783E-2</c:v>
                </c:pt>
                <c:pt idx="3">
                  <c:v>0.13048024109317588</c:v>
                </c:pt>
                <c:pt idx="4">
                  <c:v>0.66009292460927671</c:v>
                </c:pt>
              </c:numCache>
            </c:numRef>
          </c:val>
          <c:extLst>
            <c:ext xmlns:c16="http://schemas.microsoft.com/office/drawing/2014/chart" uri="{C3380CC4-5D6E-409C-BE32-E72D297353CC}">
              <c16:uniqueId val="{00000004-26AA-4D23-B653-62C65AE97B1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DD1B-4B07-932D-EA0678086EC9}"/>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DD1B-4B07-932D-EA0678086EC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7.1792953236725701E-2</c:v>
                </c:pt>
                <c:pt idx="1">
                  <c:v>8.2216773521647205E-2</c:v>
                </c:pt>
                <c:pt idx="2">
                  <c:v>7.6956423255792716E-2</c:v>
                </c:pt>
                <c:pt idx="3">
                  <c:v>0.12811215676931839</c:v>
                </c:pt>
                <c:pt idx="4">
                  <c:v>0.64092169321651582</c:v>
                </c:pt>
              </c:numCache>
            </c:numRef>
          </c:val>
          <c:extLst>
            <c:ext xmlns:c16="http://schemas.microsoft.com/office/drawing/2014/chart" uri="{C3380CC4-5D6E-409C-BE32-E72D297353CC}">
              <c16:uniqueId val="{00000004-DD1B-4B07-932D-EA0678086EC9}"/>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3.4979639201472505E-2</c:v>
                </c:pt>
                <c:pt idx="1">
                  <c:v>4.7316729396598915E-2</c:v>
                </c:pt>
                <c:pt idx="2">
                  <c:v>8.8919948721463971E-2</c:v>
                </c:pt>
                <c:pt idx="3">
                  <c:v>0.14140679420465585</c:v>
                </c:pt>
                <c:pt idx="4">
                  <c:v>0.68737688847580602</c:v>
                </c:pt>
              </c:numCache>
            </c:numRef>
          </c:val>
          <c:extLst>
            <c:ext xmlns:c16="http://schemas.microsoft.com/office/drawing/2014/chart" uri="{C3380CC4-5D6E-409C-BE32-E72D297353CC}">
              <c16:uniqueId val="{00000005-DD1B-4B07-932D-EA0678086EC9}"/>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4.248197630433246E-2</c:v>
                </c:pt>
                <c:pt idx="1">
                  <c:v>3.241467857549183E-2</c:v>
                </c:pt>
                <c:pt idx="2">
                  <c:v>0.17779726219279712</c:v>
                </c:pt>
                <c:pt idx="3">
                  <c:v>0.1037123654353876</c:v>
                </c:pt>
                <c:pt idx="4">
                  <c:v>0.64359371749199101</c:v>
                </c:pt>
              </c:numCache>
            </c:numRef>
          </c:val>
          <c:extLst>
            <c:ext xmlns:c16="http://schemas.microsoft.com/office/drawing/2014/chart" uri="{C3380CC4-5D6E-409C-BE32-E72D297353CC}">
              <c16:uniqueId val="{00000006-DD1B-4B07-932D-EA0678086EC9}"/>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41E9-4E79-A20C-E2AB4E692653}"/>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41E9-4E79-A20C-E2AB4E69265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1.3185150672822509E-2</c:v>
                </c:pt>
                <c:pt idx="1">
                  <c:v>7.645926818332309E-2</c:v>
                </c:pt>
                <c:pt idx="2">
                  <c:v>5.5467486059517811E-2</c:v>
                </c:pt>
                <c:pt idx="3">
                  <c:v>0.16347116980469775</c:v>
                </c:pt>
                <c:pt idx="4">
                  <c:v>0.69141692527964016</c:v>
                </c:pt>
              </c:numCache>
            </c:numRef>
          </c:val>
          <c:extLst>
            <c:ext xmlns:c16="http://schemas.microsoft.com/office/drawing/2014/chart" uri="{C3380CC4-5D6E-409C-BE32-E72D297353CC}">
              <c16:uniqueId val="{00000004-41E9-4E79-A20C-E2AB4E692653}"/>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General</c:formatCode>
                <c:ptCount val="5"/>
                <c:pt idx="0" formatCode="###0%">
                  <c:v>6.0064351071356492E-2</c:v>
                </c:pt>
                <c:pt idx="2" formatCode="###0%">
                  <c:v>0.14527332942442903</c:v>
                </c:pt>
                <c:pt idx="3" formatCode="###0%">
                  <c:v>0.16519438554708138</c:v>
                </c:pt>
                <c:pt idx="4" formatCode="###0%">
                  <c:v>0.62946793395713363</c:v>
                </c:pt>
              </c:numCache>
            </c:numRef>
          </c:val>
          <c:extLst>
            <c:ext xmlns:c16="http://schemas.microsoft.com/office/drawing/2014/chart" uri="{C3380CC4-5D6E-409C-BE32-E72D297353CC}">
              <c16:uniqueId val="{00000005-41E9-4E79-A20C-E2AB4E692653}"/>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4.0130980035444547E-2</c:v>
                </c:pt>
                <c:pt idx="1">
                  <c:v>4.2968052386829922E-2</c:v>
                </c:pt>
                <c:pt idx="2">
                  <c:v>0.13594176578685399</c:v>
                </c:pt>
                <c:pt idx="3">
                  <c:v>0.10312530041617979</c:v>
                </c:pt>
                <c:pt idx="4">
                  <c:v>0.67783390137469279</c:v>
                </c:pt>
              </c:numCache>
            </c:numRef>
          </c:val>
          <c:extLst>
            <c:ext xmlns:c16="http://schemas.microsoft.com/office/drawing/2014/chart" uri="{C3380CC4-5D6E-409C-BE32-E72D297353CC}">
              <c16:uniqueId val="{00000006-41E9-4E79-A20C-E2AB4E692653}"/>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Sheet1!$E$2:$E$6</c:f>
              <c:numCache>
                <c:formatCode>###0%</c:formatCode>
                <c:ptCount val="5"/>
                <c:pt idx="0">
                  <c:v>8.2517519744218268E-2</c:v>
                </c:pt>
                <c:pt idx="1">
                  <c:v>8.2095765329815051E-2</c:v>
                </c:pt>
                <c:pt idx="2">
                  <c:v>7.6963641677514696E-2</c:v>
                </c:pt>
                <c:pt idx="3">
                  <c:v>0.1189939256559772</c:v>
                </c:pt>
                <c:pt idx="4">
                  <c:v>0.63942914759247682</c:v>
                </c:pt>
              </c:numCache>
            </c:numRef>
          </c:val>
          <c:extLst>
            <c:ext xmlns:c16="http://schemas.microsoft.com/office/drawing/2014/chart" uri="{C3380CC4-5D6E-409C-BE32-E72D297353CC}">
              <c16:uniqueId val="{00000007-41E9-4E79-A20C-E2AB4E69265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E874-4A43-9F84-B12D20E5BB91}"/>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E874-4A43-9F84-B12D20E5BB9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7.7250250709116855E-2</c:v>
                </c:pt>
                <c:pt idx="1">
                  <c:v>3.8681849026869823E-2</c:v>
                </c:pt>
                <c:pt idx="2">
                  <c:v>0.1563068788288291</c:v>
                </c:pt>
                <c:pt idx="3">
                  <c:v>0.10250813046159606</c:v>
                </c:pt>
                <c:pt idx="4">
                  <c:v>0.62525289097358794</c:v>
                </c:pt>
              </c:numCache>
            </c:numRef>
          </c:val>
          <c:extLst>
            <c:ext xmlns:c16="http://schemas.microsoft.com/office/drawing/2014/chart" uri="{C3380CC4-5D6E-409C-BE32-E72D297353CC}">
              <c16:uniqueId val="{00000004-E874-4A43-9F84-B12D20E5BB91}"/>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6.2192496698963755E-2</c:v>
                </c:pt>
                <c:pt idx="1">
                  <c:v>3.1474830509444565E-2</c:v>
                </c:pt>
                <c:pt idx="2">
                  <c:v>0.12885296532580603</c:v>
                </c:pt>
                <c:pt idx="3">
                  <c:v>0.12249900034745619</c:v>
                </c:pt>
                <c:pt idx="4">
                  <c:v>0.65498070711832934</c:v>
                </c:pt>
              </c:numCache>
            </c:numRef>
          </c:val>
          <c:extLst>
            <c:ext xmlns:c16="http://schemas.microsoft.com/office/drawing/2014/chart" uri="{C3380CC4-5D6E-409C-BE32-E72D297353CC}">
              <c16:uniqueId val="{00000005-E874-4A43-9F84-B12D20E5BB9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0EA9-4AC4-ABAE-1B214776BE42}"/>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0EA9-4AC4-ABAE-1B214776BE4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6.907898284082932E-2</c:v>
                </c:pt>
                <c:pt idx="1">
                  <c:v>3.4770875398406918E-2</c:v>
                </c:pt>
                <c:pt idx="2">
                  <c:v>0.14140868875913223</c:v>
                </c:pt>
                <c:pt idx="3">
                  <c:v>0.11335641186181603</c:v>
                </c:pt>
                <c:pt idx="4">
                  <c:v>0.64138504113981132</c:v>
                </c:pt>
              </c:numCache>
            </c:numRef>
          </c:val>
          <c:extLst>
            <c:ext xmlns:c16="http://schemas.microsoft.com/office/drawing/2014/chart" uri="{C3380CC4-5D6E-409C-BE32-E72D297353CC}">
              <c16:uniqueId val="{00000004-0EA9-4AC4-ABAE-1B214776BE4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7BE5-47A2-ABA0-053DAE7E08E0}"/>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7BE5-47A2-ABA0-053DAE7E08E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7.0765287681026329E-2</c:v>
                </c:pt>
                <c:pt idx="1">
                  <c:v>5.7149771196484907E-2</c:v>
                </c:pt>
                <c:pt idx="2">
                  <c:v>0.14495114802841561</c:v>
                </c:pt>
                <c:pt idx="3">
                  <c:v>0.11085267311380079</c:v>
                </c:pt>
                <c:pt idx="4">
                  <c:v>0.61628111998027213</c:v>
                </c:pt>
              </c:numCache>
            </c:numRef>
          </c:val>
          <c:extLst>
            <c:ext xmlns:c16="http://schemas.microsoft.com/office/drawing/2014/chart" uri="{C3380CC4-5D6E-409C-BE32-E72D297353CC}">
              <c16:uniqueId val="{00000004-7BE5-47A2-ABA0-053DAE7E08E0}"/>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7.4615131297954607E-2</c:v>
                </c:pt>
                <c:pt idx="1">
                  <c:v>1.2419358115313184E-2</c:v>
                </c:pt>
                <c:pt idx="2">
                  <c:v>0.11932891225875529</c:v>
                </c:pt>
                <c:pt idx="3">
                  <c:v>0.1175762168267608</c:v>
                </c:pt>
                <c:pt idx="4">
                  <c:v>0.67606038150121317</c:v>
                </c:pt>
              </c:numCache>
            </c:numRef>
          </c:val>
          <c:extLst>
            <c:ext xmlns:c16="http://schemas.microsoft.com/office/drawing/2014/chart" uri="{C3380CC4-5D6E-409C-BE32-E72D297353CC}">
              <c16:uniqueId val="{00000005-7BE5-47A2-ABA0-053DAE7E08E0}"/>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4.4557792110311294E-2</c:v>
                </c:pt>
                <c:pt idx="1">
                  <c:v>2.2948006393316737E-2</c:v>
                </c:pt>
                <c:pt idx="2">
                  <c:v>0.20021880603220643</c:v>
                </c:pt>
                <c:pt idx="3">
                  <c:v>0.10905292086868495</c:v>
                </c:pt>
                <c:pt idx="4">
                  <c:v>0.62322247459548041</c:v>
                </c:pt>
              </c:numCache>
            </c:numRef>
          </c:val>
          <c:extLst>
            <c:ext xmlns:c16="http://schemas.microsoft.com/office/drawing/2014/chart" uri="{C3380CC4-5D6E-409C-BE32-E72D297353CC}">
              <c16:uniqueId val="{00000006-7BE5-47A2-ABA0-053DAE7E08E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2E50-4ADF-9748-879E692E7430}"/>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2E50-4ADF-9748-879E692E743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General</c:formatCode>
                <c:ptCount val="5"/>
                <c:pt idx="0" formatCode="###0%">
                  <c:v>9.5147360974528736E-2</c:v>
                </c:pt>
                <c:pt idx="2" formatCode="###0%">
                  <c:v>0.11242549015626011</c:v>
                </c:pt>
                <c:pt idx="3" formatCode="###0%">
                  <c:v>0.10606618095234641</c:v>
                </c:pt>
                <c:pt idx="4" formatCode="###0%">
                  <c:v>0.68636096791686607</c:v>
                </c:pt>
              </c:numCache>
            </c:numRef>
          </c:val>
          <c:extLst>
            <c:ext xmlns:c16="http://schemas.microsoft.com/office/drawing/2014/chart" uri="{C3380CC4-5D6E-409C-BE32-E72D297353CC}">
              <c16:uniqueId val="{00000004-2E50-4ADF-9748-879E692E7430}"/>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6.0064351071356492E-2</c:v>
                </c:pt>
                <c:pt idx="1">
                  <c:v>3.3067608743926176E-2</c:v>
                </c:pt>
                <c:pt idx="2">
                  <c:v>0.13815086720183417</c:v>
                </c:pt>
                <c:pt idx="3">
                  <c:v>0.13517288091678223</c:v>
                </c:pt>
                <c:pt idx="4">
                  <c:v>0.63354429206610152</c:v>
                </c:pt>
              </c:numCache>
            </c:numRef>
          </c:val>
          <c:extLst>
            <c:ext xmlns:c16="http://schemas.microsoft.com/office/drawing/2014/chart" uri="{C3380CC4-5D6E-409C-BE32-E72D297353CC}">
              <c16:uniqueId val="{00000005-2E50-4ADF-9748-879E692E7430}"/>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5.5116917948437767E-2</c:v>
                </c:pt>
                <c:pt idx="1">
                  <c:v>3.1383693520557802E-2</c:v>
                </c:pt>
                <c:pt idx="2">
                  <c:v>0.17384208656870623</c:v>
                </c:pt>
                <c:pt idx="3">
                  <c:v>8.871154727606663E-2</c:v>
                </c:pt>
                <c:pt idx="4">
                  <c:v>0.65094575468623261</c:v>
                </c:pt>
              </c:numCache>
            </c:numRef>
          </c:val>
          <c:extLst>
            <c:ext xmlns:c16="http://schemas.microsoft.com/office/drawing/2014/chart" uri="{C3380CC4-5D6E-409C-BE32-E72D297353CC}">
              <c16:uniqueId val="{00000006-2E50-4ADF-9748-879E692E7430}"/>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Sheet1!$E$2:$E$6</c:f>
              <c:numCache>
                <c:formatCode>###0%</c:formatCode>
                <c:ptCount val="5"/>
                <c:pt idx="0">
                  <c:v>6.5190338476278711E-2</c:v>
                </c:pt>
                <c:pt idx="1">
                  <c:v>5.7332210336707205E-2</c:v>
                </c:pt>
                <c:pt idx="2">
                  <c:v>0.13887449717533989</c:v>
                </c:pt>
                <c:pt idx="3">
                  <c:v>0.12687323181613591</c:v>
                </c:pt>
                <c:pt idx="4">
                  <c:v>0.61172972219554045</c:v>
                </c:pt>
              </c:numCache>
            </c:numRef>
          </c:val>
          <c:extLst>
            <c:ext xmlns:c16="http://schemas.microsoft.com/office/drawing/2014/chart" uri="{C3380CC4-5D6E-409C-BE32-E72D297353CC}">
              <c16:uniqueId val="{00000007-2E50-4ADF-9748-879E692E743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D257-4CD8-907F-66C1556A2877}"/>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D257-4CD8-907F-66C1556A287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0.1365802258962471</c:v>
                </c:pt>
                <c:pt idx="1">
                  <c:v>8.4699469189292068E-2</c:v>
                </c:pt>
                <c:pt idx="2">
                  <c:v>0.10600606188246854</c:v>
                </c:pt>
                <c:pt idx="3">
                  <c:v>0.10652538339419125</c:v>
                </c:pt>
                <c:pt idx="4">
                  <c:v>0.56618885963780097</c:v>
                </c:pt>
              </c:numCache>
            </c:numRef>
          </c:val>
          <c:extLst>
            <c:ext xmlns:c16="http://schemas.microsoft.com/office/drawing/2014/chart" uri="{C3380CC4-5D6E-409C-BE32-E72D297353CC}">
              <c16:uniqueId val="{00000004-D257-4CD8-907F-66C1556A2877}"/>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0.11456509923869271</c:v>
                </c:pt>
                <c:pt idx="1">
                  <c:v>4.9751904108337595E-2</c:v>
                </c:pt>
                <c:pt idx="2">
                  <c:v>9.8397000659860373E-2</c:v>
                </c:pt>
                <c:pt idx="3">
                  <c:v>0.13689463635933491</c:v>
                </c:pt>
                <c:pt idx="4">
                  <c:v>0.60039135963377432</c:v>
                </c:pt>
              </c:numCache>
            </c:numRef>
          </c:val>
          <c:extLst>
            <c:ext xmlns:c16="http://schemas.microsoft.com/office/drawing/2014/chart" uri="{C3380CC4-5D6E-409C-BE32-E72D297353CC}">
              <c16:uniqueId val="{00000005-D257-4CD8-907F-66C1556A287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1C73-437B-9271-3F7D5F64AE9D}"/>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1C73-437B-9271-3F7D5F64AE9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0.12463345767624161</c:v>
                </c:pt>
                <c:pt idx="1">
                  <c:v>6.5734760679089677E-2</c:v>
                </c:pt>
                <c:pt idx="2">
                  <c:v>0.10187691503665003</c:v>
                </c:pt>
                <c:pt idx="3">
                  <c:v>0.12300561681881957</c:v>
                </c:pt>
                <c:pt idx="4">
                  <c:v>0.58474924978919507</c:v>
                </c:pt>
              </c:numCache>
            </c:numRef>
          </c:val>
          <c:extLst>
            <c:ext xmlns:c16="http://schemas.microsoft.com/office/drawing/2014/chart" uri="{C3380CC4-5D6E-409C-BE32-E72D297353CC}">
              <c16:uniqueId val="{00000004-1C73-437B-9271-3F7D5F64AE9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BFD0-4AEA-903A-7F732FEE5D70}"/>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BFD0-4AEA-903A-7F732FEE5D7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0.16167496230778988</c:v>
                </c:pt>
                <c:pt idx="1">
                  <c:v>8.3423418092719553E-2</c:v>
                </c:pt>
                <c:pt idx="2">
                  <c:v>9.7884836998964608E-2</c:v>
                </c:pt>
                <c:pt idx="3">
                  <c:v>0.15217145706425381</c:v>
                </c:pt>
                <c:pt idx="4">
                  <c:v>0.50484532553627182</c:v>
                </c:pt>
              </c:numCache>
            </c:numRef>
          </c:val>
          <c:extLst>
            <c:ext xmlns:c16="http://schemas.microsoft.com/office/drawing/2014/chart" uri="{C3380CC4-5D6E-409C-BE32-E72D297353CC}">
              <c16:uniqueId val="{00000004-BFD0-4AEA-903A-7F732FEE5D70}"/>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9.2735867995972499E-2</c:v>
                </c:pt>
                <c:pt idx="1">
                  <c:v>5.295163525664217E-2</c:v>
                </c:pt>
                <c:pt idx="2">
                  <c:v>8.0746506638369187E-2</c:v>
                </c:pt>
                <c:pt idx="3">
                  <c:v>0.10565900279086612</c:v>
                </c:pt>
                <c:pt idx="4">
                  <c:v>0.66790698731814746</c:v>
                </c:pt>
              </c:numCache>
            </c:numRef>
          </c:val>
          <c:extLst>
            <c:ext xmlns:c16="http://schemas.microsoft.com/office/drawing/2014/chart" uri="{C3380CC4-5D6E-409C-BE32-E72D297353CC}">
              <c16:uniqueId val="{00000005-BFD0-4AEA-903A-7F732FEE5D70}"/>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8.8377989090965933E-2</c:v>
                </c:pt>
                <c:pt idx="1">
                  <c:v>4.040616049835364E-2</c:v>
                </c:pt>
                <c:pt idx="2">
                  <c:v>0.1861888026283916</c:v>
                </c:pt>
                <c:pt idx="3">
                  <c:v>6.9032945116933586E-2</c:v>
                </c:pt>
                <c:pt idx="4">
                  <c:v>0.61599410266535526</c:v>
                </c:pt>
              </c:numCache>
            </c:numRef>
          </c:val>
          <c:extLst>
            <c:ext xmlns:c16="http://schemas.microsoft.com/office/drawing/2014/chart" uri="{C3380CC4-5D6E-409C-BE32-E72D297353CC}">
              <c16:uniqueId val="{00000006-BFD0-4AEA-903A-7F732FEE5D7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doughnutChart>
        <c:varyColors val="1"/>
        <c:ser>
          <c:idx val="3"/>
          <c:order val="0"/>
          <c:tx>
            <c:strRef>
              <c:f>Sheet1!$B$1</c:f>
              <c:strCache>
                <c:ptCount val="1"/>
                <c:pt idx="0">
                  <c:v>NSE 5-6</c:v>
                </c:pt>
              </c:strCache>
            </c:strRef>
          </c:tx>
          <c:dPt>
            <c:idx val="0"/>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1-B566-4FDC-84C2-332036334E33}"/>
              </c:ext>
            </c:extLst>
          </c:dPt>
          <c:dPt>
            <c:idx val="1"/>
            <c:bubble3D val="0"/>
            <c:spPr>
              <a:noFill/>
              <a:ln w="19050">
                <a:solidFill>
                  <a:schemeClr val="lt1"/>
                </a:solidFill>
              </a:ln>
              <a:effectLst/>
            </c:spPr>
            <c:extLst>
              <c:ext xmlns:c16="http://schemas.microsoft.com/office/drawing/2014/chart" uri="{C3380CC4-5D6E-409C-BE32-E72D297353CC}">
                <c16:uniqueId val="{00000003-B566-4FDC-84C2-332036334E33}"/>
              </c:ext>
            </c:extLst>
          </c:dPt>
          <c:cat>
            <c:strRef>
              <c:f>Sheet1!$A$2:$A$3</c:f>
              <c:strCache>
                <c:ptCount val="2"/>
                <c:pt idx="0">
                  <c:v>One</c:v>
                </c:pt>
                <c:pt idx="1">
                  <c:v>Two</c:v>
                </c:pt>
              </c:strCache>
            </c:strRef>
          </c:cat>
          <c:val>
            <c:numRef>
              <c:f>Sheet1!$B$2:$B$3</c:f>
              <c:numCache>
                <c:formatCode>0%</c:formatCode>
                <c:ptCount val="2"/>
                <c:pt idx="0">
                  <c:v>0.21</c:v>
                </c:pt>
                <c:pt idx="1">
                  <c:v>1</c:v>
                </c:pt>
              </c:numCache>
            </c:numRef>
          </c:val>
          <c:extLst>
            <c:ext xmlns:c16="http://schemas.microsoft.com/office/drawing/2014/chart" uri="{C3380CC4-5D6E-409C-BE32-E72D297353CC}">
              <c16:uniqueId val="{00000004-B566-4FDC-84C2-332036334E33}"/>
            </c:ext>
          </c:extLst>
        </c:ser>
        <c:ser>
          <c:idx val="4"/>
          <c:order val="1"/>
          <c:tx>
            <c:strRef>
              <c:f>Sheet1!$C$1</c:f>
              <c:strCache>
                <c:ptCount val="1"/>
                <c:pt idx="0">
                  <c:v>NSE 3-4</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6-B566-4FDC-84C2-332036334E33}"/>
              </c:ext>
            </c:extLst>
          </c:dPt>
          <c:dPt>
            <c:idx val="1"/>
            <c:bubble3D val="0"/>
            <c:spPr>
              <a:noFill/>
              <a:ln w="19050">
                <a:solidFill>
                  <a:schemeClr val="lt1"/>
                </a:solidFill>
              </a:ln>
              <a:effectLst/>
            </c:spPr>
            <c:extLst>
              <c:ext xmlns:c16="http://schemas.microsoft.com/office/drawing/2014/chart" uri="{C3380CC4-5D6E-409C-BE32-E72D297353CC}">
                <c16:uniqueId val="{00000008-B566-4FDC-84C2-332036334E33}"/>
              </c:ext>
            </c:extLst>
          </c:dPt>
          <c:cat>
            <c:strRef>
              <c:f>Sheet1!$A$2:$A$3</c:f>
              <c:strCache>
                <c:ptCount val="2"/>
                <c:pt idx="0">
                  <c:v>One</c:v>
                </c:pt>
                <c:pt idx="1">
                  <c:v>Two</c:v>
                </c:pt>
              </c:strCache>
            </c:strRef>
          </c:cat>
          <c:val>
            <c:numRef>
              <c:f>Sheet1!$C$2:$C$3</c:f>
              <c:numCache>
                <c:formatCode>0%</c:formatCode>
                <c:ptCount val="2"/>
                <c:pt idx="0">
                  <c:v>0.17</c:v>
                </c:pt>
                <c:pt idx="1">
                  <c:v>1</c:v>
                </c:pt>
              </c:numCache>
            </c:numRef>
          </c:val>
          <c:extLst>
            <c:ext xmlns:c16="http://schemas.microsoft.com/office/drawing/2014/chart" uri="{C3380CC4-5D6E-409C-BE32-E72D297353CC}">
              <c16:uniqueId val="{00000009-B566-4FDC-84C2-332036334E33}"/>
            </c:ext>
          </c:extLst>
        </c:ser>
        <c:ser>
          <c:idx val="5"/>
          <c:order val="2"/>
          <c:tx>
            <c:strRef>
              <c:f>Sheet1!$D$1</c:f>
              <c:strCache>
                <c:ptCount val="1"/>
                <c:pt idx="0">
                  <c:v>NSE 1-2</c:v>
                </c:pt>
              </c:strCache>
            </c:strRef>
          </c:tx>
          <c:dPt>
            <c:idx val="0"/>
            <c:bubble3D val="0"/>
            <c:spPr>
              <a:solidFill>
                <a:srgbClr val="00B0F0"/>
              </a:solidFill>
              <a:ln w="19050">
                <a:solidFill>
                  <a:schemeClr val="lt1"/>
                </a:solidFill>
              </a:ln>
              <a:effectLst/>
            </c:spPr>
            <c:extLst>
              <c:ext xmlns:c16="http://schemas.microsoft.com/office/drawing/2014/chart" uri="{C3380CC4-5D6E-409C-BE32-E72D297353CC}">
                <c16:uniqueId val="{0000000B-B566-4FDC-84C2-332036334E33}"/>
              </c:ext>
            </c:extLst>
          </c:dPt>
          <c:dPt>
            <c:idx val="1"/>
            <c:bubble3D val="0"/>
            <c:spPr>
              <a:noFill/>
              <a:ln w="19050">
                <a:solidFill>
                  <a:schemeClr val="lt1"/>
                </a:solidFill>
              </a:ln>
              <a:effectLst/>
            </c:spPr>
            <c:extLst>
              <c:ext xmlns:c16="http://schemas.microsoft.com/office/drawing/2014/chart" uri="{C3380CC4-5D6E-409C-BE32-E72D297353CC}">
                <c16:uniqueId val="{0000000D-B566-4FDC-84C2-332036334E33}"/>
              </c:ext>
            </c:extLst>
          </c:dPt>
          <c:cat>
            <c:strRef>
              <c:f>Sheet1!$A$2:$A$3</c:f>
              <c:strCache>
                <c:ptCount val="2"/>
                <c:pt idx="0">
                  <c:v>One</c:v>
                </c:pt>
                <c:pt idx="1">
                  <c:v>Two</c:v>
                </c:pt>
              </c:strCache>
            </c:strRef>
          </c:cat>
          <c:val>
            <c:numRef>
              <c:f>Sheet1!$D$2:$D$3</c:f>
              <c:numCache>
                <c:formatCode>0%</c:formatCode>
                <c:ptCount val="2"/>
                <c:pt idx="0">
                  <c:v>0.26</c:v>
                </c:pt>
                <c:pt idx="1">
                  <c:v>1</c:v>
                </c:pt>
              </c:numCache>
            </c:numRef>
          </c:val>
          <c:extLst>
            <c:ext xmlns:c16="http://schemas.microsoft.com/office/drawing/2014/chart" uri="{C3380CC4-5D6E-409C-BE32-E72D297353CC}">
              <c16:uniqueId val="{0000000E-B566-4FDC-84C2-332036334E33}"/>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1980-42B6-8362-AE7AED5A3DF1}"/>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1980-42B6-8362-AE7AED5A3DF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0.11818385284765823</c:v>
                </c:pt>
                <c:pt idx="1">
                  <c:v>5.1879187506422141E-2</c:v>
                </c:pt>
                <c:pt idx="2">
                  <c:v>5.4671925748621411E-2</c:v>
                </c:pt>
                <c:pt idx="3">
                  <c:v>0.15689382738265384</c:v>
                </c:pt>
                <c:pt idx="4">
                  <c:v>0.61837120651464583</c:v>
                </c:pt>
              </c:numCache>
            </c:numRef>
          </c:val>
          <c:extLst>
            <c:ext xmlns:c16="http://schemas.microsoft.com/office/drawing/2014/chart" uri="{C3380CC4-5D6E-409C-BE32-E72D297353CC}">
              <c16:uniqueId val="{00000004-1980-42B6-8362-AE7AED5A3DF1}"/>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0.20164167268034103</c:v>
                </c:pt>
                <c:pt idx="1">
                  <c:v>0.11300623992011812</c:v>
                </c:pt>
                <c:pt idx="2">
                  <c:v>2.9101992878840764E-2</c:v>
                </c:pt>
                <c:pt idx="3">
                  <c:v>0.14868823519579491</c:v>
                </c:pt>
                <c:pt idx="4">
                  <c:v>0.50756185932490572</c:v>
                </c:pt>
              </c:numCache>
            </c:numRef>
          </c:val>
          <c:extLst>
            <c:ext xmlns:c16="http://schemas.microsoft.com/office/drawing/2014/chart" uri="{C3380CC4-5D6E-409C-BE32-E72D297353CC}">
              <c16:uniqueId val="{00000005-1980-42B6-8362-AE7AED5A3DF1}"/>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8.1810268609023337E-2</c:v>
                </c:pt>
                <c:pt idx="1">
                  <c:v>3.3902270784645548E-2</c:v>
                </c:pt>
                <c:pt idx="2">
                  <c:v>0.17924903704311268</c:v>
                </c:pt>
                <c:pt idx="3">
                  <c:v>6.4672081655219121E-2</c:v>
                </c:pt>
                <c:pt idx="4">
                  <c:v>0.64036634190800035</c:v>
                </c:pt>
              </c:numCache>
            </c:numRef>
          </c:val>
          <c:extLst>
            <c:ext xmlns:c16="http://schemas.microsoft.com/office/drawing/2014/chart" uri="{C3380CC4-5D6E-409C-BE32-E72D297353CC}">
              <c16:uniqueId val="{00000006-1980-42B6-8362-AE7AED5A3DF1}"/>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Sheet1!$E$2:$E$6</c:f>
              <c:numCache>
                <c:formatCode>###0%</c:formatCode>
                <c:ptCount val="5"/>
                <c:pt idx="0">
                  <c:v>0.13389245178092074</c:v>
                </c:pt>
                <c:pt idx="1">
                  <c:v>8.0545834298448526E-2</c:v>
                </c:pt>
                <c:pt idx="2">
                  <c:v>0.10092260816302369</c:v>
                </c:pt>
                <c:pt idx="3">
                  <c:v>0.1326542308122593</c:v>
                </c:pt>
                <c:pt idx="4">
                  <c:v>0.55198487494534965</c:v>
                </c:pt>
              </c:numCache>
            </c:numRef>
          </c:val>
          <c:extLst>
            <c:ext xmlns:c16="http://schemas.microsoft.com/office/drawing/2014/chart" uri="{C3380CC4-5D6E-409C-BE32-E72D297353CC}">
              <c16:uniqueId val="{00000007-1980-42B6-8362-AE7AED5A3DF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A7E1-4144-BFAF-D8C560876807}"/>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A7E1-4144-BFAF-D8C56087680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0.2163820012926102</c:v>
                </c:pt>
                <c:pt idx="1">
                  <c:v>6.5483453594083835E-2</c:v>
                </c:pt>
                <c:pt idx="2">
                  <c:v>0.14741987939552434</c:v>
                </c:pt>
                <c:pt idx="3">
                  <c:v>7.7987820974501104E-2</c:v>
                </c:pt>
                <c:pt idx="4">
                  <c:v>0.49272684474328038</c:v>
                </c:pt>
              </c:numCache>
            </c:numRef>
          </c:val>
          <c:extLst>
            <c:ext xmlns:c16="http://schemas.microsoft.com/office/drawing/2014/chart" uri="{C3380CC4-5D6E-409C-BE32-E72D297353CC}">
              <c16:uniqueId val="{00000004-A7E1-4144-BFAF-D8C560876807}"/>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0.15949654300403857</c:v>
                </c:pt>
                <c:pt idx="1">
                  <c:v>4.0954639898878667E-2</c:v>
                </c:pt>
                <c:pt idx="2">
                  <c:v>8.7844247174035245E-2</c:v>
                </c:pt>
                <c:pt idx="3">
                  <c:v>0.11260633248371972</c:v>
                </c:pt>
                <c:pt idx="4">
                  <c:v>0.59909823743932766</c:v>
                </c:pt>
              </c:numCache>
            </c:numRef>
          </c:val>
          <c:extLst>
            <c:ext xmlns:c16="http://schemas.microsoft.com/office/drawing/2014/chart" uri="{C3380CC4-5D6E-409C-BE32-E72D297353CC}">
              <c16:uniqueId val="{00000005-A7E1-4144-BFAF-D8C56087680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C691-4972-B553-93081072881E}"/>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C691-4972-B553-93081072881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0.18551243620522789</c:v>
                </c:pt>
                <c:pt idx="1">
                  <c:v>5.217260344606766E-2</c:v>
                </c:pt>
                <c:pt idx="2">
                  <c:v>0.11509045968418376</c:v>
                </c:pt>
                <c:pt idx="3">
                  <c:v>9.6773964681754213E-2</c:v>
                </c:pt>
                <c:pt idx="4">
                  <c:v>0.55045053598276217</c:v>
                </c:pt>
              </c:numCache>
            </c:numRef>
          </c:val>
          <c:extLst>
            <c:ext xmlns:c16="http://schemas.microsoft.com/office/drawing/2014/chart" uri="{C3380CC4-5D6E-409C-BE32-E72D297353CC}">
              <c16:uniqueId val="{00000004-C691-4972-B553-93081072881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30FC-4A15-8488-0930972197D0}"/>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30FC-4A15-8488-0930972197D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0.22133516816169801</c:v>
                </c:pt>
                <c:pt idx="1">
                  <c:v>6.1639459583771684E-2</c:v>
                </c:pt>
                <c:pt idx="2">
                  <c:v>0.10418355058504991</c:v>
                </c:pt>
                <c:pt idx="3">
                  <c:v>0.11024190803151629</c:v>
                </c:pt>
                <c:pt idx="4">
                  <c:v>0.50259991363796341</c:v>
                </c:pt>
              </c:numCache>
            </c:numRef>
          </c:val>
          <c:extLst>
            <c:ext xmlns:c16="http://schemas.microsoft.com/office/drawing/2014/chart" uri="{C3380CC4-5D6E-409C-BE32-E72D297353CC}">
              <c16:uniqueId val="{00000004-30FC-4A15-8488-0930972197D0}"/>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0.15531574163936779</c:v>
                </c:pt>
                <c:pt idx="1">
                  <c:v>4.4784436398117883E-2</c:v>
                </c:pt>
                <c:pt idx="2">
                  <c:v>9.332261130143521E-2</c:v>
                </c:pt>
                <c:pt idx="3">
                  <c:v>8.6571390286652325E-2</c:v>
                </c:pt>
                <c:pt idx="4">
                  <c:v>0.62000582037442431</c:v>
                </c:pt>
              </c:numCache>
            </c:numRef>
          </c:val>
          <c:extLst>
            <c:ext xmlns:c16="http://schemas.microsoft.com/office/drawing/2014/chart" uri="{C3380CC4-5D6E-409C-BE32-E72D297353CC}">
              <c16:uniqueId val="{00000005-30FC-4A15-8488-0930972197D0}"/>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0.14831811950033535</c:v>
                </c:pt>
                <c:pt idx="1">
                  <c:v>4.040616049835364E-2</c:v>
                </c:pt>
                <c:pt idx="2">
                  <c:v>0.22774425786608396</c:v>
                </c:pt>
                <c:pt idx="3">
                  <c:v>7.902607985301606E-2</c:v>
                </c:pt>
                <c:pt idx="4">
                  <c:v>0.50450538228221087</c:v>
                </c:pt>
              </c:numCache>
            </c:numRef>
          </c:val>
          <c:extLst>
            <c:ext xmlns:c16="http://schemas.microsoft.com/office/drawing/2014/chart" uri="{C3380CC4-5D6E-409C-BE32-E72D297353CC}">
              <c16:uniqueId val="{00000006-30FC-4A15-8488-0930972197D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7782-45B4-BA8F-4728B3C0E1C5}"/>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7782-45B4-BA8F-4728B3C0E1C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0.17636742006070225</c:v>
                </c:pt>
                <c:pt idx="1">
                  <c:v>3.6473813359450241E-2</c:v>
                </c:pt>
                <c:pt idx="2">
                  <c:v>9.8523374506978692E-2</c:v>
                </c:pt>
                <c:pt idx="3">
                  <c:v>7.6056769884073505E-2</c:v>
                </c:pt>
                <c:pt idx="4">
                  <c:v>0.61257862218879677</c:v>
                </c:pt>
              </c:numCache>
            </c:numRef>
          </c:val>
          <c:extLst>
            <c:ext xmlns:c16="http://schemas.microsoft.com/office/drawing/2014/chart" uri="{C3380CC4-5D6E-409C-BE32-E72D297353CC}">
              <c16:uniqueId val="{00000004-7782-45B4-BA8F-4728B3C0E1C5}"/>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0.24277942798570887</c:v>
                </c:pt>
                <c:pt idx="1">
                  <c:v>6.7165471483193157E-2</c:v>
                </c:pt>
                <c:pt idx="2">
                  <c:v>4.8976272983676218E-2</c:v>
                </c:pt>
                <c:pt idx="3">
                  <c:v>0.14592815703440676</c:v>
                </c:pt>
                <c:pt idx="4">
                  <c:v>0.49515067051301559</c:v>
                </c:pt>
              </c:numCache>
            </c:numRef>
          </c:val>
          <c:extLst>
            <c:ext xmlns:c16="http://schemas.microsoft.com/office/drawing/2014/chart" uri="{C3380CC4-5D6E-409C-BE32-E72D297353CC}">
              <c16:uniqueId val="{00000005-7782-45B4-BA8F-4728B3C0E1C5}"/>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0.14467572985987051</c:v>
                </c:pt>
                <c:pt idx="1">
                  <c:v>4.9221321513646901E-2</c:v>
                </c:pt>
                <c:pt idx="2">
                  <c:v>0.18216496422953468</c:v>
                </c:pt>
                <c:pt idx="3">
                  <c:v>7.0905789496998328E-2</c:v>
                </c:pt>
                <c:pt idx="4">
                  <c:v>0.55303219489995059</c:v>
                </c:pt>
              </c:numCache>
            </c:numRef>
          </c:val>
          <c:extLst>
            <c:ext xmlns:c16="http://schemas.microsoft.com/office/drawing/2014/chart" uri="{C3380CC4-5D6E-409C-BE32-E72D297353CC}">
              <c16:uniqueId val="{00000006-7782-45B4-BA8F-4728B3C0E1C5}"/>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Sheet1!$E$2:$E$6</c:f>
              <c:numCache>
                <c:formatCode>###0%</c:formatCode>
                <c:ptCount val="5"/>
                <c:pt idx="0">
                  <c:v>0.2004690946998671</c:v>
                </c:pt>
                <c:pt idx="1">
                  <c:v>5.8945893648486306E-2</c:v>
                </c:pt>
                <c:pt idx="2">
                  <c:v>0.10107890461565606</c:v>
                </c:pt>
                <c:pt idx="3">
                  <c:v>0.11132394373753092</c:v>
                </c:pt>
                <c:pt idx="4">
                  <c:v>0.52818216329846135</c:v>
                </c:pt>
              </c:numCache>
            </c:numRef>
          </c:val>
          <c:extLst>
            <c:ext xmlns:c16="http://schemas.microsoft.com/office/drawing/2014/chart" uri="{C3380CC4-5D6E-409C-BE32-E72D297353CC}">
              <c16:uniqueId val="{00000007-7782-45B4-BA8F-4728B3C0E1C5}"/>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C114-4199-9557-46B6CA5A28EC}"/>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C114-4199-9557-46B6CA5A28E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0.3433796786749253</c:v>
                </c:pt>
                <c:pt idx="1">
                  <c:v>8.0323825827467235E-2</c:v>
                </c:pt>
                <c:pt idx="2">
                  <c:v>0.11385452148936012</c:v>
                </c:pt>
                <c:pt idx="3">
                  <c:v>8.1955403643569985E-2</c:v>
                </c:pt>
                <c:pt idx="4">
                  <c:v>0.38048657036467665</c:v>
                </c:pt>
              </c:numCache>
            </c:numRef>
          </c:val>
          <c:extLst>
            <c:ext xmlns:c16="http://schemas.microsoft.com/office/drawing/2014/chart" uri="{C3380CC4-5D6E-409C-BE32-E72D297353CC}">
              <c16:uniqueId val="{00000004-C114-4199-9557-46B6CA5A28EC}"/>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0.24052059205560372</c:v>
                </c:pt>
                <c:pt idx="1">
                  <c:v>3.0574102729362552E-2</c:v>
                </c:pt>
                <c:pt idx="2">
                  <c:v>0.14484429059833687</c:v>
                </c:pt>
                <c:pt idx="3">
                  <c:v>0.11578491243104577</c:v>
                </c:pt>
                <c:pt idx="4">
                  <c:v>0.46827610218565141</c:v>
                </c:pt>
              </c:numCache>
            </c:numRef>
          </c:val>
          <c:extLst>
            <c:ext xmlns:c16="http://schemas.microsoft.com/office/drawing/2014/chart" uri="{C3380CC4-5D6E-409C-BE32-E72D297353CC}">
              <c16:uniqueId val="{00000005-C114-4199-9557-46B6CA5A28E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2490-4F04-B096-37C59FD80113}"/>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2490-4F04-B096-37C59FD8011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0.28756198176693148</c:v>
                </c:pt>
                <c:pt idx="1">
                  <c:v>5.332655163015812E-2</c:v>
                </c:pt>
                <c:pt idx="2">
                  <c:v>0.13067148532042472</c:v>
                </c:pt>
                <c:pt idx="3">
                  <c:v>0.10031338571504256</c:v>
                </c:pt>
                <c:pt idx="4">
                  <c:v>0.42812659556743893</c:v>
                </c:pt>
              </c:numCache>
            </c:numRef>
          </c:val>
          <c:extLst>
            <c:ext xmlns:c16="http://schemas.microsoft.com/office/drawing/2014/chart" uri="{C3380CC4-5D6E-409C-BE32-E72D297353CC}">
              <c16:uniqueId val="{00000004-2490-4F04-B096-37C59FD8011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01D2-4B5B-9715-36EF46DE2233}"/>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01D2-4B5B-9715-36EF46DE223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0.29152148572488273</c:v>
                </c:pt>
                <c:pt idx="1">
                  <c:v>3.6367981210480259E-2</c:v>
                </c:pt>
                <c:pt idx="2">
                  <c:v>0.14491147366318263</c:v>
                </c:pt>
                <c:pt idx="3">
                  <c:v>0.11514376811306933</c:v>
                </c:pt>
                <c:pt idx="4">
                  <c:v>0.41205529128838447</c:v>
                </c:pt>
              </c:numCache>
            </c:numRef>
          </c:val>
          <c:extLst>
            <c:ext xmlns:c16="http://schemas.microsoft.com/office/drawing/2014/chart" uri="{C3380CC4-5D6E-409C-BE32-E72D297353CC}">
              <c16:uniqueId val="{00000004-01D2-4B5B-9715-36EF46DE2233}"/>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0.28726387087388522</c:v>
                </c:pt>
                <c:pt idx="1">
                  <c:v>7.3766346791565601E-2</c:v>
                </c:pt>
                <c:pt idx="2">
                  <c:v>9.3250753666986708E-2</c:v>
                </c:pt>
                <c:pt idx="3">
                  <c:v>9.0406740089173654E-2</c:v>
                </c:pt>
                <c:pt idx="4">
                  <c:v>0.45531228857838646</c:v>
                </c:pt>
              </c:numCache>
            </c:numRef>
          </c:val>
          <c:extLst>
            <c:ext xmlns:c16="http://schemas.microsoft.com/office/drawing/2014/chart" uri="{C3380CC4-5D6E-409C-BE32-E72D297353CC}">
              <c16:uniqueId val="{00000005-01D2-4B5B-9715-36EF46DE2233}"/>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0.27350330106972631</c:v>
                </c:pt>
                <c:pt idx="1">
                  <c:v>5.0824868610248625E-2</c:v>
                </c:pt>
                <c:pt idx="2">
                  <c:v>0.19906951129286765</c:v>
                </c:pt>
                <c:pt idx="3">
                  <c:v>7.6423801493129856E-2</c:v>
                </c:pt>
                <c:pt idx="4">
                  <c:v>0.40017851753402739</c:v>
                </c:pt>
              </c:numCache>
            </c:numRef>
          </c:val>
          <c:extLst>
            <c:ext xmlns:c16="http://schemas.microsoft.com/office/drawing/2014/chart" uri="{C3380CC4-5D6E-409C-BE32-E72D297353CC}">
              <c16:uniqueId val="{00000006-01D2-4B5B-9715-36EF46DE223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7DAC-4BD7-8F81-7B19B3CA2C72}"/>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7DAC-4BD7-8F81-7B19B3CA2C7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0.32595533546689021</c:v>
                </c:pt>
                <c:pt idx="1">
                  <c:v>8.4085235726718374E-2</c:v>
                </c:pt>
                <c:pt idx="2">
                  <c:v>6.3770981943206975E-2</c:v>
                </c:pt>
                <c:pt idx="3">
                  <c:v>0.13435728279937081</c:v>
                </c:pt>
                <c:pt idx="4">
                  <c:v>0.39183116406381496</c:v>
                </c:pt>
              </c:numCache>
            </c:numRef>
          </c:val>
          <c:extLst>
            <c:ext xmlns:c16="http://schemas.microsoft.com/office/drawing/2014/chart" uri="{C3380CC4-5D6E-409C-BE32-E72D297353CC}">
              <c16:uniqueId val="{00000004-7DAC-4BD7-8F81-7B19B3CA2C72}"/>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0.28095364883394375</c:v>
                </c:pt>
                <c:pt idx="1">
                  <c:v>5.294188884876163E-2</c:v>
                </c:pt>
                <c:pt idx="2">
                  <c:v>0.17399989591790668</c:v>
                </c:pt>
                <c:pt idx="3">
                  <c:v>0.10088790783709706</c:v>
                </c:pt>
                <c:pt idx="4">
                  <c:v>0.39121665856229138</c:v>
                </c:pt>
              </c:numCache>
            </c:numRef>
          </c:val>
          <c:extLst>
            <c:ext xmlns:c16="http://schemas.microsoft.com/office/drawing/2014/chart" uri="{C3380CC4-5D6E-409C-BE32-E72D297353CC}">
              <c16:uniqueId val="{00000005-7DAC-4BD7-8F81-7B19B3CA2C72}"/>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0.29181910894448471</c:v>
                </c:pt>
                <c:pt idx="1">
                  <c:v>6.3391941256617484E-2</c:v>
                </c:pt>
                <c:pt idx="2">
                  <c:v>0.17306078819824344</c:v>
                </c:pt>
                <c:pt idx="3">
                  <c:v>7.4767348650642107E-2</c:v>
                </c:pt>
                <c:pt idx="4">
                  <c:v>0.39696081295001379</c:v>
                </c:pt>
              </c:numCache>
            </c:numRef>
          </c:val>
          <c:extLst>
            <c:ext xmlns:c16="http://schemas.microsoft.com/office/drawing/2014/chart" uri="{C3380CC4-5D6E-409C-BE32-E72D297353CC}">
              <c16:uniqueId val="{00000006-7DAC-4BD7-8F81-7B19B3CA2C72}"/>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Sheet1!$E$2:$E$6</c:f>
              <c:numCache>
                <c:formatCode>###0%</c:formatCode>
                <c:ptCount val="5"/>
                <c:pt idx="0">
                  <c:v>0.26464246723928303</c:v>
                </c:pt>
                <c:pt idx="1">
                  <c:v>2.9504673187597915E-2</c:v>
                </c:pt>
                <c:pt idx="2">
                  <c:v>0.13108745145224746</c:v>
                </c:pt>
                <c:pt idx="3">
                  <c:v>9.6401239147875531E-2</c:v>
                </c:pt>
                <c:pt idx="4">
                  <c:v>0.47836416897299777</c:v>
                </c:pt>
              </c:numCache>
            </c:numRef>
          </c:val>
          <c:extLst>
            <c:ext xmlns:c16="http://schemas.microsoft.com/office/drawing/2014/chart" uri="{C3380CC4-5D6E-409C-BE32-E72D297353CC}">
              <c16:uniqueId val="{00000007-7DAC-4BD7-8F81-7B19B3CA2C7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F726-4C78-99CA-E8D95246FFEB}"/>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F726-4C78-99CA-E8D95246FFE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0.13615286742727459</c:v>
                </c:pt>
                <c:pt idx="1">
                  <c:v>6.6909429720491534E-2</c:v>
                </c:pt>
                <c:pt idx="2">
                  <c:v>0.20469353380528241</c:v>
                </c:pt>
                <c:pt idx="3">
                  <c:v>9.0879479254986351E-2</c:v>
                </c:pt>
                <c:pt idx="4">
                  <c:v>0.50136468979196491</c:v>
                </c:pt>
              </c:numCache>
            </c:numRef>
          </c:val>
          <c:extLst>
            <c:ext xmlns:c16="http://schemas.microsoft.com/office/drawing/2014/chart" uri="{C3380CC4-5D6E-409C-BE32-E72D297353CC}">
              <c16:uniqueId val="{00000004-F726-4C78-99CA-E8D95246FFEB}"/>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0.13639454977508939</c:v>
                </c:pt>
                <c:pt idx="1">
                  <c:v>2.0421792861300782E-2</c:v>
                </c:pt>
                <c:pt idx="2">
                  <c:v>0.10220184182080679</c:v>
                </c:pt>
                <c:pt idx="3">
                  <c:v>0.16350340432249871</c:v>
                </c:pt>
                <c:pt idx="4">
                  <c:v>0.57747841122030441</c:v>
                </c:pt>
              </c:numCache>
            </c:numRef>
          </c:val>
          <c:extLst>
            <c:ext xmlns:c16="http://schemas.microsoft.com/office/drawing/2014/chart" uri="{C3380CC4-5D6E-409C-BE32-E72D297353CC}">
              <c16:uniqueId val="{00000005-F726-4C78-99CA-E8D95246FFE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doughnutChart>
        <c:varyColors val="1"/>
        <c:ser>
          <c:idx val="3"/>
          <c:order val="0"/>
          <c:tx>
            <c:strRef>
              <c:f>Sheet1!$B$1</c:f>
              <c:strCache>
                <c:ptCount val="1"/>
                <c:pt idx="0">
                  <c:v>Columna7</c:v>
                </c:pt>
              </c:strCache>
            </c:strRef>
          </c:tx>
          <c:dPt>
            <c:idx val="0"/>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1-A0DE-4865-A1A2-692E43EF4576}"/>
              </c:ext>
            </c:extLst>
          </c:dPt>
          <c:dPt>
            <c:idx val="1"/>
            <c:bubble3D val="0"/>
            <c:spPr>
              <a:noFill/>
              <a:ln w="19050">
                <a:solidFill>
                  <a:schemeClr val="lt1"/>
                </a:solidFill>
              </a:ln>
              <a:effectLst/>
            </c:spPr>
            <c:extLst>
              <c:ext xmlns:c16="http://schemas.microsoft.com/office/drawing/2014/chart" uri="{C3380CC4-5D6E-409C-BE32-E72D297353CC}">
                <c16:uniqueId val="{00000003-A0DE-4865-A1A2-692E43EF4576}"/>
              </c:ext>
            </c:extLst>
          </c:dPt>
          <c:cat>
            <c:strRef>
              <c:f>Sheet1!$A$2:$A$3</c:f>
              <c:strCache>
                <c:ptCount val="2"/>
                <c:pt idx="0">
                  <c:v>One</c:v>
                </c:pt>
                <c:pt idx="1">
                  <c:v>Two</c:v>
                </c:pt>
              </c:strCache>
            </c:strRef>
          </c:cat>
          <c:val>
            <c:numRef>
              <c:f>Sheet1!$B$2:$B$3</c:f>
              <c:numCache>
                <c:formatCode>General</c:formatCode>
                <c:ptCount val="2"/>
              </c:numCache>
            </c:numRef>
          </c:val>
          <c:extLst>
            <c:ext xmlns:c16="http://schemas.microsoft.com/office/drawing/2014/chart" uri="{C3380CC4-5D6E-409C-BE32-E72D297353CC}">
              <c16:uniqueId val="{00000004-A0DE-4865-A1A2-692E43EF4576}"/>
            </c:ext>
          </c:extLst>
        </c:ser>
        <c:ser>
          <c:idx val="4"/>
          <c:order val="1"/>
          <c:tx>
            <c:strRef>
              <c:f>Sheet1!$C$1</c:f>
              <c:strCache>
                <c:ptCount val="1"/>
                <c:pt idx="0">
                  <c:v>Total</c:v>
                </c:pt>
              </c:strCache>
            </c:strRef>
          </c:tx>
          <c:dPt>
            <c:idx val="0"/>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06-A0DE-4865-A1A2-692E43EF4576}"/>
              </c:ext>
            </c:extLst>
          </c:dPt>
          <c:dPt>
            <c:idx val="1"/>
            <c:bubble3D val="0"/>
            <c:spPr>
              <a:noFill/>
              <a:ln w="19050">
                <a:solidFill>
                  <a:schemeClr val="lt1"/>
                </a:solidFill>
              </a:ln>
              <a:effectLst/>
            </c:spPr>
            <c:extLst>
              <c:ext xmlns:c16="http://schemas.microsoft.com/office/drawing/2014/chart" uri="{C3380CC4-5D6E-409C-BE32-E72D297353CC}">
                <c16:uniqueId val="{00000008-A0DE-4865-A1A2-692E43EF4576}"/>
              </c:ext>
            </c:extLst>
          </c:dPt>
          <c:cat>
            <c:strRef>
              <c:f>Sheet1!$A$2:$A$3</c:f>
              <c:strCache>
                <c:ptCount val="2"/>
                <c:pt idx="0">
                  <c:v>One</c:v>
                </c:pt>
                <c:pt idx="1">
                  <c:v>Two</c:v>
                </c:pt>
              </c:strCache>
            </c:strRef>
          </c:cat>
          <c:val>
            <c:numRef>
              <c:f>Sheet1!$C$2:$C$3</c:f>
              <c:numCache>
                <c:formatCode>0%</c:formatCode>
                <c:ptCount val="2"/>
                <c:pt idx="0">
                  <c:v>0.22</c:v>
                </c:pt>
                <c:pt idx="1">
                  <c:v>1</c:v>
                </c:pt>
              </c:numCache>
            </c:numRef>
          </c:val>
          <c:extLst>
            <c:ext xmlns:c16="http://schemas.microsoft.com/office/drawing/2014/chart" uri="{C3380CC4-5D6E-409C-BE32-E72D297353CC}">
              <c16:uniqueId val="{00000009-A0DE-4865-A1A2-692E43EF457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9F4C-48C9-9DEA-8B1DDF756892}"/>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9F4C-48C9-9DEA-8B1DDF75689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0.13628401920473684</c:v>
                </c:pt>
                <c:pt idx="1">
                  <c:v>4.1682365107536562E-2</c:v>
                </c:pt>
                <c:pt idx="2">
                  <c:v>0.14907520793049042</c:v>
                </c:pt>
                <c:pt idx="3">
                  <c:v>0.13028970902583523</c:v>
                </c:pt>
                <c:pt idx="4">
                  <c:v>0.54266869873139656</c:v>
                </c:pt>
              </c:numCache>
            </c:numRef>
          </c:val>
          <c:extLst>
            <c:ext xmlns:c16="http://schemas.microsoft.com/office/drawing/2014/chart" uri="{C3380CC4-5D6E-409C-BE32-E72D297353CC}">
              <c16:uniqueId val="{00000004-9F4C-48C9-9DEA-8B1DDF75689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DACE-4A45-9F2A-1F6461EF5998}"/>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DACE-4A45-9F2A-1F6461EF599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0.13640008139106266</c:v>
                </c:pt>
                <c:pt idx="1">
                  <c:v>3.5758418614386042E-2</c:v>
                </c:pt>
                <c:pt idx="2">
                  <c:v>0.14300702262815332</c:v>
                </c:pt>
                <c:pt idx="3">
                  <c:v>0.1456898116452649</c:v>
                </c:pt>
                <c:pt idx="4">
                  <c:v>0.53914466572113284</c:v>
                </c:pt>
              </c:numCache>
            </c:numRef>
          </c:val>
          <c:extLst>
            <c:ext xmlns:c16="http://schemas.microsoft.com/office/drawing/2014/chart" uri="{C3380CC4-5D6E-409C-BE32-E72D297353CC}">
              <c16:uniqueId val="{00000004-DACE-4A45-9F2A-1F6461EF5998}"/>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0.14151712259493002</c:v>
                </c:pt>
                <c:pt idx="1">
                  <c:v>6.1291658006695469E-2</c:v>
                </c:pt>
                <c:pt idx="2">
                  <c:v>0.1257147360571533</c:v>
                </c:pt>
                <c:pt idx="3">
                  <c:v>0.11313052953155532</c:v>
                </c:pt>
                <c:pt idx="4">
                  <c:v>0.55834595380966356</c:v>
                </c:pt>
              </c:numCache>
            </c:numRef>
          </c:val>
          <c:extLst>
            <c:ext xmlns:c16="http://schemas.microsoft.com/office/drawing/2014/chart" uri="{C3380CC4-5D6E-409C-BE32-E72D297353CC}">
              <c16:uniqueId val="{00000005-DACE-4A45-9F2A-1F6461EF5998}"/>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0.11871685186047896</c:v>
                </c:pt>
                <c:pt idx="1">
                  <c:v>0</c:v>
                </c:pt>
                <c:pt idx="2">
                  <c:v>0.24856848649878549</c:v>
                </c:pt>
                <c:pt idx="3">
                  <c:v>0.12797239146690478</c:v>
                </c:pt>
                <c:pt idx="4">
                  <c:v>0.50474227017383055</c:v>
                </c:pt>
              </c:numCache>
            </c:numRef>
          </c:val>
          <c:extLst>
            <c:ext xmlns:c16="http://schemas.microsoft.com/office/drawing/2014/chart" uri="{C3380CC4-5D6E-409C-BE32-E72D297353CC}">
              <c16:uniqueId val="{00000006-DACE-4A45-9F2A-1F6461EF599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6CAD-4925-B4F4-5B5D16694B9F}"/>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6CAD-4925-B4F4-5B5D16694B9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0.12685290623683848</c:v>
                </c:pt>
                <c:pt idx="1">
                  <c:v>4.6147322567850153E-2</c:v>
                </c:pt>
                <c:pt idx="2">
                  <c:v>0.15035147118511905</c:v>
                </c:pt>
                <c:pt idx="3">
                  <c:v>0.13966894039390948</c:v>
                </c:pt>
                <c:pt idx="4">
                  <c:v>0.53697935961628418</c:v>
                </c:pt>
              </c:numCache>
            </c:numRef>
          </c:val>
          <c:extLst>
            <c:ext xmlns:c16="http://schemas.microsoft.com/office/drawing/2014/chart" uri="{C3380CC4-5D6E-409C-BE32-E72D297353CC}">
              <c16:uniqueId val="{00000004-6CAD-4925-B4F4-5B5D16694B9F}"/>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0.29007061936406653</c:v>
                </c:pt>
                <c:pt idx="1">
                  <c:v>4.7291191378357696E-2</c:v>
                </c:pt>
                <c:pt idx="2">
                  <c:v>0.12327449041451297</c:v>
                </c:pt>
                <c:pt idx="3">
                  <c:v>0.18480194805334813</c:v>
                </c:pt>
                <c:pt idx="4">
                  <c:v>0.35456175078971514</c:v>
                </c:pt>
              </c:numCache>
            </c:numRef>
          </c:val>
          <c:extLst>
            <c:ext xmlns:c16="http://schemas.microsoft.com/office/drawing/2014/chart" uri="{C3380CC4-5D6E-409C-BE32-E72D297353CC}">
              <c16:uniqueId val="{00000005-6CAD-4925-B4F4-5B5D16694B9F}"/>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0.13464964813962996</c:v>
                </c:pt>
                <c:pt idx="1">
                  <c:v>5.7224259129312637E-2</c:v>
                </c:pt>
                <c:pt idx="2">
                  <c:v>0.18053924283560513</c:v>
                </c:pt>
                <c:pt idx="3">
                  <c:v>9.9236034407844662E-2</c:v>
                </c:pt>
                <c:pt idx="4">
                  <c:v>0.52835081548760876</c:v>
                </c:pt>
              </c:numCache>
            </c:numRef>
          </c:val>
          <c:extLst>
            <c:ext xmlns:c16="http://schemas.microsoft.com/office/drawing/2014/chart" uri="{C3380CC4-5D6E-409C-BE32-E72D297353CC}">
              <c16:uniqueId val="{00000006-6CAD-4925-B4F4-5B5D16694B9F}"/>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Sheet1!$E$2:$E$6</c:f>
              <c:numCache>
                <c:formatCode>0%</c:formatCode>
                <c:ptCount val="5"/>
                <c:pt idx="0">
                  <c:v>0.10082609936906764</c:v>
                </c:pt>
                <c:pt idx="1">
                  <c:v>2.7958407224264629E-2</c:v>
                </c:pt>
                <c:pt idx="2">
                  <c:v>0.13587847404262943</c:v>
                </c:pt>
                <c:pt idx="3">
                  <c:v>0.12928190410788298</c:v>
                </c:pt>
                <c:pt idx="4">
                  <c:v>0.60605511525615741</c:v>
                </c:pt>
              </c:numCache>
            </c:numRef>
          </c:val>
          <c:extLst>
            <c:ext xmlns:c16="http://schemas.microsoft.com/office/drawing/2014/chart" uri="{C3380CC4-5D6E-409C-BE32-E72D297353CC}">
              <c16:uniqueId val="{00000007-6CAD-4925-B4F4-5B5D16694B9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5442-43E0-9283-10B10E0E0F00}"/>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5442-43E0-9283-10B10E0E0F0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0.12340027945419939</c:v>
                </c:pt>
                <c:pt idx="1">
                  <c:v>0.10223217093167762</c:v>
                </c:pt>
                <c:pt idx="2">
                  <c:v>0.13711807865705</c:v>
                </c:pt>
                <c:pt idx="3">
                  <c:v>0.14817296720178239</c:v>
                </c:pt>
                <c:pt idx="4">
                  <c:v>0.48907650375529066</c:v>
                </c:pt>
              </c:numCache>
            </c:numRef>
          </c:val>
          <c:extLst>
            <c:ext xmlns:c16="http://schemas.microsoft.com/office/drawing/2014/chart" uri="{C3380CC4-5D6E-409C-BE32-E72D297353CC}">
              <c16:uniqueId val="{00000004-5442-43E0-9283-10B10E0E0F00}"/>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0.137686559327235</c:v>
                </c:pt>
                <c:pt idx="1">
                  <c:v>5.5559193911943562E-2</c:v>
                </c:pt>
                <c:pt idx="2">
                  <c:v>8.7552614502624984E-2</c:v>
                </c:pt>
                <c:pt idx="3">
                  <c:v>0.14198045269097664</c:v>
                </c:pt>
                <c:pt idx="4">
                  <c:v>0.57722117956721997</c:v>
                </c:pt>
              </c:numCache>
            </c:numRef>
          </c:val>
          <c:extLst>
            <c:ext xmlns:c16="http://schemas.microsoft.com/office/drawing/2014/chart" uri="{C3380CC4-5D6E-409C-BE32-E72D297353CC}">
              <c16:uniqueId val="{00000005-5442-43E0-9283-10B10E0E0F0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FE35-42D9-9E63-9A6331643AC4}"/>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FE35-42D9-9E63-9A6331643AC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0.13115289777995845</c:v>
                </c:pt>
                <c:pt idx="1">
                  <c:v>7.6904529293919915E-2</c:v>
                </c:pt>
                <c:pt idx="2">
                  <c:v>0.11022079474945573</c:v>
                </c:pt>
                <c:pt idx="3">
                  <c:v>0.14481252614185128</c:v>
                </c:pt>
                <c:pt idx="4">
                  <c:v>0.53690925203481077</c:v>
                </c:pt>
              </c:numCache>
            </c:numRef>
          </c:val>
          <c:extLst>
            <c:ext xmlns:c16="http://schemas.microsoft.com/office/drawing/2014/chart" uri="{C3380CC4-5D6E-409C-BE32-E72D297353CC}">
              <c16:uniqueId val="{00000004-FE35-42D9-9E63-9A6331643AC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6E71-41D9-AB47-ED5DF0082C9F}"/>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6E71-41D9-AB47-ED5DF0082C9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0.16482304296988978</c:v>
                </c:pt>
                <c:pt idx="1">
                  <c:v>8.9320445406957563E-2</c:v>
                </c:pt>
                <c:pt idx="2">
                  <c:v>7.1446219689191043E-2</c:v>
                </c:pt>
                <c:pt idx="3">
                  <c:v>0.15625691060364641</c:v>
                </c:pt>
                <c:pt idx="4">
                  <c:v>0.51815338133031474</c:v>
                </c:pt>
              </c:numCache>
            </c:numRef>
          </c:val>
          <c:extLst>
            <c:ext xmlns:c16="http://schemas.microsoft.com/office/drawing/2014/chart" uri="{C3380CC4-5D6E-409C-BE32-E72D297353CC}">
              <c16:uniqueId val="{00000004-6E71-41D9-AB47-ED5DF0082C9F}"/>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0.10122304473754097</c:v>
                </c:pt>
                <c:pt idx="1">
                  <c:v>8.0029479311791107E-2</c:v>
                </c:pt>
                <c:pt idx="2">
                  <c:v>0.10961801537259515</c:v>
                </c:pt>
                <c:pt idx="3">
                  <c:v>0.13957292430926652</c:v>
                </c:pt>
                <c:pt idx="4">
                  <c:v>0.56955653626880387</c:v>
                </c:pt>
              </c:numCache>
            </c:numRef>
          </c:val>
          <c:extLst>
            <c:ext xmlns:c16="http://schemas.microsoft.com/office/drawing/2014/chart" uri="{C3380CC4-5D6E-409C-BE32-E72D297353CC}">
              <c16:uniqueId val="{00000005-6E71-41D9-AB47-ED5DF0082C9F}"/>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0.10125869775544205</c:v>
                </c:pt>
                <c:pt idx="1">
                  <c:v>1.953396991101573E-2</c:v>
                </c:pt>
                <c:pt idx="2">
                  <c:v>0.25942134131191913</c:v>
                </c:pt>
                <c:pt idx="3">
                  <c:v>0.11850571928472969</c:v>
                </c:pt>
                <c:pt idx="4">
                  <c:v>0.50128027173689316</c:v>
                </c:pt>
              </c:numCache>
            </c:numRef>
          </c:val>
          <c:extLst>
            <c:ext xmlns:c16="http://schemas.microsoft.com/office/drawing/2014/chart" uri="{C3380CC4-5D6E-409C-BE32-E72D297353CC}">
              <c16:uniqueId val="{00000006-6E71-41D9-AB47-ED5DF0082C9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3181-4834-86DE-5D664B592454}"/>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3181-4834-86DE-5D664B59245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0.11601472020179063</c:v>
                </c:pt>
                <c:pt idx="1">
                  <c:v>9.7452057060457953E-2</c:v>
                </c:pt>
                <c:pt idx="2">
                  <c:v>8.6006203130474412E-2</c:v>
                </c:pt>
                <c:pt idx="3">
                  <c:v>0.19314280753238489</c:v>
                </c:pt>
                <c:pt idx="4">
                  <c:v>0.50738421207489359</c:v>
                </c:pt>
              </c:numCache>
            </c:numRef>
          </c:val>
          <c:extLst>
            <c:ext xmlns:c16="http://schemas.microsoft.com/office/drawing/2014/chart" uri="{C3380CC4-5D6E-409C-BE32-E72D297353CC}">
              <c16:uniqueId val="{00000004-3181-4834-86DE-5D664B592454}"/>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0.2294621829266148</c:v>
                </c:pt>
                <c:pt idx="1">
                  <c:v>3.3067608743926176E-2</c:v>
                </c:pt>
                <c:pt idx="2">
                  <c:v>3.4097862739266981E-2</c:v>
                </c:pt>
                <c:pt idx="3">
                  <c:v>0.16687743369531188</c:v>
                </c:pt>
                <c:pt idx="4">
                  <c:v>0.53649491189488063</c:v>
                </c:pt>
              </c:numCache>
            </c:numRef>
          </c:val>
          <c:extLst>
            <c:ext xmlns:c16="http://schemas.microsoft.com/office/drawing/2014/chart" uri="{C3380CC4-5D6E-409C-BE32-E72D297353CC}">
              <c16:uniqueId val="{00000005-3181-4834-86DE-5D664B592454}"/>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8.3099270153081883E-2</c:v>
                </c:pt>
                <c:pt idx="1">
                  <c:v>5.3932354337766879E-2</c:v>
                </c:pt>
                <c:pt idx="2">
                  <c:v>0.21517577070113941</c:v>
                </c:pt>
                <c:pt idx="3">
                  <c:v>8.5806927012964274E-2</c:v>
                </c:pt>
                <c:pt idx="4">
                  <c:v>0.5619856777950486</c:v>
                </c:pt>
              </c:numCache>
            </c:numRef>
          </c:val>
          <c:extLst>
            <c:ext xmlns:c16="http://schemas.microsoft.com/office/drawing/2014/chart" uri="{C3380CC4-5D6E-409C-BE32-E72D297353CC}">
              <c16:uniqueId val="{00000006-3181-4834-86DE-5D664B592454}"/>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Sheet1!$E$2:$E$6</c:f>
              <c:numCache>
                <c:formatCode>0%</c:formatCode>
                <c:ptCount val="5"/>
                <c:pt idx="0">
                  <c:v>0.14284654169875721</c:v>
                </c:pt>
                <c:pt idx="1">
                  <c:v>9.1259232232790768E-2</c:v>
                </c:pt>
                <c:pt idx="2">
                  <c:v>7.9868221836561004E-2</c:v>
                </c:pt>
                <c:pt idx="3">
                  <c:v>0.14755642200523611</c:v>
                </c:pt>
                <c:pt idx="4">
                  <c:v>0.53846958222665664</c:v>
                </c:pt>
              </c:numCache>
            </c:numRef>
          </c:val>
          <c:extLst>
            <c:ext xmlns:c16="http://schemas.microsoft.com/office/drawing/2014/chart" uri="{C3380CC4-5D6E-409C-BE32-E72D297353CC}">
              <c16:uniqueId val="{00000007-3181-4834-86DE-5D664B59245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10F7-40C3-A3F9-42D9DE5DAA4F}"/>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10F7-40C3-A3F9-42D9DE5DAA4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Automóvil</c:v>
                </c:pt>
                <c:pt idx="1">
                  <c:v>Moto 4T</c:v>
                </c:pt>
                <c:pt idx="2">
                  <c:v>Moto 2T</c:v>
                </c:pt>
                <c:pt idx="3">
                  <c:v>Transporte público (MIO)</c:v>
                </c:pt>
                <c:pt idx="4">
                  <c:v>Taxi</c:v>
                </c:pt>
                <c:pt idx="5">
                  <c:v>Bicicleta</c:v>
                </c:pt>
                <c:pt idx="6">
                  <c:v>Automóvil en plataforma (Ejemplo:Uber)</c:v>
                </c:pt>
                <c:pt idx="7">
                  <c:v>Caminata</c:v>
                </c:pt>
                <c:pt idx="8">
                  <c:v>Otro</c:v>
                </c:pt>
              </c:strCache>
            </c:strRef>
          </c:cat>
          <c:val>
            <c:numRef>
              <c:f>Sheet1!$B$2:$B$10</c:f>
              <c:numCache>
                <c:formatCode>0%</c:formatCode>
                <c:ptCount val="9"/>
                <c:pt idx="0">
                  <c:v>0.31463990949306248</c:v>
                </c:pt>
                <c:pt idx="1">
                  <c:v>0.27704528574651266</c:v>
                </c:pt>
                <c:pt idx="2">
                  <c:v>8.2373048447437203E-2</c:v>
                </c:pt>
                <c:pt idx="3">
                  <c:v>8.4603094328531803E-2</c:v>
                </c:pt>
                <c:pt idx="4">
                  <c:v>4.990559199081266E-2</c:v>
                </c:pt>
                <c:pt idx="5">
                  <c:v>9.0368045745245235E-2</c:v>
                </c:pt>
                <c:pt idx="6">
                  <c:v>2.1481046079978017E-2</c:v>
                </c:pt>
                <c:pt idx="7">
                  <c:v>2.0756904034339777E-2</c:v>
                </c:pt>
                <c:pt idx="8">
                  <c:v>5.8827074134079615E-2</c:v>
                </c:pt>
              </c:numCache>
            </c:numRef>
          </c:val>
          <c:extLst>
            <c:ext xmlns:c16="http://schemas.microsoft.com/office/drawing/2014/chart" uri="{C3380CC4-5D6E-409C-BE32-E72D297353CC}">
              <c16:uniqueId val="{00000004-10F7-40C3-A3F9-42D9DE5DAA4F}"/>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Automóvil</c:v>
                </c:pt>
                <c:pt idx="1">
                  <c:v>Moto 4T</c:v>
                </c:pt>
                <c:pt idx="2">
                  <c:v>Moto 2T</c:v>
                </c:pt>
                <c:pt idx="3">
                  <c:v>Transporte público (MIO)</c:v>
                </c:pt>
                <c:pt idx="4">
                  <c:v>Taxi</c:v>
                </c:pt>
                <c:pt idx="5">
                  <c:v>Bicicleta</c:v>
                </c:pt>
                <c:pt idx="6">
                  <c:v>Automóvil en plataforma (Ejemplo:Uber)</c:v>
                </c:pt>
                <c:pt idx="7">
                  <c:v>Caminata</c:v>
                </c:pt>
                <c:pt idx="8">
                  <c:v>Otro</c:v>
                </c:pt>
              </c:strCache>
            </c:strRef>
          </c:cat>
          <c:val>
            <c:numRef>
              <c:f>Sheet1!$C$2:$C$10</c:f>
              <c:numCache>
                <c:formatCode>0%</c:formatCode>
                <c:ptCount val="9"/>
                <c:pt idx="0">
                  <c:v>0.32034884371002653</c:v>
                </c:pt>
                <c:pt idx="1">
                  <c:v>0.19816899197431101</c:v>
                </c:pt>
                <c:pt idx="2">
                  <c:v>0.10865533468943561</c:v>
                </c:pt>
                <c:pt idx="3">
                  <c:v>8.6659491272687864E-2</c:v>
                </c:pt>
                <c:pt idx="4">
                  <c:v>8.6006403997218553E-2</c:v>
                </c:pt>
                <c:pt idx="5">
                  <c:v>2.122012898525984E-2</c:v>
                </c:pt>
                <c:pt idx="6">
                  <c:v>5.3904698448912061E-2</c:v>
                </c:pt>
                <c:pt idx="7">
                  <c:v>4.0445181300253742E-2</c:v>
                </c:pt>
                <c:pt idx="8">
                  <c:v>8.4590925621895852E-2</c:v>
                </c:pt>
              </c:numCache>
            </c:numRef>
          </c:val>
          <c:extLst>
            <c:ext xmlns:c16="http://schemas.microsoft.com/office/drawing/2014/chart" uri="{C3380CC4-5D6E-409C-BE32-E72D297353CC}">
              <c16:uniqueId val="{00000005-10F7-40C3-A3F9-42D9DE5DAA4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5A9B-4235-97AF-FDCE857AF0A2}"/>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5A9B-4235-97AF-FDCE857AF0A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Automóvil</c:v>
                </c:pt>
                <c:pt idx="1">
                  <c:v>Moto 4T</c:v>
                </c:pt>
                <c:pt idx="2">
                  <c:v>Moto 2T</c:v>
                </c:pt>
                <c:pt idx="3">
                  <c:v>Transporte público (MIO)</c:v>
                </c:pt>
                <c:pt idx="4">
                  <c:v>Taxi</c:v>
                </c:pt>
                <c:pt idx="5">
                  <c:v>Bicicleta</c:v>
                </c:pt>
                <c:pt idx="6">
                  <c:v>Automóvil en plataforma (Ejemplo:Uber)</c:v>
                </c:pt>
                <c:pt idx="7">
                  <c:v>Caminata</c:v>
                </c:pt>
                <c:pt idx="8">
                  <c:v>Otro</c:v>
                </c:pt>
              </c:strCache>
            </c:strRef>
          </c:cat>
          <c:val>
            <c:numRef>
              <c:f>Sheet1!$B$2:$B$10</c:f>
              <c:numCache>
                <c:formatCode>0%</c:formatCode>
                <c:ptCount val="9"/>
                <c:pt idx="0">
                  <c:v>0.3177379300011518</c:v>
                </c:pt>
                <c:pt idx="1">
                  <c:v>0.23424213433124799</c:v>
                </c:pt>
                <c:pt idx="2">
                  <c:v>9.6635441160822996E-2</c:v>
                </c:pt>
                <c:pt idx="3">
                  <c:v>8.5719022392098956E-2</c:v>
                </c:pt>
                <c:pt idx="4">
                  <c:v>6.9496123551370373E-2</c:v>
                </c:pt>
                <c:pt idx="5">
                  <c:v>5.2844112893181833E-2</c:v>
                </c:pt>
                <c:pt idx="6">
                  <c:v>3.9076123579327486E-2</c:v>
                </c:pt>
                <c:pt idx="7">
                  <c:v>3.144097997929244E-2</c:v>
                </c:pt>
                <c:pt idx="8">
                  <c:v>7.2808132111501861E-2</c:v>
                </c:pt>
              </c:numCache>
            </c:numRef>
          </c:val>
          <c:extLst>
            <c:ext xmlns:c16="http://schemas.microsoft.com/office/drawing/2014/chart" uri="{C3380CC4-5D6E-409C-BE32-E72D297353CC}">
              <c16:uniqueId val="{00000004-5A9B-4235-97AF-FDCE857AF0A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0321-45E2-9043-AA4A9B394F78}"/>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0321-45E2-9043-AA4A9B394F78}"/>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Automóvil</c:v>
                </c:pt>
                <c:pt idx="1">
                  <c:v>Moto 4T</c:v>
                </c:pt>
                <c:pt idx="2">
                  <c:v>Moto 2T</c:v>
                </c:pt>
                <c:pt idx="3">
                  <c:v>Transporte público (MIO)</c:v>
                </c:pt>
                <c:pt idx="4">
                  <c:v>Taxi</c:v>
                </c:pt>
                <c:pt idx="5">
                  <c:v>Bicicleta</c:v>
                </c:pt>
                <c:pt idx="6">
                  <c:v>Automóvil en plataforma (Ejemplo:Uber)</c:v>
                </c:pt>
                <c:pt idx="7">
                  <c:v>Caminata</c:v>
                </c:pt>
                <c:pt idx="8">
                  <c:v>Otro</c:v>
                </c:pt>
              </c:strCache>
            </c:strRef>
          </c:cat>
          <c:val>
            <c:numRef>
              <c:f>Sheet1!$B$2:$B$10</c:f>
              <c:numCache>
                <c:formatCode>0%</c:formatCode>
                <c:ptCount val="9"/>
                <c:pt idx="0">
                  <c:v>0.30542798866241211</c:v>
                </c:pt>
                <c:pt idx="1">
                  <c:v>0.25932373056647068</c:v>
                </c:pt>
                <c:pt idx="2">
                  <c:v>8.7096003754184886E-2</c:v>
                </c:pt>
                <c:pt idx="3">
                  <c:v>9.6732080594312736E-2</c:v>
                </c:pt>
                <c:pt idx="4">
                  <c:v>7.0671991347682955E-2</c:v>
                </c:pt>
                <c:pt idx="5">
                  <c:v>3.852140774540732E-2</c:v>
                </c:pt>
                <c:pt idx="6">
                  <c:v>4.6189559557319237E-2</c:v>
                </c:pt>
                <c:pt idx="7">
                  <c:v>3.1328344369481252E-2</c:v>
                </c:pt>
                <c:pt idx="8">
                  <c:v>6.4708893402728201E-2</c:v>
                </c:pt>
              </c:numCache>
            </c:numRef>
          </c:val>
          <c:extLst>
            <c:ext xmlns:c16="http://schemas.microsoft.com/office/drawing/2014/chart" uri="{C3380CC4-5D6E-409C-BE32-E72D297353CC}">
              <c16:uniqueId val="{00000004-0321-45E2-9043-AA4A9B394F78}"/>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Automóvil</c:v>
                </c:pt>
                <c:pt idx="1">
                  <c:v>Moto 4T</c:v>
                </c:pt>
                <c:pt idx="2">
                  <c:v>Moto 2T</c:v>
                </c:pt>
                <c:pt idx="3">
                  <c:v>Transporte público (MIO)</c:v>
                </c:pt>
                <c:pt idx="4">
                  <c:v>Taxi</c:v>
                </c:pt>
                <c:pt idx="5">
                  <c:v>Bicicleta</c:v>
                </c:pt>
                <c:pt idx="6">
                  <c:v>Automóvil en plataforma (Ejemplo:Uber)</c:v>
                </c:pt>
                <c:pt idx="7">
                  <c:v>Caminata</c:v>
                </c:pt>
                <c:pt idx="8">
                  <c:v>Otro</c:v>
                </c:pt>
              </c:strCache>
            </c:strRef>
          </c:cat>
          <c:val>
            <c:numRef>
              <c:f>Sheet1!$C$2:$C$10</c:f>
              <c:numCache>
                <c:formatCode>0%</c:formatCode>
                <c:ptCount val="9"/>
                <c:pt idx="0">
                  <c:v>0.27466202517255828</c:v>
                </c:pt>
                <c:pt idx="1">
                  <c:v>0.23550475295884563</c:v>
                </c:pt>
                <c:pt idx="2">
                  <c:v>0.11190370415033668</c:v>
                </c:pt>
                <c:pt idx="3">
                  <c:v>8.1808304618508659E-2</c:v>
                </c:pt>
                <c:pt idx="4">
                  <c:v>7.9301483960220506E-2</c:v>
                </c:pt>
                <c:pt idx="5">
                  <c:v>7.2970957726438176E-2</c:v>
                </c:pt>
                <c:pt idx="6">
                  <c:v>2.6197803784131533E-2</c:v>
                </c:pt>
                <c:pt idx="7">
                  <c:v>3.7877147171301612E-2</c:v>
                </c:pt>
                <c:pt idx="8">
                  <c:v>7.9773820457656602E-2</c:v>
                </c:pt>
              </c:numCache>
            </c:numRef>
          </c:val>
          <c:extLst>
            <c:ext xmlns:c16="http://schemas.microsoft.com/office/drawing/2014/chart" uri="{C3380CC4-5D6E-409C-BE32-E72D297353CC}">
              <c16:uniqueId val="{00000005-0321-45E2-9043-AA4A9B394F78}"/>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Automóvil</c:v>
                </c:pt>
                <c:pt idx="1">
                  <c:v>Moto 4T</c:v>
                </c:pt>
                <c:pt idx="2">
                  <c:v>Moto 2T</c:v>
                </c:pt>
                <c:pt idx="3">
                  <c:v>Transporte público (MIO)</c:v>
                </c:pt>
                <c:pt idx="4">
                  <c:v>Taxi</c:v>
                </c:pt>
                <c:pt idx="5">
                  <c:v>Bicicleta</c:v>
                </c:pt>
                <c:pt idx="6">
                  <c:v>Automóvil en plataforma (Ejemplo:Uber)</c:v>
                </c:pt>
                <c:pt idx="7">
                  <c:v>Caminata</c:v>
                </c:pt>
                <c:pt idx="8">
                  <c:v>Otro</c:v>
                </c:pt>
              </c:strCache>
            </c:strRef>
          </c:cat>
          <c:val>
            <c:numRef>
              <c:f>Sheet1!$D$2:$D$10</c:f>
              <c:numCache>
                <c:formatCode>0%</c:formatCode>
                <c:ptCount val="9"/>
                <c:pt idx="0">
                  <c:v>0.50545435044040743</c:v>
                </c:pt>
                <c:pt idx="1">
                  <c:v>0.13487462742426498</c:v>
                </c:pt>
                <c:pt idx="2">
                  <c:v>8.2888136802686099E-2</c:v>
                </c:pt>
                <c:pt idx="3">
                  <c:v>5.6700905645130743E-2</c:v>
                </c:pt>
                <c:pt idx="4">
                  <c:v>3.2941141129399214E-2</c:v>
                </c:pt>
                <c:pt idx="5">
                  <c:v>4.1358196428073521E-2</c:v>
                </c:pt>
                <c:pt idx="6">
                  <c:v>5.4213390229469763E-2</c:v>
                </c:pt>
                <c:pt idx="7">
                  <c:v>1.0804892858497277E-2</c:v>
                </c:pt>
                <c:pt idx="8">
                  <c:v>8.0764359042070882E-2</c:v>
                </c:pt>
              </c:numCache>
            </c:numRef>
          </c:val>
          <c:extLst>
            <c:ext xmlns:c16="http://schemas.microsoft.com/office/drawing/2014/chart" uri="{C3380CC4-5D6E-409C-BE32-E72D297353CC}">
              <c16:uniqueId val="{00000006-0321-45E2-9043-AA4A9B394F7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doughnutChart>
        <c:varyColors val="1"/>
        <c:ser>
          <c:idx val="3"/>
          <c:order val="0"/>
          <c:tx>
            <c:strRef>
              <c:f>Sheet1!$B$1</c:f>
              <c:strCache>
                <c:ptCount val="1"/>
                <c:pt idx="0">
                  <c:v>Mujer</c:v>
                </c:pt>
              </c:strCache>
            </c:strRef>
          </c:tx>
          <c:dPt>
            <c:idx val="0"/>
            <c:bubble3D val="0"/>
            <c:spPr>
              <a:solidFill>
                <a:srgbClr val="7030A0"/>
              </a:solidFill>
              <a:ln w="19050">
                <a:solidFill>
                  <a:schemeClr val="lt1"/>
                </a:solidFill>
              </a:ln>
              <a:effectLst/>
            </c:spPr>
            <c:extLst>
              <c:ext xmlns:c16="http://schemas.microsoft.com/office/drawing/2014/chart" uri="{C3380CC4-5D6E-409C-BE32-E72D297353CC}">
                <c16:uniqueId val="{00000001-DA7E-4ECB-9594-91B276A67170}"/>
              </c:ext>
            </c:extLst>
          </c:dPt>
          <c:dPt>
            <c:idx val="1"/>
            <c:bubble3D val="0"/>
            <c:spPr>
              <a:noFill/>
              <a:ln w="19050">
                <a:solidFill>
                  <a:schemeClr val="lt1"/>
                </a:solidFill>
              </a:ln>
              <a:effectLst/>
            </c:spPr>
            <c:extLst>
              <c:ext xmlns:c16="http://schemas.microsoft.com/office/drawing/2014/chart" uri="{C3380CC4-5D6E-409C-BE32-E72D297353CC}">
                <c16:uniqueId val="{00000003-DA7E-4ECB-9594-91B276A67170}"/>
              </c:ext>
            </c:extLst>
          </c:dPt>
          <c:cat>
            <c:strRef>
              <c:f>Sheet1!$A$2:$A$3</c:f>
              <c:strCache>
                <c:ptCount val="2"/>
                <c:pt idx="0">
                  <c:v>One</c:v>
                </c:pt>
                <c:pt idx="1">
                  <c:v>Two</c:v>
                </c:pt>
              </c:strCache>
            </c:strRef>
          </c:cat>
          <c:val>
            <c:numRef>
              <c:f>Sheet1!$B$2:$B$3</c:f>
              <c:numCache>
                <c:formatCode>0%</c:formatCode>
                <c:ptCount val="2"/>
                <c:pt idx="0">
                  <c:v>0.21</c:v>
                </c:pt>
                <c:pt idx="1">
                  <c:v>1</c:v>
                </c:pt>
              </c:numCache>
            </c:numRef>
          </c:val>
          <c:extLst>
            <c:ext xmlns:c16="http://schemas.microsoft.com/office/drawing/2014/chart" uri="{C3380CC4-5D6E-409C-BE32-E72D297353CC}">
              <c16:uniqueId val="{00000004-DA7E-4ECB-9594-91B276A67170}"/>
            </c:ext>
          </c:extLst>
        </c:ser>
        <c:ser>
          <c:idx val="4"/>
          <c:order val="1"/>
          <c:tx>
            <c:strRef>
              <c:f>Sheet1!$C$1</c:f>
              <c:strCache>
                <c:ptCount val="1"/>
                <c:pt idx="0">
                  <c:v>Hombre</c:v>
                </c:pt>
              </c:strCache>
            </c:strRef>
          </c:tx>
          <c:dPt>
            <c:idx val="0"/>
            <c:bubble3D val="0"/>
            <c:spPr>
              <a:solidFill>
                <a:srgbClr val="92D050"/>
              </a:solidFill>
              <a:ln w="19050">
                <a:solidFill>
                  <a:schemeClr val="lt1"/>
                </a:solidFill>
              </a:ln>
              <a:effectLst/>
            </c:spPr>
            <c:extLst>
              <c:ext xmlns:c16="http://schemas.microsoft.com/office/drawing/2014/chart" uri="{C3380CC4-5D6E-409C-BE32-E72D297353CC}">
                <c16:uniqueId val="{00000006-DA7E-4ECB-9594-91B276A67170}"/>
              </c:ext>
            </c:extLst>
          </c:dPt>
          <c:dPt>
            <c:idx val="1"/>
            <c:bubble3D val="0"/>
            <c:spPr>
              <a:noFill/>
              <a:ln w="19050">
                <a:solidFill>
                  <a:schemeClr val="lt1"/>
                </a:solidFill>
              </a:ln>
              <a:effectLst/>
            </c:spPr>
            <c:extLst>
              <c:ext xmlns:c16="http://schemas.microsoft.com/office/drawing/2014/chart" uri="{C3380CC4-5D6E-409C-BE32-E72D297353CC}">
                <c16:uniqueId val="{00000008-DA7E-4ECB-9594-91B276A67170}"/>
              </c:ext>
            </c:extLst>
          </c:dPt>
          <c:cat>
            <c:strRef>
              <c:f>Sheet1!$A$2:$A$3</c:f>
              <c:strCache>
                <c:ptCount val="2"/>
                <c:pt idx="0">
                  <c:v>One</c:v>
                </c:pt>
                <c:pt idx="1">
                  <c:v>Two</c:v>
                </c:pt>
              </c:strCache>
            </c:strRef>
          </c:cat>
          <c:val>
            <c:numRef>
              <c:f>Sheet1!$C$2:$C$3</c:f>
              <c:numCache>
                <c:formatCode>0%</c:formatCode>
                <c:ptCount val="2"/>
                <c:pt idx="0">
                  <c:v>0.23</c:v>
                </c:pt>
                <c:pt idx="1">
                  <c:v>1</c:v>
                </c:pt>
              </c:numCache>
            </c:numRef>
          </c:val>
          <c:extLst>
            <c:ext xmlns:c16="http://schemas.microsoft.com/office/drawing/2014/chart" uri="{C3380CC4-5D6E-409C-BE32-E72D297353CC}">
              <c16:uniqueId val="{00000009-DA7E-4ECB-9594-91B276A6717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83E0-4B6C-94E3-9194B334AB72}"/>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83E0-4B6C-94E3-9194B334AB72}"/>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Automóvil</c:v>
                </c:pt>
                <c:pt idx="1">
                  <c:v>Moto 4T</c:v>
                </c:pt>
                <c:pt idx="2">
                  <c:v>Moto 2T</c:v>
                </c:pt>
                <c:pt idx="3">
                  <c:v>Transporte público (MIO)</c:v>
                </c:pt>
                <c:pt idx="4">
                  <c:v>Taxi</c:v>
                </c:pt>
                <c:pt idx="5">
                  <c:v>Bicicleta</c:v>
                </c:pt>
                <c:pt idx="6">
                  <c:v>Automóvil en plataforma (Ejemplo:Uber)</c:v>
                </c:pt>
                <c:pt idx="7">
                  <c:v>Caminata</c:v>
                </c:pt>
                <c:pt idx="8">
                  <c:v>Otro</c:v>
                </c:pt>
              </c:strCache>
            </c:strRef>
          </c:cat>
          <c:val>
            <c:numRef>
              <c:f>Sheet1!$B$2:$B$10</c:f>
              <c:numCache>
                <c:formatCode>0%</c:formatCode>
                <c:ptCount val="9"/>
                <c:pt idx="0">
                  <c:v>0.28585572176635404</c:v>
                </c:pt>
                <c:pt idx="1">
                  <c:v>0.21973777518537244</c:v>
                </c:pt>
                <c:pt idx="2">
                  <c:v>0.12214337306464657</c:v>
                </c:pt>
                <c:pt idx="3">
                  <c:v>4.5717319762444836E-2</c:v>
                </c:pt>
                <c:pt idx="4">
                  <c:v>8.2986693432791497E-2</c:v>
                </c:pt>
                <c:pt idx="5">
                  <c:v>0.10160409804636165</c:v>
                </c:pt>
                <c:pt idx="6">
                  <c:v>3.0311945615472943E-2</c:v>
                </c:pt>
                <c:pt idx="7">
                  <c:v>4.9228961226867443E-2</c:v>
                </c:pt>
                <c:pt idx="8">
                  <c:v>6.2414111899689956E-2</c:v>
                </c:pt>
              </c:numCache>
            </c:numRef>
          </c:val>
          <c:extLst>
            <c:ext xmlns:c16="http://schemas.microsoft.com/office/drawing/2014/chart" uri="{C3380CC4-5D6E-409C-BE32-E72D297353CC}">
              <c16:uniqueId val="{00000004-83E0-4B6C-94E3-9194B334AB72}"/>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Automóvil</c:v>
                </c:pt>
                <c:pt idx="1">
                  <c:v>Moto 4T</c:v>
                </c:pt>
                <c:pt idx="2">
                  <c:v>Moto 2T</c:v>
                </c:pt>
                <c:pt idx="3">
                  <c:v>Transporte público (MIO)</c:v>
                </c:pt>
                <c:pt idx="4">
                  <c:v>Taxi</c:v>
                </c:pt>
                <c:pt idx="5">
                  <c:v>Bicicleta</c:v>
                </c:pt>
                <c:pt idx="6">
                  <c:v>Automóvil en plataforma (Ejemplo:Uber)</c:v>
                </c:pt>
                <c:pt idx="7">
                  <c:v>Caminata</c:v>
                </c:pt>
                <c:pt idx="8">
                  <c:v>Otro</c:v>
                </c:pt>
              </c:strCache>
            </c:strRef>
          </c:cat>
          <c:val>
            <c:numRef>
              <c:f>Sheet1!$C$2:$C$10</c:f>
              <c:numCache>
                <c:formatCode>0%</c:formatCode>
                <c:ptCount val="9"/>
                <c:pt idx="0">
                  <c:v>0.18018150457828497</c:v>
                </c:pt>
                <c:pt idx="1">
                  <c:v>0.38712847382126175</c:v>
                </c:pt>
                <c:pt idx="2">
                  <c:v>5.7673074567707178E-2</c:v>
                </c:pt>
                <c:pt idx="3">
                  <c:v>0.13080344206093159</c:v>
                </c:pt>
                <c:pt idx="4">
                  <c:v>7.3003279294015302E-2</c:v>
                </c:pt>
                <c:pt idx="5">
                  <c:v>7.5738356647220756E-2</c:v>
                </c:pt>
                <c:pt idx="6">
                  <c:v>3.7798794462871724E-2</c:v>
                </c:pt>
                <c:pt idx="7">
                  <c:v>1.4878410244409239E-2</c:v>
                </c:pt>
                <c:pt idx="8">
                  <c:v>4.279466432329794E-2</c:v>
                </c:pt>
              </c:numCache>
            </c:numRef>
          </c:val>
          <c:extLst>
            <c:ext xmlns:c16="http://schemas.microsoft.com/office/drawing/2014/chart" uri="{C3380CC4-5D6E-409C-BE32-E72D297353CC}">
              <c16:uniqueId val="{00000005-83E0-4B6C-94E3-9194B334AB72}"/>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Automóvil</c:v>
                </c:pt>
                <c:pt idx="1">
                  <c:v>Moto 4T</c:v>
                </c:pt>
                <c:pt idx="2">
                  <c:v>Moto 2T</c:v>
                </c:pt>
                <c:pt idx="3">
                  <c:v>Transporte público (MIO)</c:v>
                </c:pt>
                <c:pt idx="4">
                  <c:v>Taxi</c:v>
                </c:pt>
                <c:pt idx="5">
                  <c:v>Bicicleta</c:v>
                </c:pt>
                <c:pt idx="6">
                  <c:v>Automóvil en plataforma (Ejemplo:Uber)</c:v>
                </c:pt>
                <c:pt idx="7">
                  <c:v>Caminata</c:v>
                </c:pt>
                <c:pt idx="8">
                  <c:v>Otro</c:v>
                </c:pt>
              </c:strCache>
            </c:strRef>
          </c:cat>
          <c:val>
            <c:numRef>
              <c:f>Sheet1!$D$2:$D$10</c:f>
              <c:numCache>
                <c:formatCode>0%</c:formatCode>
                <c:ptCount val="9"/>
                <c:pt idx="0">
                  <c:v>0.4314535385861622</c:v>
                </c:pt>
                <c:pt idx="1">
                  <c:v>0.21313063309893376</c:v>
                </c:pt>
                <c:pt idx="2">
                  <c:v>7.2867274583288622E-2</c:v>
                </c:pt>
                <c:pt idx="3">
                  <c:v>7.4934602245785409E-2</c:v>
                </c:pt>
                <c:pt idx="4">
                  <c:v>2.9461378681602476E-2</c:v>
                </c:pt>
                <c:pt idx="5">
                  <c:v>3.5099469415643791E-2</c:v>
                </c:pt>
                <c:pt idx="6">
                  <c:v>3.9686819160801794E-2</c:v>
                </c:pt>
                <c:pt idx="7">
                  <c:v>1.0536578864624549E-2</c:v>
                </c:pt>
                <c:pt idx="8">
                  <c:v>9.2829705363158793E-2</c:v>
                </c:pt>
              </c:numCache>
            </c:numRef>
          </c:val>
          <c:extLst>
            <c:ext xmlns:c16="http://schemas.microsoft.com/office/drawing/2014/chart" uri="{C3380CC4-5D6E-409C-BE32-E72D297353CC}">
              <c16:uniqueId val="{00000006-83E0-4B6C-94E3-9194B334AB72}"/>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Automóvil</c:v>
                </c:pt>
                <c:pt idx="1">
                  <c:v>Moto 4T</c:v>
                </c:pt>
                <c:pt idx="2">
                  <c:v>Moto 2T</c:v>
                </c:pt>
                <c:pt idx="3">
                  <c:v>Transporte público (MIO)</c:v>
                </c:pt>
                <c:pt idx="4">
                  <c:v>Taxi</c:v>
                </c:pt>
                <c:pt idx="5">
                  <c:v>Bicicleta</c:v>
                </c:pt>
                <c:pt idx="6">
                  <c:v>Automóvil en plataforma (Ejemplo:Uber)</c:v>
                </c:pt>
                <c:pt idx="7">
                  <c:v>Caminata</c:v>
                </c:pt>
                <c:pt idx="8">
                  <c:v>Otro</c:v>
                </c:pt>
              </c:strCache>
            </c:strRef>
          </c:cat>
          <c:val>
            <c:numRef>
              <c:f>Sheet1!$E$2:$E$10</c:f>
              <c:numCache>
                <c:formatCode>0%</c:formatCode>
                <c:ptCount val="9"/>
                <c:pt idx="0">
                  <c:v>0.30310430138113426</c:v>
                </c:pt>
                <c:pt idx="1">
                  <c:v>0.21401312453662436</c:v>
                </c:pt>
                <c:pt idx="2">
                  <c:v>0.10730225275791326</c:v>
                </c:pt>
                <c:pt idx="3">
                  <c:v>0.10312540574962342</c:v>
                </c:pt>
                <c:pt idx="4">
                  <c:v>8.5582113780701366E-2</c:v>
                </c:pt>
                <c:pt idx="5">
                  <c:v>2.9554577583489804E-2</c:v>
                </c:pt>
                <c:pt idx="6">
                  <c:v>4.4086641785540455E-2</c:v>
                </c:pt>
                <c:pt idx="7">
                  <c:v>3.8671805158606888E-2</c:v>
                </c:pt>
                <c:pt idx="8">
                  <c:v>7.4559777266367921E-2</c:v>
                </c:pt>
              </c:numCache>
            </c:numRef>
          </c:val>
          <c:extLst>
            <c:ext xmlns:c16="http://schemas.microsoft.com/office/drawing/2014/chart" uri="{C3380CC4-5D6E-409C-BE32-E72D297353CC}">
              <c16:uniqueId val="{00000007-83E0-4B6C-94E3-9194B334AB7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EFFE-487B-9CA8-F8C786620D60}"/>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EFFE-487B-9CA8-F8C786620D6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Es el medio de transporte que utiliza</c:v>
                </c:pt>
                <c:pt idx="1">
                  <c:v>Costos asociados</c:v>
                </c:pt>
                <c:pt idx="2">
                  <c:v>Tiempos de viaje o espera asociados</c:v>
                </c:pt>
                <c:pt idx="3">
                  <c:v>Nivel de inseguridad</c:v>
                </c:pt>
                <c:pt idx="4">
                  <c:v>No hay cobertura del modo de transporte</c:v>
                </c:pt>
                <c:pt idx="5">
                  <c:v>Razones de salud</c:v>
                </c:pt>
                <c:pt idx="6">
                  <c:v>Nivel de siniestralidad vial</c:v>
                </c:pt>
                <c:pt idx="7">
                  <c:v>Otra razón</c:v>
                </c:pt>
              </c:strCache>
            </c:strRef>
          </c:cat>
          <c:val>
            <c:numRef>
              <c:f>Sheet1!$B$2:$B$9</c:f>
              <c:numCache>
                <c:formatCode>0%</c:formatCode>
                <c:ptCount val="8"/>
                <c:pt idx="0">
                  <c:v>0.59947708913968445</c:v>
                </c:pt>
                <c:pt idx="1">
                  <c:v>0.16849047941418974</c:v>
                </c:pt>
                <c:pt idx="2">
                  <c:v>4.4557830652630012E-2</c:v>
                </c:pt>
                <c:pt idx="3">
                  <c:v>3.661486968334135E-2</c:v>
                </c:pt>
                <c:pt idx="4">
                  <c:v>3.5330085814120116E-2</c:v>
                </c:pt>
                <c:pt idx="5">
                  <c:v>1.8753161185592671E-2</c:v>
                </c:pt>
                <c:pt idx="6">
                  <c:v>6.1195680717607533E-3</c:v>
                </c:pt>
                <c:pt idx="7">
                  <c:v>9.065691603868091E-2</c:v>
                </c:pt>
              </c:numCache>
            </c:numRef>
          </c:val>
          <c:extLst>
            <c:ext xmlns:c16="http://schemas.microsoft.com/office/drawing/2014/chart" uri="{C3380CC4-5D6E-409C-BE32-E72D297353CC}">
              <c16:uniqueId val="{00000004-EFFE-487B-9CA8-F8C786620D60}"/>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Es el medio de transporte que utiliza</c:v>
                </c:pt>
                <c:pt idx="1">
                  <c:v>Costos asociados</c:v>
                </c:pt>
                <c:pt idx="2">
                  <c:v>Tiempos de viaje o espera asociados</c:v>
                </c:pt>
                <c:pt idx="3">
                  <c:v>Nivel de inseguridad</c:v>
                </c:pt>
                <c:pt idx="4">
                  <c:v>No hay cobertura del modo de transporte</c:v>
                </c:pt>
                <c:pt idx="5">
                  <c:v>Razones de salud</c:v>
                </c:pt>
                <c:pt idx="6">
                  <c:v>Nivel de siniestralidad vial</c:v>
                </c:pt>
                <c:pt idx="7">
                  <c:v>Otra razón</c:v>
                </c:pt>
              </c:strCache>
            </c:strRef>
          </c:cat>
          <c:val>
            <c:numRef>
              <c:f>Sheet1!$C$2:$C$9</c:f>
              <c:numCache>
                <c:formatCode>0%</c:formatCode>
                <c:ptCount val="8"/>
                <c:pt idx="0">
                  <c:v>0.46575831514562405</c:v>
                </c:pt>
                <c:pt idx="1">
                  <c:v>0.29512197901129406</c:v>
                </c:pt>
                <c:pt idx="2">
                  <c:v>3.7035654312087385E-2</c:v>
                </c:pt>
                <c:pt idx="3">
                  <c:v>3.4662082107372524E-2</c:v>
                </c:pt>
                <c:pt idx="4">
                  <c:v>2.3750610388607284E-2</c:v>
                </c:pt>
                <c:pt idx="5">
                  <c:v>3.35756379971534E-2</c:v>
                </c:pt>
                <c:pt idx="6">
                  <c:v>1.2772606648958096E-2</c:v>
                </c:pt>
                <c:pt idx="7">
                  <c:v>9.7323114388903523E-2</c:v>
                </c:pt>
              </c:numCache>
            </c:numRef>
          </c:val>
          <c:extLst>
            <c:ext xmlns:c16="http://schemas.microsoft.com/office/drawing/2014/chart" uri="{C3380CC4-5D6E-409C-BE32-E72D297353CC}">
              <c16:uniqueId val="{00000005-EFFE-487B-9CA8-F8C786620D6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C80E-4220-B3B7-9D2DF9F919B7}"/>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C80E-4220-B3B7-9D2DF9F919B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Es el medio de transporte que utiliza</c:v>
                </c:pt>
                <c:pt idx="1">
                  <c:v>Costos asociados</c:v>
                </c:pt>
                <c:pt idx="2">
                  <c:v>Tiempos de viaje o espera asociados</c:v>
                </c:pt>
                <c:pt idx="3">
                  <c:v>Nivel de inseguridad</c:v>
                </c:pt>
                <c:pt idx="4">
                  <c:v>No hay cobertura del modo de transporte</c:v>
                </c:pt>
                <c:pt idx="5">
                  <c:v>Razones de salud</c:v>
                </c:pt>
                <c:pt idx="6">
                  <c:v>Nivel de siniestralidad vial</c:v>
                </c:pt>
                <c:pt idx="7">
                  <c:v>Otra razón</c:v>
                </c:pt>
              </c:strCache>
            </c:strRef>
          </c:cat>
          <c:val>
            <c:numRef>
              <c:f>Sheet1!$B$2:$B$9</c:f>
              <c:numCache>
                <c:formatCode>0%</c:formatCode>
                <c:ptCount val="8"/>
                <c:pt idx="0">
                  <c:v>0.52691301878844166</c:v>
                </c:pt>
                <c:pt idx="1">
                  <c:v>0.23720855669670671</c:v>
                </c:pt>
                <c:pt idx="2">
                  <c:v>4.0475832913151467E-2</c:v>
                </c:pt>
                <c:pt idx="3">
                  <c:v>3.5555166465826481E-2</c:v>
                </c:pt>
                <c:pt idx="4">
                  <c:v>2.9046346857279862E-2</c:v>
                </c:pt>
                <c:pt idx="5">
                  <c:v>2.6796753106211772E-2</c:v>
                </c:pt>
                <c:pt idx="6">
                  <c:v>9.7299179496822073E-3</c:v>
                </c:pt>
                <c:pt idx="7">
                  <c:v>9.4274407222695963E-2</c:v>
                </c:pt>
              </c:numCache>
            </c:numRef>
          </c:val>
          <c:extLst>
            <c:ext xmlns:c16="http://schemas.microsoft.com/office/drawing/2014/chart" uri="{C3380CC4-5D6E-409C-BE32-E72D297353CC}">
              <c16:uniqueId val="{00000004-C80E-4220-B3B7-9D2DF9F919B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C6BE-46D0-9B84-CF824D9CAE22}"/>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C6BE-46D0-9B84-CF824D9CAE2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Es el medio de transporte que utiliza</c:v>
                </c:pt>
                <c:pt idx="1">
                  <c:v>Costos asociados</c:v>
                </c:pt>
                <c:pt idx="2">
                  <c:v>Tiempos de viaje o espera asociados</c:v>
                </c:pt>
                <c:pt idx="3">
                  <c:v>Nivel de inseguridad</c:v>
                </c:pt>
                <c:pt idx="4">
                  <c:v>No hay cobertura del modo de transporte</c:v>
                </c:pt>
                <c:pt idx="5">
                  <c:v>Razones de salud</c:v>
                </c:pt>
                <c:pt idx="6">
                  <c:v>Nivel de siniestralidad vial</c:v>
                </c:pt>
                <c:pt idx="7">
                  <c:v>Otra razón</c:v>
                </c:pt>
              </c:strCache>
            </c:strRef>
          </c:cat>
          <c:val>
            <c:numRef>
              <c:f>Sheet1!$B$2:$B$9</c:f>
              <c:numCache>
                <c:formatCode>0%</c:formatCode>
                <c:ptCount val="8"/>
                <c:pt idx="0">
                  <c:v>0.4995264347783484</c:v>
                </c:pt>
                <c:pt idx="1">
                  <c:v>0.23736316484198311</c:v>
                </c:pt>
                <c:pt idx="2">
                  <c:v>5.3381866973924781E-2</c:v>
                </c:pt>
                <c:pt idx="3">
                  <c:v>2.7998087758178105E-2</c:v>
                </c:pt>
                <c:pt idx="4">
                  <c:v>3.6926724211376119E-2</c:v>
                </c:pt>
                <c:pt idx="5">
                  <c:v>2.5352526139022682E-2</c:v>
                </c:pt>
                <c:pt idx="6">
                  <c:v>1.3228154650769836E-2</c:v>
                </c:pt>
                <c:pt idx="7">
                  <c:v>0.10622304064639644</c:v>
                </c:pt>
              </c:numCache>
            </c:numRef>
          </c:val>
          <c:extLst>
            <c:ext xmlns:c16="http://schemas.microsoft.com/office/drawing/2014/chart" uri="{C3380CC4-5D6E-409C-BE32-E72D297353CC}">
              <c16:uniqueId val="{00000004-C6BE-46D0-9B84-CF824D9CAE22}"/>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Es el medio de transporte que utiliza</c:v>
                </c:pt>
                <c:pt idx="1">
                  <c:v>Costos asociados</c:v>
                </c:pt>
                <c:pt idx="2">
                  <c:v>Tiempos de viaje o espera asociados</c:v>
                </c:pt>
                <c:pt idx="3">
                  <c:v>Nivel de inseguridad</c:v>
                </c:pt>
                <c:pt idx="4">
                  <c:v>No hay cobertura del modo de transporte</c:v>
                </c:pt>
                <c:pt idx="5">
                  <c:v>Razones de salud</c:v>
                </c:pt>
                <c:pt idx="6">
                  <c:v>Nivel de siniestralidad vial</c:v>
                </c:pt>
                <c:pt idx="7">
                  <c:v>Otra razón</c:v>
                </c:pt>
              </c:strCache>
            </c:strRef>
          </c:cat>
          <c:val>
            <c:numRef>
              <c:f>Sheet1!$C$2:$C$9</c:f>
              <c:numCache>
                <c:formatCode>0%</c:formatCode>
                <c:ptCount val="8"/>
                <c:pt idx="0">
                  <c:v>0.56762818699130246</c:v>
                </c:pt>
                <c:pt idx="1">
                  <c:v>0.24920594274365984</c:v>
                </c:pt>
                <c:pt idx="2">
                  <c:v>1.7185304540085131E-2</c:v>
                </c:pt>
                <c:pt idx="3">
                  <c:v>4.1572105219006311E-2</c:v>
                </c:pt>
                <c:pt idx="4">
                  <c:v>9.4205352383289025E-3</c:v>
                </c:pt>
                <c:pt idx="5">
                  <c:v>2.9648358969577796E-2</c:v>
                </c:pt>
                <c:pt idx="6">
                  <c:v>8.6442900249862915E-3</c:v>
                </c:pt>
                <c:pt idx="7">
                  <c:v>7.6695276273050492E-2</c:v>
                </c:pt>
              </c:numCache>
            </c:numRef>
          </c:val>
          <c:extLst>
            <c:ext xmlns:c16="http://schemas.microsoft.com/office/drawing/2014/chart" uri="{C3380CC4-5D6E-409C-BE32-E72D297353CC}">
              <c16:uniqueId val="{00000005-C6BE-46D0-9B84-CF824D9CAE22}"/>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Es el medio de transporte que utiliza</c:v>
                </c:pt>
                <c:pt idx="1">
                  <c:v>Costos asociados</c:v>
                </c:pt>
                <c:pt idx="2">
                  <c:v>Tiempos de viaje o espera asociados</c:v>
                </c:pt>
                <c:pt idx="3">
                  <c:v>Nivel de inseguridad</c:v>
                </c:pt>
                <c:pt idx="4">
                  <c:v>No hay cobertura del modo de transporte</c:v>
                </c:pt>
                <c:pt idx="5">
                  <c:v>Razones de salud</c:v>
                </c:pt>
                <c:pt idx="6">
                  <c:v>Nivel de siniestralidad vial</c:v>
                </c:pt>
                <c:pt idx="7">
                  <c:v>Otra razón</c:v>
                </c:pt>
              </c:strCache>
            </c:strRef>
          </c:cat>
          <c:val>
            <c:numRef>
              <c:f>Sheet1!$D$2:$D$9</c:f>
              <c:numCache>
                <c:formatCode>0%</c:formatCode>
                <c:ptCount val="8"/>
                <c:pt idx="0">
                  <c:v>0.49765110827948711</c:v>
                </c:pt>
                <c:pt idx="1">
                  <c:v>0.19735743314193457</c:v>
                </c:pt>
                <c:pt idx="2">
                  <c:v>6.7694724440611406E-2</c:v>
                </c:pt>
                <c:pt idx="3">
                  <c:v>4.4557792110311294E-2</c:v>
                </c:pt>
                <c:pt idx="4">
                  <c:v>6.335416689167038E-2</c:v>
                </c:pt>
                <c:pt idx="5">
                  <c:v>2.2948006393316737E-2</c:v>
                </c:pt>
                <c:pt idx="7">
                  <c:v>0.1064367687426684</c:v>
                </c:pt>
              </c:numCache>
            </c:numRef>
          </c:val>
          <c:extLst>
            <c:ext xmlns:c16="http://schemas.microsoft.com/office/drawing/2014/chart" uri="{C3380CC4-5D6E-409C-BE32-E72D297353CC}">
              <c16:uniqueId val="{00000006-C6BE-46D0-9B84-CF824D9CAE2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705A-4C15-BAAD-B3C5B94756A0}"/>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705A-4C15-BAAD-B3C5B94756A0}"/>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Es el medio de transporte que utiliza</c:v>
                </c:pt>
                <c:pt idx="1">
                  <c:v>Costos asociados</c:v>
                </c:pt>
                <c:pt idx="2">
                  <c:v>Tiempos de viaje o espera asociados</c:v>
                </c:pt>
                <c:pt idx="3">
                  <c:v>Nivel de inseguridad</c:v>
                </c:pt>
                <c:pt idx="4">
                  <c:v>No hay cobertura del modo de transporte</c:v>
                </c:pt>
                <c:pt idx="5">
                  <c:v>Razones de salud</c:v>
                </c:pt>
                <c:pt idx="6">
                  <c:v>Nivel de siniestralidad vial</c:v>
                </c:pt>
                <c:pt idx="7">
                  <c:v>Otra razón</c:v>
                </c:pt>
              </c:strCache>
            </c:strRef>
          </c:cat>
          <c:val>
            <c:numRef>
              <c:f>Sheet1!$B$2:$B$9</c:f>
              <c:numCache>
                <c:formatCode>0%</c:formatCode>
                <c:ptCount val="8"/>
                <c:pt idx="0">
                  <c:v>0.54282565016956508</c:v>
                </c:pt>
                <c:pt idx="1">
                  <c:v>0.24730807338692792</c:v>
                </c:pt>
                <c:pt idx="3">
                  <c:v>5.9332473240672659E-2</c:v>
                </c:pt>
                <c:pt idx="4">
                  <c:v>9.6735092083999087E-3</c:v>
                </c:pt>
                <c:pt idx="5">
                  <c:v>4.312127476292428E-2</c:v>
                </c:pt>
                <c:pt idx="7">
                  <c:v>9.7739019231511529E-2</c:v>
                </c:pt>
              </c:numCache>
            </c:numRef>
          </c:val>
          <c:extLst>
            <c:ext xmlns:c16="http://schemas.microsoft.com/office/drawing/2014/chart" uri="{C3380CC4-5D6E-409C-BE32-E72D297353CC}">
              <c16:uniqueId val="{00000004-705A-4C15-BAAD-B3C5B94756A0}"/>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Es el medio de transporte que utiliza</c:v>
                </c:pt>
                <c:pt idx="1">
                  <c:v>Costos asociados</c:v>
                </c:pt>
                <c:pt idx="2">
                  <c:v>Tiempos de viaje o espera asociados</c:v>
                </c:pt>
                <c:pt idx="3">
                  <c:v>Nivel de inseguridad</c:v>
                </c:pt>
                <c:pt idx="4">
                  <c:v>No hay cobertura del modo de transporte</c:v>
                </c:pt>
                <c:pt idx="5">
                  <c:v>Razones de salud</c:v>
                </c:pt>
                <c:pt idx="6">
                  <c:v>Nivel de siniestralidad vial</c:v>
                </c:pt>
                <c:pt idx="7">
                  <c:v>Otra razón</c:v>
                </c:pt>
              </c:strCache>
            </c:strRef>
          </c:cat>
          <c:val>
            <c:numRef>
              <c:f>Sheet1!$C$2:$C$9</c:f>
              <c:numCache>
                <c:formatCode>0%</c:formatCode>
                <c:ptCount val="8"/>
                <c:pt idx="0">
                  <c:v>0.61675642527753671</c:v>
                </c:pt>
                <c:pt idx="1">
                  <c:v>0.23140828634413318</c:v>
                </c:pt>
                <c:pt idx="2">
                  <c:v>3.4097862739266981E-2</c:v>
                </c:pt>
                <c:pt idx="3">
                  <c:v>1.4223582634431525E-2</c:v>
                </c:pt>
                <c:pt idx="4">
                  <c:v>4.5840768436924965E-2</c:v>
                </c:pt>
                <c:pt idx="7">
                  <c:v>5.7673074567707178E-2</c:v>
                </c:pt>
              </c:numCache>
            </c:numRef>
          </c:val>
          <c:extLst>
            <c:ext xmlns:c16="http://schemas.microsoft.com/office/drawing/2014/chart" uri="{C3380CC4-5D6E-409C-BE32-E72D297353CC}">
              <c16:uniqueId val="{00000005-705A-4C15-BAAD-B3C5B94756A0}"/>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Es el medio de transporte que utiliza</c:v>
                </c:pt>
                <c:pt idx="1">
                  <c:v>Costos asociados</c:v>
                </c:pt>
                <c:pt idx="2">
                  <c:v>Tiempos de viaje o espera asociados</c:v>
                </c:pt>
                <c:pt idx="3">
                  <c:v>Nivel de inseguridad</c:v>
                </c:pt>
                <c:pt idx="4">
                  <c:v>No hay cobertura del modo de transporte</c:v>
                </c:pt>
                <c:pt idx="5">
                  <c:v>Razones de salud</c:v>
                </c:pt>
                <c:pt idx="6">
                  <c:v>Nivel de siniestralidad vial</c:v>
                </c:pt>
                <c:pt idx="7">
                  <c:v>Otra razón</c:v>
                </c:pt>
              </c:strCache>
            </c:strRef>
          </c:cat>
          <c:val>
            <c:numRef>
              <c:f>Sheet1!$D$2:$D$9</c:f>
              <c:numCache>
                <c:formatCode>0%</c:formatCode>
                <c:ptCount val="8"/>
                <c:pt idx="0">
                  <c:v>0.55097226122032128</c:v>
                </c:pt>
                <c:pt idx="1">
                  <c:v>0.199130135780301</c:v>
                </c:pt>
                <c:pt idx="2">
                  <c:v>4.6339965839722247E-2</c:v>
                </c:pt>
                <c:pt idx="3">
                  <c:v>3.3427613499441303E-2</c:v>
                </c:pt>
                <c:pt idx="4">
                  <c:v>3.7499497892643542E-2</c:v>
                </c:pt>
                <c:pt idx="5">
                  <c:v>1.905282371521522E-2</c:v>
                </c:pt>
                <c:pt idx="6">
                  <c:v>1.3961506145387846E-2</c:v>
                </c:pt>
                <c:pt idx="7">
                  <c:v>9.9616195906968699E-2</c:v>
                </c:pt>
              </c:numCache>
            </c:numRef>
          </c:val>
          <c:extLst>
            <c:ext xmlns:c16="http://schemas.microsoft.com/office/drawing/2014/chart" uri="{C3380CC4-5D6E-409C-BE32-E72D297353CC}">
              <c16:uniqueId val="{00000006-705A-4C15-BAAD-B3C5B94756A0}"/>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Es el medio de transporte que utiliza</c:v>
                </c:pt>
                <c:pt idx="1">
                  <c:v>Costos asociados</c:v>
                </c:pt>
                <c:pt idx="2">
                  <c:v>Tiempos de viaje o espera asociados</c:v>
                </c:pt>
                <c:pt idx="3">
                  <c:v>Nivel de inseguridad</c:v>
                </c:pt>
                <c:pt idx="4">
                  <c:v>No hay cobertura del modo de transporte</c:v>
                </c:pt>
                <c:pt idx="5">
                  <c:v>Razones de salud</c:v>
                </c:pt>
                <c:pt idx="6">
                  <c:v>Nivel de siniestralidad vial</c:v>
                </c:pt>
                <c:pt idx="7">
                  <c:v>Otra razón</c:v>
                </c:pt>
              </c:strCache>
            </c:strRef>
          </c:cat>
          <c:val>
            <c:numRef>
              <c:f>Sheet1!$E$2:$E$9</c:f>
              <c:numCache>
                <c:formatCode>0%</c:formatCode>
                <c:ptCount val="8"/>
                <c:pt idx="0">
                  <c:v>0.47838107004506997</c:v>
                </c:pt>
                <c:pt idx="1">
                  <c:v>0.25656860892919303</c:v>
                </c:pt>
                <c:pt idx="2">
                  <c:v>6.1860951101933341E-2</c:v>
                </c:pt>
                <c:pt idx="3">
                  <c:v>2.9008429228373954E-2</c:v>
                </c:pt>
                <c:pt idx="4">
                  <c:v>3.0377220718487714E-2</c:v>
                </c:pt>
                <c:pt idx="5">
                  <c:v>2.9504673187597915E-2</c:v>
                </c:pt>
                <c:pt idx="6">
                  <c:v>1.5355495822169805E-2</c:v>
                </c:pt>
                <c:pt idx="7">
                  <c:v>9.8943550967175997E-2</c:v>
                </c:pt>
              </c:numCache>
            </c:numRef>
          </c:val>
          <c:extLst>
            <c:ext xmlns:c16="http://schemas.microsoft.com/office/drawing/2014/chart" uri="{C3380CC4-5D6E-409C-BE32-E72D297353CC}">
              <c16:uniqueId val="{00000007-705A-4C15-BAAD-B3C5B94756A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5DE5-4B4C-B799-91539579070E}"/>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5DE5-4B4C-B799-91539579070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Los vehículos que circulan en la ciudad</c:v>
                </c:pt>
                <c:pt idx="1">
                  <c:v>Vertederos (basureros) y rellenos sanitarios</c:v>
                </c:pt>
                <c:pt idx="2">
                  <c:v>Empresas manufactureras</c:v>
                </c:pt>
                <c:pt idx="3">
                  <c:v>Construcciones y obras civiles o demoliciones</c:v>
                </c:pt>
                <c:pt idx="4">
                  <c:v>Incineración de residuos</c:v>
                </c:pt>
                <c:pt idx="5">
                  <c:v>Uso de aerosoles y productos químicos</c:v>
                </c:pt>
                <c:pt idx="6">
                  <c:v>No sabe /no responde</c:v>
                </c:pt>
                <c:pt idx="7">
                  <c:v>Otro</c:v>
                </c:pt>
              </c:strCache>
            </c:strRef>
          </c:cat>
          <c:val>
            <c:numRef>
              <c:f>Sheet1!$B$2:$B$9</c:f>
              <c:numCache>
                <c:formatCode>0%</c:formatCode>
                <c:ptCount val="8"/>
                <c:pt idx="0">
                  <c:v>0.46459153422140514</c:v>
                </c:pt>
                <c:pt idx="1">
                  <c:v>0.14142133480241093</c:v>
                </c:pt>
                <c:pt idx="2">
                  <c:v>0.20636432500349711</c:v>
                </c:pt>
                <c:pt idx="3">
                  <c:v>5.2311387329228472E-2</c:v>
                </c:pt>
                <c:pt idx="4">
                  <c:v>5.7477135417245639E-2</c:v>
                </c:pt>
                <c:pt idx="5">
                  <c:v>4.9645714249807578E-2</c:v>
                </c:pt>
                <c:pt idx="7">
                  <c:v>2.4898287052817158E-2</c:v>
                </c:pt>
              </c:numCache>
            </c:numRef>
          </c:val>
          <c:extLst>
            <c:ext xmlns:c16="http://schemas.microsoft.com/office/drawing/2014/chart" uri="{C3380CC4-5D6E-409C-BE32-E72D297353CC}">
              <c16:uniqueId val="{00000004-5DE5-4B4C-B799-91539579070E}"/>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Los vehículos que circulan en la ciudad</c:v>
                </c:pt>
                <c:pt idx="1">
                  <c:v>Vertederos (basureros) y rellenos sanitarios</c:v>
                </c:pt>
                <c:pt idx="2">
                  <c:v>Empresas manufactureras</c:v>
                </c:pt>
                <c:pt idx="3">
                  <c:v>Construcciones y obras civiles o demoliciones</c:v>
                </c:pt>
                <c:pt idx="4">
                  <c:v>Incineración de residuos</c:v>
                </c:pt>
                <c:pt idx="5">
                  <c:v>Uso de aerosoles y productos químicos</c:v>
                </c:pt>
                <c:pt idx="6">
                  <c:v>No sabe /no responde</c:v>
                </c:pt>
                <c:pt idx="7">
                  <c:v>Otro</c:v>
                </c:pt>
              </c:strCache>
            </c:strRef>
          </c:cat>
          <c:val>
            <c:numRef>
              <c:f>Sheet1!$C$2:$C$9</c:f>
              <c:numCache>
                <c:formatCode>0%</c:formatCode>
                <c:ptCount val="8"/>
                <c:pt idx="0">
                  <c:v>0.41987136239872236</c:v>
                </c:pt>
                <c:pt idx="1">
                  <c:v>0.21268586675770768</c:v>
                </c:pt>
                <c:pt idx="2">
                  <c:v>0.14477341140153788</c:v>
                </c:pt>
                <c:pt idx="3">
                  <c:v>7.3260704735547605E-2</c:v>
                </c:pt>
                <c:pt idx="4">
                  <c:v>5.8409570071284965E-2</c:v>
                </c:pt>
                <c:pt idx="5">
                  <c:v>5.7039875974073846E-2</c:v>
                </c:pt>
                <c:pt idx="6">
                  <c:v>1.8793355619343047E-2</c:v>
                </c:pt>
                <c:pt idx="7">
                  <c:v>1.5165853041783138E-2</c:v>
                </c:pt>
              </c:numCache>
            </c:numRef>
          </c:val>
          <c:extLst>
            <c:ext xmlns:c16="http://schemas.microsoft.com/office/drawing/2014/chart" uri="{C3380CC4-5D6E-409C-BE32-E72D297353CC}">
              <c16:uniqueId val="{00000005-5DE5-4B4C-B799-91539579070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A66E-4E50-BD7C-BD98875C56E5}"/>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A66E-4E50-BD7C-BD98875C56E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Los vehículos que circulan en la ciudad</c:v>
                </c:pt>
                <c:pt idx="1">
                  <c:v>Vertederos (basureros) y rellenos sanitarios</c:v>
                </c:pt>
                <c:pt idx="2">
                  <c:v>Empresas manufactureras</c:v>
                </c:pt>
                <c:pt idx="3">
                  <c:v>Construcciones y obras civiles o demoliciones</c:v>
                </c:pt>
                <c:pt idx="4">
                  <c:v>Incineración de residuos</c:v>
                </c:pt>
                <c:pt idx="5">
                  <c:v>Uso de aerosoles y productos químicos</c:v>
                </c:pt>
                <c:pt idx="6">
                  <c:v>No sabe /no responde</c:v>
                </c:pt>
                <c:pt idx="7">
                  <c:v>Otro</c:v>
                </c:pt>
              </c:strCache>
            </c:strRef>
          </c:cat>
          <c:val>
            <c:numRef>
              <c:f>Sheet1!$B$2:$B$9</c:f>
              <c:numCache>
                <c:formatCode>0%</c:formatCode>
                <c:ptCount val="8"/>
                <c:pt idx="0">
                  <c:v>0.44032360536344911</c:v>
                </c:pt>
                <c:pt idx="1">
                  <c:v>0.18009387386249834</c:v>
                </c:pt>
                <c:pt idx="2">
                  <c:v>0.17294128907431328</c:v>
                </c:pt>
                <c:pt idx="3">
                  <c:v>6.367978158439945E-2</c:v>
                </c:pt>
                <c:pt idx="4">
                  <c:v>5.7983132083327983E-2</c:v>
                </c:pt>
                <c:pt idx="5">
                  <c:v>5.3658243347418907E-2</c:v>
                </c:pt>
                <c:pt idx="6">
                  <c:v>1.1703207773246046E-2</c:v>
                </c:pt>
                <c:pt idx="7">
                  <c:v>1.9616866911342755E-2</c:v>
                </c:pt>
              </c:numCache>
            </c:numRef>
          </c:val>
          <c:extLst>
            <c:ext xmlns:c16="http://schemas.microsoft.com/office/drawing/2014/chart" uri="{C3380CC4-5D6E-409C-BE32-E72D297353CC}">
              <c16:uniqueId val="{00000004-A66E-4E50-BD7C-BD98875C56E5}"/>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7330-4607-AEB6-76CA4DED3BE1}"/>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7330-4607-AEB6-76CA4DED3BE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Los vehículos que circulan en la ciudad</c:v>
                </c:pt>
                <c:pt idx="1">
                  <c:v>Vertederos (basureros) y rellenos sanitarios</c:v>
                </c:pt>
                <c:pt idx="2">
                  <c:v>Empresas manufactureras</c:v>
                </c:pt>
                <c:pt idx="3">
                  <c:v>Construcciones y obras civiles o demoliciones</c:v>
                </c:pt>
                <c:pt idx="4">
                  <c:v>Incineración de residuos</c:v>
                </c:pt>
                <c:pt idx="5">
                  <c:v>Uso de aerosoles y productos químicos</c:v>
                </c:pt>
                <c:pt idx="6">
                  <c:v>No sabe /no responde</c:v>
                </c:pt>
                <c:pt idx="7">
                  <c:v>Otro</c:v>
                </c:pt>
              </c:strCache>
            </c:strRef>
          </c:cat>
          <c:val>
            <c:numRef>
              <c:f>Sheet1!$B$2:$B$9</c:f>
              <c:numCache>
                <c:formatCode>0%</c:formatCode>
                <c:ptCount val="8"/>
                <c:pt idx="0">
                  <c:v>0.47150240746198141</c:v>
                </c:pt>
                <c:pt idx="1">
                  <c:v>0.18074136458575193</c:v>
                </c:pt>
                <c:pt idx="2">
                  <c:v>0.15376142565582063</c:v>
                </c:pt>
                <c:pt idx="3">
                  <c:v>6.6020420213449699E-2</c:v>
                </c:pt>
                <c:pt idx="4">
                  <c:v>6.2197696090515835E-2</c:v>
                </c:pt>
                <c:pt idx="5">
                  <c:v>3.8600372801682471E-2</c:v>
                </c:pt>
                <c:pt idx="7">
                  <c:v>2.368463687984514E-2</c:v>
                </c:pt>
              </c:numCache>
            </c:numRef>
          </c:val>
          <c:extLst>
            <c:ext xmlns:c16="http://schemas.microsoft.com/office/drawing/2014/chart" uri="{C3380CC4-5D6E-409C-BE32-E72D297353CC}">
              <c16:uniqueId val="{00000004-7330-4607-AEB6-76CA4DED3BE1}"/>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Los vehículos que circulan en la ciudad</c:v>
                </c:pt>
                <c:pt idx="1">
                  <c:v>Vertederos (basureros) y rellenos sanitarios</c:v>
                </c:pt>
                <c:pt idx="2">
                  <c:v>Empresas manufactureras</c:v>
                </c:pt>
                <c:pt idx="3">
                  <c:v>Construcciones y obras civiles o demoliciones</c:v>
                </c:pt>
                <c:pt idx="4">
                  <c:v>Incineración de residuos</c:v>
                </c:pt>
                <c:pt idx="5">
                  <c:v>Uso de aerosoles y productos químicos</c:v>
                </c:pt>
                <c:pt idx="6">
                  <c:v>No sabe /no responde</c:v>
                </c:pt>
                <c:pt idx="7">
                  <c:v>Otro</c:v>
                </c:pt>
              </c:strCache>
            </c:strRef>
          </c:cat>
          <c:val>
            <c:numRef>
              <c:f>Sheet1!$C$2:$C$9</c:f>
              <c:numCache>
                <c:formatCode>0%</c:formatCode>
                <c:ptCount val="8"/>
                <c:pt idx="0">
                  <c:v>0.4050330841695276</c:v>
                </c:pt>
                <c:pt idx="1">
                  <c:v>0.18338096710449364</c:v>
                </c:pt>
                <c:pt idx="2">
                  <c:v>0.18890230129419375</c:v>
                </c:pt>
                <c:pt idx="3">
                  <c:v>7.3410016436231337E-2</c:v>
                </c:pt>
                <c:pt idx="4">
                  <c:v>5.4528353682382812E-2</c:v>
                </c:pt>
                <c:pt idx="5">
                  <c:v>7.3091331951171346E-2</c:v>
                </c:pt>
                <c:pt idx="6">
                  <c:v>1.7794334661387377E-2</c:v>
                </c:pt>
              </c:numCache>
            </c:numRef>
          </c:val>
          <c:extLst>
            <c:ext xmlns:c16="http://schemas.microsoft.com/office/drawing/2014/chart" uri="{C3380CC4-5D6E-409C-BE32-E72D297353CC}">
              <c16:uniqueId val="{00000005-7330-4607-AEB6-76CA4DED3BE1}"/>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Los vehículos que circulan en la ciudad</c:v>
                </c:pt>
                <c:pt idx="1">
                  <c:v>Vertederos (basureros) y rellenos sanitarios</c:v>
                </c:pt>
                <c:pt idx="2">
                  <c:v>Empresas manufactureras</c:v>
                </c:pt>
                <c:pt idx="3">
                  <c:v>Construcciones y obras civiles o demoliciones</c:v>
                </c:pt>
                <c:pt idx="4">
                  <c:v>Incineración de residuos</c:v>
                </c:pt>
                <c:pt idx="5">
                  <c:v>Uso de aerosoles y productos químicos</c:v>
                </c:pt>
                <c:pt idx="6">
                  <c:v>No sabe /no responde</c:v>
                </c:pt>
                <c:pt idx="7">
                  <c:v>Otro</c:v>
                </c:pt>
              </c:strCache>
            </c:strRef>
          </c:cat>
          <c:val>
            <c:numRef>
              <c:f>Sheet1!$D$2:$D$9</c:f>
              <c:numCache>
                <c:formatCode>0%</c:formatCode>
                <c:ptCount val="8"/>
                <c:pt idx="0">
                  <c:v>0.43743304430477964</c:v>
                </c:pt>
                <c:pt idx="1">
                  <c:v>0.16687760639007465</c:v>
                </c:pt>
                <c:pt idx="2">
                  <c:v>0.19353169704995138</c:v>
                </c:pt>
                <c:pt idx="3">
                  <c:v>2.2948006393316737E-2</c:v>
                </c:pt>
                <c:pt idx="4">
                  <c:v>5.3286869162829743E-2</c:v>
                </c:pt>
                <c:pt idx="5">
                  <c:v>4.7234233462955653E-2</c:v>
                </c:pt>
                <c:pt idx="6">
                  <c:v>2.2948006393316737E-2</c:v>
                </c:pt>
                <c:pt idx="7">
                  <c:v>5.5740536842775315E-2</c:v>
                </c:pt>
              </c:numCache>
            </c:numRef>
          </c:val>
          <c:extLst>
            <c:ext xmlns:c16="http://schemas.microsoft.com/office/drawing/2014/chart" uri="{C3380CC4-5D6E-409C-BE32-E72D297353CC}">
              <c16:uniqueId val="{00000006-7330-4607-AEB6-76CA4DED3BE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A46A-4D33-9BE2-6255CA227AA3}"/>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A46A-4D33-9BE2-6255CA227AA3}"/>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Los vehículos que circulan en la ciudad</c:v>
                </c:pt>
                <c:pt idx="1">
                  <c:v>Vertederos (basureros) y rellenos sanitarios</c:v>
                </c:pt>
                <c:pt idx="2">
                  <c:v>Empresas manufactureras</c:v>
                </c:pt>
                <c:pt idx="3">
                  <c:v>Construcciones y obras civiles o demoliciones</c:v>
                </c:pt>
                <c:pt idx="4">
                  <c:v>Incineración de residuos</c:v>
                </c:pt>
                <c:pt idx="5">
                  <c:v>Uso de aerosoles y productos químicos</c:v>
                </c:pt>
                <c:pt idx="6">
                  <c:v>No sabe /no responde</c:v>
                </c:pt>
                <c:pt idx="7">
                  <c:v>Otro</c:v>
                </c:pt>
              </c:strCache>
            </c:strRef>
          </c:cat>
          <c:val>
            <c:numRef>
              <c:f>Sheet1!$B$2:$B$9</c:f>
              <c:numCache>
                <c:formatCode>0%</c:formatCode>
                <c:ptCount val="8"/>
                <c:pt idx="0">
                  <c:v>0.43942780093567513</c:v>
                </c:pt>
                <c:pt idx="1">
                  <c:v>0.19336747383972738</c:v>
                </c:pt>
                <c:pt idx="2">
                  <c:v>0.1436662412556092</c:v>
                </c:pt>
                <c:pt idx="3">
                  <c:v>8.527277178091236E-2</c:v>
                </c:pt>
                <c:pt idx="4">
                  <c:v>4.9228961226867429E-2</c:v>
                </c:pt>
                <c:pt idx="5">
                  <c:v>6.6752544093801811E-2</c:v>
                </c:pt>
                <c:pt idx="6">
                  <c:v>1.3185150672822509E-2</c:v>
                </c:pt>
                <c:pt idx="7">
                  <c:v>9.099056194585578E-3</c:v>
                </c:pt>
              </c:numCache>
            </c:numRef>
          </c:val>
          <c:extLst>
            <c:ext xmlns:c16="http://schemas.microsoft.com/office/drawing/2014/chart" uri="{C3380CC4-5D6E-409C-BE32-E72D297353CC}">
              <c16:uniqueId val="{00000004-A46A-4D33-9BE2-6255CA227AA3}"/>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Los vehículos que circulan en la ciudad</c:v>
                </c:pt>
                <c:pt idx="1">
                  <c:v>Vertederos (basureros) y rellenos sanitarios</c:v>
                </c:pt>
                <c:pt idx="2">
                  <c:v>Empresas manufactureras</c:v>
                </c:pt>
                <c:pt idx="3">
                  <c:v>Construcciones y obras civiles o demoliciones</c:v>
                </c:pt>
                <c:pt idx="4">
                  <c:v>Incineración de residuos</c:v>
                </c:pt>
                <c:pt idx="5">
                  <c:v>Uso de aerosoles y productos químicos</c:v>
                </c:pt>
                <c:pt idx="6">
                  <c:v>No sabe /no responde</c:v>
                </c:pt>
                <c:pt idx="7">
                  <c:v>Otro</c:v>
                </c:pt>
              </c:strCache>
            </c:strRef>
          </c:cat>
          <c:val>
            <c:numRef>
              <c:f>Sheet1!$C$2:$C$9</c:f>
              <c:numCache>
                <c:formatCode>0%</c:formatCode>
                <c:ptCount val="8"/>
                <c:pt idx="0">
                  <c:v>0.52224632845226648</c:v>
                </c:pt>
                <c:pt idx="1">
                  <c:v>0.12700359472550618</c:v>
                </c:pt>
                <c:pt idx="2">
                  <c:v>0.18399163563875912</c:v>
                </c:pt>
                <c:pt idx="3">
                  <c:v>7.0866403206797907E-2</c:v>
                </c:pt>
                <c:pt idx="4">
                  <c:v>6.6135217487852352E-2</c:v>
                </c:pt>
                <c:pt idx="5">
                  <c:v>1.4878410244409239E-2</c:v>
                </c:pt>
                <c:pt idx="6">
                  <c:v>1.4878410244409239E-2</c:v>
                </c:pt>
              </c:numCache>
            </c:numRef>
          </c:val>
          <c:extLst>
            <c:ext xmlns:c16="http://schemas.microsoft.com/office/drawing/2014/chart" uri="{C3380CC4-5D6E-409C-BE32-E72D297353CC}">
              <c16:uniqueId val="{00000005-A46A-4D33-9BE2-6255CA227AA3}"/>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Los vehículos que circulan en la ciudad</c:v>
                </c:pt>
                <c:pt idx="1">
                  <c:v>Vertederos (basureros) y rellenos sanitarios</c:v>
                </c:pt>
                <c:pt idx="2">
                  <c:v>Empresas manufactureras</c:v>
                </c:pt>
                <c:pt idx="3">
                  <c:v>Construcciones y obras civiles o demoliciones</c:v>
                </c:pt>
                <c:pt idx="4">
                  <c:v>Incineración de residuos</c:v>
                </c:pt>
                <c:pt idx="5">
                  <c:v>Uso de aerosoles y productos químicos</c:v>
                </c:pt>
                <c:pt idx="6">
                  <c:v>No sabe /no responde</c:v>
                </c:pt>
                <c:pt idx="7">
                  <c:v>Otro</c:v>
                </c:pt>
              </c:strCache>
            </c:strRef>
          </c:cat>
          <c:val>
            <c:numRef>
              <c:f>Sheet1!$D$2:$D$9</c:f>
              <c:numCache>
                <c:formatCode>0%</c:formatCode>
                <c:ptCount val="8"/>
                <c:pt idx="0">
                  <c:v>0.38974693744236943</c:v>
                </c:pt>
                <c:pt idx="1">
                  <c:v>0.15594606291922322</c:v>
                </c:pt>
                <c:pt idx="2">
                  <c:v>0.26519591267890702</c:v>
                </c:pt>
                <c:pt idx="3">
                  <c:v>2.3441783028386218E-2</c:v>
                </c:pt>
                <c:pt idx="4">
                  <c:v>5.8395357203677715E-2</c:v>
                </c:pt>
                <c:pt idx="5">
                  <c:v>5.5973103142683528E-2</c:v>
                </c:pt>
                <c:pt idx="6">
                  <c:v>1.755873325338584E-2</c:v>
                </c:pt>
                <c:pt idx="7">
                  <c:v>3.3742110331368508E-2</c:v>
                </c:pt>
              </c:numCache>
            </c:numRef>
          </c:val>
          <c:extLst>
            <c:ext xmlns:c16="http://schemas.microsoft.com/office/drawing/2014/chart" uri="{C3380CC4-5D6E-409C-BE32-E72D297353CC}">
              <c16:uniqueId val="{00000006-A46A-4D33-9BE2-6255CA227AA3}"/>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Los vehículos que circulan en la ciudad</c:v>
                </c:pt>
                <c:pt idx="1">
                  <c:v>Vertederos (basureros) y rellenos sanitarios</c:v>
                </c:pt>
                <c:pt idx="2">
                  <c:v>Empresas manufactureras</c:v>
                </c:pt>
                <c:pt idx="3">
                  <c:v>Construcciones y obras civiles o demoliciones</c:v>
                </c:pt>
                <c:pt idx="4">
                  <c:v>Incineración de residuos</c:v>
                </c:pt>
                <c:pt idx="5">
                  <c:v>Uso de aerosoles y productos químicos</c:v>
                </c:pt>
                <c:pt idx="6">
                  <c:v>No sabe /no responde</c:v>
                </c:pt>
                <c:pt idx="7">
                  <c:v>Otro</c:v>
                </c:pt>
              </c:strCache>
            </c:strRef>
          </c:cat>
          <c:val>
            <c:numRef>
              <c:f>Sheet1!$E$2:$E$9</c:f>
              <c:numCache>
                <c:formatCode>0%</c:formatCode>
                <c:ptCount val="8"/>
                <c:pt idx="0">
                  <c:v>0.44985254875718328</c:v>
                </c:pt>
                <c:pt idx="1">
                  <c:v>0.20188139578648209</c:v>
                </c:pt>
                <c:pt idx="2">
                  <c:v>0.12961902777498954</c:v>
                </c:pt>
                <c:pt idx="3">
                  <c:v>7.4229077376932948E-2</c:v>
                </c:pt>
                <c:pt idx="4">
                  <c:v>6.0542064007711477E-2</c:v>
                </c:pt>
                <c:pt idx="5">
                  <c:v>5.5257308970811977E-2</c:v>
                </c:pt>
                <c:pt idx="6">
                  <c:v>6.3584665743024104E-3</c:v>
                </c:pt>
                <c:pt idx="7">
                  <c:v>2.2260110751588069E-2</c:v>
                </c:pt>
              </c:numCache>
            </c:numRef>
          </c:val>
          <c:extLst>
            <c:ext xmlns:c16="http://schemas.microsoft.com/office/drawing/2014/chart" uri="{C3380CC4-5D6E-409C-BE32-E72D297353CC}">
              <c16:uniqueId val="{00000007-A46A-4D33-9BE2-6255CA227AA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872F-4372-81A0-9ADEC43C36E6}"/>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872F-4372-81A0-9ADEC43C36E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Muy alto</c:v>
                </c:pt>
                <c:pt idx="1">
                  <c:v>Alto</c:v>
                </c:pt>
                <c:pt idx="2">
                  <c:v>Moderado</c:v>
                </c:pt>
                <c:pt idx="3">
                  <c:v>Bajo</c:v>
                </c:pt>
                <c:pt idx="4">
                  <c:v>Nulo</c:v>
                </c:pt>
              </c:strCache>
            </c:strRef>
          </c:cat>
          <c:val>
            <c:numRef>
              <c:f>Sheet1!$B$2:$B$6</c:f>
              <c:numCache>
                <c:formatCode>0%</c:formatCode>
                <c:ptCount val="5"/>
                <c:pt idx="0">
                  <c:v>0.10530847393735962</c:v>
                </c:pt>
                <c:pt idx="1">
                  <c:v>0.26304956775337268</c:v>
                </c:pt>
                <c:pt idx="2">
                  <c:v>0.28663414642069507</c:v>
                </c:pt>
                <c:pt idx="3">
                  <c:v>0.22625129484208464</c:v>
                </c:pt>
                <c:pt idx="4">
                  <c:v>0.11875651704648738</c:v>
                </c:pt>
              </c:numCache>
            </c:numRef>
          </c:val>
          <c:extLst>
            <c:ext xmlns:c16="http://schemas.microsoft.com/office/drawing/2014/chart" uri="{C3380CC4-5D6E-409C-BE32-E72D297353CC}">
              <c16:uniqueId val="{00000004-872F-4372-81A0-9ADEC43C36E6}"/>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Muy alto</c:v>
                </c:pt>
                <c:pt idx="1">
                  <c:v>Alto</c:v>
                </c:pt>
                <c:pt idx="2">
                  <c:v>Moderado</c:v>
                </c:pt>
                <c:pt idx="3">
                  <c:v>Bajo</c:v>
                </c:pt>
                <c:pt idx="4">
                  <c:v>Nulo</c:v>
                </c:pt>
              </c:strCache>
            </c:strRef>
          </c:cat>
          <c:val>
            <c:numRef>
              <c:f>Sheet1!$C$2:$C$6</c:f>
              <c:numCache>
                <c:formatCode>0%</c:formatCode>
                <c:ptCount val="5"/>
                <c:pt idx="0">
                  <c:v>8.0912098265983404E-2</c:v>
                </c:pt>
                <c:pt idx="1">
                  <c:v>0.32642270880957852</c:v>
                </c:pt>
                <c:pt idx="2">
                  <c:v>0.33781043288817608</c:v>
                </c:pt>
                <c:pt idx="3">
                  <c:v>0.1957593164100552</c:v>
                </c:pt>
                <c:pt idx="4">
                  <c:v>5.9095443626207139E-2</c:v>
                </c:pt>
              </c:numCache>
            </c:numRef>
          </c:val>
          <c:extLst>
            <c:ext xmlns:c16="http://schemas.microsoft.com/office/drawing/2014/chart" uri="{C3380CC4-5D6E-409C-BE32-E72D297353CC}">
              <c16:uniqueId val="{00000005-872F-4372-81A0-9ADEC43C36E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doughnutChart>
        <c:varyColors val="1"/>
        <c:ser>
          <c:idx val="3"/>
          <c:order val="0"/>
          <c:tx>
            <c:strRef>
              <c:f>Sheet1!$B$1</c:f>
              <c:strCache>
                <c:ptCount val="1"/>
                <c:pt idx="0">
                  <c:v>UO</c:v>
                </c:pt>
              </c:strCache>
            </c:strRef>
          </c:tx>
          <c:dPt>
            <c:idx val="0"/>
            <c:bubble3D val="0"/>
            <c:spPr>
              <a:solidFill>
                <a:srgbClr val="D53B67"/>
              </a:solidFill>
              <a:ln w="19050">
                <a:solidFill>
                  <a:schemeClr val="lt1"/>
                </a:solidFill>
              </a:ln>
              <a:effectLst/>
            </c:spPr>
            <c:extLst>
              <c:ext xmlns:c16="http://schemas.microsoft.com/office/drawing/2014/chart" uri="{C3380CC4-5D6E-409C-BE32-E72D297353CC}">
                <c16:uniqueId val="{00000001-BD07-4A35-B497-88ED0435C83E}"/>
              </c:ext>
            </c:extLst>
          </c:dPt>
          <c:dPt>
            <c:idx val="1"/>
            <c:bubble3D val="0"/>
            <c:spPr>
              <a:noFill/>
              <a:ln w="19050">
                <a:solidFill>
                  <a:schemeClr val="lt1"/>
                </a:solidFill>
              </a:ln>
              <a:effectLst/>
            </c:spPr>
            <c:extLst>
              <c:ext xmlns:c16="http://schemas.microsoft.com/office/drawing/2014/chart" uri="{C3380CC4-5D6E-409C-BE32-E72D297353CC}">
                <c16:uniqueId val="{00000003-BD07-4A35-B497-88ED0435C83E}"/>
              </c:ext>
            </c:extLst>
          </c:dPt>
          <c:cat>
            <c:strRef>
              <c:f>Sheet1!$A$2:$A$3</c:f>
              <c:strCache>
                <c:ptCount val="2"/>
                <c:pt idx="0">
                  <c:v>One</c:v>
                </c:pt>
                <c:pt idx="1">
                  <c:v>Two</c:v>
                </c:pt>
              </c:strCache>
            </c:strRef>
          </c:cat>
          <c:val>
            <c:numRef>
              <c:f>Sheet1!$B$2:$B$3</c:f>
              <c:numCache>
                <c:formatCode>0%</c:formatCode>
                <c:ptCount val="2"/>
                <c:pt idx="0">
                  <c:v>0.23</c:v>
                </c:pt>
                <c:pt idx="1">
                  <c:v>1</c:v>
                </c:pt>
              </c:numCache>
            </c:numRef>
          </c:val>
          <c:extLst>
            <c:ext xmlns:c16="http://schemas.microsoft.com/office/drawing/2014/chart" uri="{C3380CC4-5D6E-409C-BE32-E72D297353CC}">
              <c16:uniqueId val="{00000004-BD07-4A35-B497-88ED0435C83E}"/>
            </c:ext>
          </c:extLst>
        </c:ser>
        <c:ser>
          <c:idx val="4"/>
          <c:order val="1"/>
          <c:tx>
            <c:strRef>
              <c:f>Sheet1!$C$1</c:f>
              <c:strCache>
                <c:ptCount val="1"/>
                <c:pt idx="0">
                  <c:v>UC</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6-BD07-4A35-B497-88ED0435C83E}"/>
              </c:ext>
            </c:extLst>
          </c:dPt>
          <c:dPt>
            <c:idx val="1"/>
            <c:bubble3D val="0"/>
            <c:spPr>
              <a:noFill/>
              <a:ln w="19050">
                <a:solidFill>
                  <a:schemeClr val="lt1"/>
                </a:solidFill>
              </a:ln>
              <a:effectLst/>
            </c:spPr>
            <c:extLst>
              <c:ext xmlns:c16="http://schemas.microsoft.com/office/drawing/2014/chart" uri="{C3380CC4-5D6E-409C-BE32-E72D297353CC}">
                <c16:uniqueId val="{00000008-BD07-4A35-B497-88ED0435C83E}"/>
              </c:ext>
            </c:extLst>
          </c:dPt>
          <c:cat>
            <c:strRef>
              <c:f>Sheet1!$A$2:$A$3</c:f>
              <c:strCache>
                <c:ptCount val="2"/>
                <c:pt idx="0">
                  <c:v>One</c:v>
                </c:pt>
                <c:pt idx="1">
                  <c:v>Two</c:v>
                </c:pt>
              </c:strCache>
            </c:strRef>
          </c:cat>
          <c:val>
            <c:numRef>
              <c:f>Sheet1!$C$2:$C$3</c:f>
              <c:numCache>
                <c:formatCode>0%</c:formatCode>
                <c:ptCount val="2"/>
                <c:pt idx="0">
                  <c:v>0.18</c:v>
                </c:pt>
                <c:pt idx="1">
                  <c:v>1</c:v>
                </c:pt>
              </c:numCache>
            </c:numRef>
          </c:val>
          <c:extLst>
            <c:ext xmlns:c16="http://schemas.microsoft.com/office/drawing/2014/chart" uri="{C3380CC4-5D6E-409C-BE32-E72D297353CC}">
              <c16:uniqueId val="{00000009-BD07-4A35-B497-88ED0435C83E}"/>
            </c:ext>
          </c:extLst>
        </c:ser>
        <c:ser>
          <c:idx val="5"/>
          <c:order val="2"/>
          <c:tx>
            <c:strRef>
              <c:f>Sheet1!$D$1</c:f>
              <c:strCache>
                <c:ptCount val="1"/>
                <c:pt idx="0">
                  <c:v>Ladera</c:v>
                </c:pt>
              </c:strCache>
            </c:strRef>
          </c:tx>
          <c:dPt>
            <c:idx val="0"/>
            <c:bubble3D val="0"/>
            <c:spPr>
              <a:solidFill>
                <a:srgbClr val="00B0F0"/>
              </a:solidFill>
              <a:ln w="19050">
                <a:solidFill>
                  <a:schemeClr val="lt1"/>
                </a:solidFill>
              </a:ln>
              <a:effectLst/>
            </c:spPr>
            <c:extLst>
              <c:ext xmlns:c16="http://schemas.microsoft.com/office/drawing/2014/chart" uri="{C3380CC4-5D6E-409C-BE32-E72D297353CC}">
                <c16:uniqueId val="{0000000B-BD07-4A35-B497-88ED0435C83E}"/>
              </c:ext>
            </c:extLst>
          </c:dPt>
          <c:dPt>
            <c:idx val="1"/>
            <c:bubble3D val="0"/>
            <c:spPr>
              <a:noFill/>
              <a:ln w="19050">
                <a:solidFill>
                  <a:schemeClr val="lt1"/>
                </a:solidFill>
              </a:ln>
              <a:effectLst/>
            </c:spPr>
            <c:extLst>
              <c:ext xmlns:c16="http://schemas.microsoft.com/office/drawing/2014/chart" uri="{C3380CC4-5D6E-409C-BE32-E72D297353CC}">
                <c16:uniqueId val="{0000000D-BD07-4A35-B497-88ED0435C83E}"/>
              </c:ext>
            </c:extLst>
          </c:dPt>
          <c:cat>
            <c:strRef>
              <c:f>Sheet1!$A$2:$A$3</c:f>
              <c:strCache>
                <c:ptCount val="2"/>
                <c:pt idx="0">
                  <c:v>One</c:v>
                </c:pt>
                <c:pt idx="1">
                  <c:v>Two</c:v>
                </c:pt>
              </c:strCache>
            </c:strRef>
          </c:cat>
          <c:val>
            <c:numRef>
              <c:f>Sheet1!$D$2:$D$3</c:f>
              <c:numCache>
                <c:formatCode>0%</c:formatCode>
                <c:ptCount val="2"/>
                <c:pt idx="0">
                  <c:v>0.18</c:v>
                </c:pt>
                <c:pt idx="1">
                  <c:v>1</c:v>
                </c:pt>
              </c:numCache>
            </c:numRef>
          </c:val>
          <c:extLst>
            <c:ext xmlns:c16="http://schemas.microsoft.com/office/drawing/2014/chart" uri="{C3380CC4-5D6E-409C-BE32-E72D297353CC}">
              <c16:uniqueId val="{0000000E-BD07-4A35-B497-88ED0435C83E}"/>
            </c:ext>
          </c:extLst>
        </c:ser>
        <c:ser>
          <c:idx val="0"/>
          <c:order val="3"/>
          <c:tx>
            <c:strRef>
              <c:f>Sheet1!$E$1</c:f>
              <c:strCache>
                <c:ptCount val="1"/>
                <c:pt idx="0">
                  <c:v>CA</c:v>
                </c:pt>
              </c:strCache>
            </c:strRef>
          </c:tx>
          <c:dPt>
            <c:idx val="0"/>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10-BD07-4A35-B497-88ED0435C83E}"/>
              </c:ext>
            </c:extLst>
          </c:dPt>
          <c:dPt>
            <c:idx val="1"/>
            <c:bubble3D val="0"/>
            <c:spPr>
              <a:noFill/>
              <a:ln w="19050">
                <a:solidFill>
                  <a:schemeClr val="lt1"/>
                </a:solidFill>
              </a:ln>
              <a:effectLst/>
            </c:spPr>
            <c:extLst>
              <c:ext xmlns:c16="http://schemas.microsoft.com/office/drawing/2014/chart" uri="{C3380CC4-5D6E-409C-BE32-E72D297353CC}">
                <c16:uniqueId val="{00000012-BD07-4A35-B497-88ED0435C83E}"/>
              </c:ext>
            </c:extLst>
          </c:dPt>
          <c:cat>
            <c:strRef>
              <c:f>Sheet1!$A$2:$A$3</c:f>
              <c:strCache>
                <c:ptCount val="2"/>
                <c:pt idx="0">
                  <c:v>One</c:v>
                </c:pt>
                <c:pt idx="1">
                  <c:v>Two</c:v>
                </c:pt>
              </c:strCache>
            </c:strRef>
          </c:cat>
          <c:val>
            <c:numRef>
              <c:f>Sheet1!$E$2:$E$3</c:f>
              <c:numCache>
                <c:formatCode>0%</c:formatCode>
                <c:ptCount val="2"/>
                <c:pt idx="0">
                  <c:v>0.25</c:v>
                </c:pt>
                <c:pt idx="1">
                  <c:v>1</c:v>
                </c:pt>
              </c:numCache>
            </c:numRef>
          </c:val>
          <c:extLst>
            <c:ext xmlns:c16="http://schemas.microsoft.com/office/drawing/2014/chart" uri="{C3380CC4-5D6E-409C-BE32-E72D297353CC}">
              <c16:uniqueId val="{00000013-BD07-4A35-B497-88ED0435C83E}"/>
            </c:ext>
          </c:extLst>
        </c:ser>
        <c:dLbls>
          <c:showLegendKey val="0"/>
          <c:showVal val="0"/>
          <c:showCatName val="0"/>
          <c:showSerName val="0"/>
          <c:showPercent val="0"/>
          <c:showBubbleSize val="0"/>
          <c:showLeaderLines val="1"/>
        </c:dLbls>
        <c:firstSliceAng val="0"/>
        <c:holeSize val="59"/>
      </c:doughnut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DF89-426E-85D3-A7FA93871930}"/>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DF89-426E-85D3-A7FA9387193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Muy alto</c:v>
                </c:pt>
                <c:pt idx="1">
                  <c:v>Alto</c:v>
                </c:pt>
                <c:pt idx="2">
                  <c:v>Moderado</c:v>
                </c:pt>
                <c:pt idx="3">
                  <c:v>Bajo</c:v>
                </c:pt>
                <c:pt idx="4">
                  <c:v>Nulo</c:v>
                </c:pt>
              </c:strCache>
            </c:strRef>
          </c:cat>
          <c:val>
            <c:numRef>
              <c:f>Sheet1!$B$2:$B$6</c:f>
              <c:numCache>
                <c:formatCode>0%</c:formatCode>
                <c:ptCount val="5"/>
                <c:pt idx="0">
                  <c:v>9.2069492845506834E-2</c:v>
                </c:pt>
                <c:pt idx="1">
                  <c:v>0.29743975043771076</c:v>
                </c:pt>
                <c:pt idx="2">
                  <c:v>0.31440556206130144</c:v>
                </c:pt>
                <c:pt idx="3">
                  <c:v>0.20970446299490736</c:v>
                </c:pt>
                <c:pt idx="4">
                  <c:v>8.638073166056906E-2</c:v>
                </c:pt>
              </c:numCache>
            </c:numRef>
          </c:val>
          <c:extLst>
            <c:ext xmlns:c16="http://schemas.microsoft.com/office/drawing/2014/chart" uri="{C3380CC4-5D6E-409C-BE32-E72D297353CC}">
              <c16:uniqueId val="{00000004-DF89-426E-85D3-A7FA9387193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A238-4AD1-8723-99840F569A8F}"/>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A238-4AD1-8723-99840F569A8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Muy alto</c:v>
                </c:pt>
                <c:pt idx="1">
                  <c:v>Alto</c:v>
                </c:pt>
                <c:pt idx="2">
                  <c:v>Moderado</c:v>
                </c:pt>
                <c:pt idx="3">
                  <c:v>Bajo</c:v>
                </c:pt>
                <c:pt idx="4">
                  <c:v>Nulo</c:v>
                </c:pt>
              </c:strCache>
            </c:strRef>
          </c:cat>
          <c:val>
            <c:numRef>
              <c:f>Sheet1!$B$2:$B$6</c:f>
              <c:numCache>
                <c:formatCode>0%</c:formatCode>
                <c:ptCount val="5"/>
                <c:pt idx="0">
                  <c:v>0.10751665951199206</c:v>
                </c:pt>
                <c:pt idx="1">
                  <c:v>0.29685787777808037</c:v>
                </c:pt>
                <c:pt idx="2">
                  <c:v>0.33436483404274658</c:v>
                </c:pt>
                <c:pt idx="3">
                  <c:v>0.16935872183765238</c:v>
                </c:pt>
                <c:pt idx="4">
                  <c:v>9.1901906829527841E-2</c:v>
                </c:pt>
              </c:numCache>
            </c:numRef>
          </c:val>
          <c:extLst>
            <c:ext xmlns:c16="http://schemas.microsoft.com/office/drawing/2014/chart" uri="{C3380CC4-5D6E-409C-BE32-E72D297353CC}">
              <c16:uniqueId val="{00000004-A238-4AD1-8723-99840F569A8F}"/>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Muy alto</c:v>
                </c:pt>
                <c:pt idx="1">
                  <c:v>Alto</c:v>
                </c:pt>
                <c:pt idx="2">
                  <c:v>Moderado</c:v>
                </c:pt>
                <c:pt idx="3">
                  <c:v>Bajo</c:v>
                </c:pt>
                <c:pt idx="4">
                  <c:v>Nulo</c:v>
                </c:pt>
              </c:strCache>
            </c:strRef>
          </c:cat>
          <c:val>
            <c:numRef>
              <c:f>Sheet1!$C$2:$C$6</c:f>
              <c:numCache>
                <c:formatCode>0%</c:formatCode>
                <c:ptCount val="5"/>
                <c:pt idx="0">
                  <c:v>7.4992496398978717E-2</c:v>
                </c:pt>
                <c:pt idx="1">
                  <c:v>0.30656821911582033</c:v>
                </c:pt>
                <c:pt idx="2">
                  <c:v>0.30146371901176516</c:v>
                </c:pt>
                <c:pt idx="3">
                  <c:v>0.23766852185860407</c:v>
                </c:pt>
                <c:pt idx="4">
                  <c:v>7.9307043614829278E-2</c:v>
                </c:pt>
              </c:numCache>
            </c:numRef>
          </c:val>
          <c:extLst>
            <c:ext xmlns:c16="http://schemas.microsoft.com/office/drawing/2014/chart" uri="{C3380CC4-5D6E-409C-BE32-E72D297353CC}">
              <c16:uniqueId val="{00000005-A238-4AD1-8723-99840F569A8F}"/>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Muy alto</c:v>
                </c:pt>
                <c:pt idx="1">
                  <c:v>Alto</c:v>
                </c:pt>
                <c:pt idx="2">
                  <c:v>Moderado</c:v>
                </c:pt>
                <c:pt idx="3">
                  <c:v>Bajo</c:v>
                </c:pt>
                <c:pt idx="4">
                  <c:v>Nulo</c:v>
                </c:pt>
              </c:strCache>
            </c:strRef>
          </c:cat>
          <c:val>
            <c:numRef>
              <c:f>Sheet1!$D$2:$D$6</c:f>
              <c:numCache>
                <c:formatCode>0%</c:formatCode>
                <c:ptCount val="5"/>
                <c:pt idx="0">
                  <c:v>8.930451015760596E-2</c:v>
                </c:pt>
                <c:pt idx="1">
                  <c:v>0.26977421930369161</c:v>
                </c:pt>
                <c:pt idx="2">
                  <c:v>0.28097483220164171</c:v>
                </c:pt>
                <c:pt idx="3">
                  <c:v>0.27137952330911108</c:v>
                </c:pt>
                <c:pt idx="4">
                  <c:v>8.8566915027949306E-2</c:v>
                </c:pt>
              </c:numCache>
            </c:numRef>
          </c:val>
          <c:extLst>
            <c:ext xmlns:c16="http://schemas.microsoft.com/office/drawing/2014/chart" uri="{C3380CC4-5D6E-409C-BE32-E72D297353CC}">
              <c16:uniqueId val="{00000006-A238-4AD1-8723-99840F569A8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60CB-4D9E-8EE6-5D4DC60F7036}"/>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60CB-4D9E-8EE6-5D4DC60F703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Muy alto</c:v>
                </c:pt>
                <c:pt idx="1">
                  <c:v>Alto</c:v>
                </c:pt>
                <c:pt idx="2">
                  <c:v>Moderado</c:v>
                </c:pt>
                <c:pt idx="3">
                  <c:v>Bajo</c:v>
                </c:pt>
                <c:pt idx="4">
                  <c:v>Nulo</c:v>
                </c:pt>
              </c:strCache>
            </c:strRef>
          </c:cat>
          <c:val>
            <c:numRef>
              <c:f>Sheet1!$B$2:$B$6</c:f>
              <c:numCache>
                <c:formatCode>0%</c:formatCode>
                <c:ptCount val="5"/>
                <c:pt idx="0">
                  <c:v>7.3588941360015897E-2</c:v>
                </c:pt>
                <c:pt idx="1">
                  <c:v>0.27474821686725603</c:v>
                </c:pt>
                <c:pt idx="2">
                  <c:v>0.31116647089311095</c:v>
                </c:pt>
                <c:pt idx="3">
                  <c:v>0.25040407327090719</c:v>
                </c:pt>
                <c:pt idx="4">
                  <c:v>9.0092297608711333E-2</c:v>
                </c:pt>
              </c:numCache>
            </c:numRef>
          </c:val>
          <c:extLst>
            <c:ext xmlns:c16="http://schemas.microsoft.com/office/drawing/2014/chart" uri="{C3380CC4-5D6E-409C-BE32-E72D297353CC}">
              <c16:uniqueId val="{00000004-60CB-4D9E-8EE6-5D4DC60F7036}"/>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Muy alto</c:v>
                </c:pt>
                <c:pt idx="1">
                  <c:v>Alto</c:v>
                </c:pt>
                <c:pt idx="2">
                  <c:v>Moderado</c:v>
                </c:pt>
                <c:pt idx="3">
                  <c:v>Bajo</c:v>
                </c:pt>
                <c:pt idx="4">
                  <c:v>Nulo</c:v>
                </c:pt>
              </c:strCache>
            </c:strRef>
          </c:cat>
          <c:val>
            <c:numRef>
              <c:f>Sheet1!$C$2:$C$6</c:f>
              <c:numCache>
                <c:formatCode>0%</c:formatCode>
                <c:ptCount val="5"/>
                <c:pt idx="0">
                  <c:v>6.0064351071356492E-2</c:v>
                </c:pt>
                <c:pt idx="1">
                  <c:v>0.2999926123841512</c:v>
                </c:pt>
                <c:pt idx="2">
                  <c:v>0.37993364303389826</c:v>
                </c:pt>
                <c:pt idx="3">
                  <c:v>0.17899576577833293</c:v>
                </c:pt>
                <c:pt idx="4">
                  <c:v>8.1013627732261603E-2</c:v>
                </c:pt>
              </c:numCache>
            </c:numRef>
          </c:val>
          <c:extLst>
            <c:ext xmlns:c16="http://schemas.microsoft.com/office/drawing/2014/chart" uri="{C3380CC4-5D6E-409C-BE32-E72D297353CC}">
              <c16:uniqueId val="{00000005-60CB-4D9E-8EE6-5D4DC60F7036}"/>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Muy alto</c:v>
                </c:pt>
                <c:pt idx="1">
                  <c:v>Alto</c:v>
                </c:pt>
                <c:pt idx="2">
                  <c:v>Moderado</c:v>
                </c:pt>
                <c:pt idx="3">
                  <c:v>Bajo</c:v>
                </c:pt>
                <c:pt idx="4">
                  <c:v>Nulo</c:v>
                </c:pt>
              </c:strCache>
            </c:strRef>
          </c:cat>
          <c:val>
            <c:numRef>
              <c:f>Sheet1!$D$2:$D$6</c:f>
              <c:numCache>
                <c:formatCode>0%</c:formatCode>
                <c:ptCount val="5"/>
                <c:pt idx="0">
                  <c:v>8.1802854091485161E-2</c:v>
                </c:pt>
                <c:pt idx="1">
                  <c:v>0.30948766491912583</c:v>
                </c:pt>
                <c:pt idx="2">
                  <c:v>0.26991389294825863</c:v>
                </c:pt>
                <c:pt idx="3">
                  <c:v>0.25663472805469167</c:v>
                </c:pt>
                <c:pt idx="4">
                  <c:v>8.2160859986440224E-2</c:v>
                </c:pt>
              </c:numCache>
            </c:numRef>
          </c:val>
          <c:extLst>
            <c:ext xmlns:c16="http://schemas.microsoft.com/office/drawing/2014/chart" uri="{C3380CC4-5D6E-409C-BE32-E72D297353CC}">
              <c16:uniqueId val="{00000006-60CB-4D9E-8EE6-5D4DC60F7036}"/>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Muy alto</c:v>
                </c:pt>
                <c:pt idx="1">
                  <c:v>Alto</c:v>
                </c:pt>
                <c:pt idx="2">
                  <c:v>Moderado</c:v>
                </c:pt>
                <c:pt idx="3">
                  <c:v>Bajo</c:v>
                </c:pt>
                <c:pt idx="4">
                  <c:v>Nulo</c:v>
                </c:pt>
              </c:strCache>
            </c:strRef>
          </c:cat>
          <c:val>
            <c:numRef>
              <c:f>Sheet1!$E$2:$E$6</c:f>
              <c:numCache>
                <c:formatCode>0%</c:formatCode>
                <c:ptCount val="5"/>
                <c:pt idx="0">
                  <c:v>0.11777776555046258</c:v>
                </c:pt>
                <c:pt idx="1">
                  <c:v>0.30233225385561069</c:v>
                </c:pt>
                <c:pt idx="2">
                  <c:v>0.32597900753039821</c:v>
                </c:pt>
                <c:pt idx="3">
                  <c:v>0.16558876478989501</c:v>
                </c:pt>
                <c:pt idx="4">
                  <c:v>8.8322208273635294E-2</c:v>
                </c:pt>
              </c:numCache>
            </c:numRef>
          </c:val>
          <c:extLst>
            <c:ext xmlns:c16="http://schemas.microsoft.com/office/drawing/2014/chart" uri="{C3380CC4-5D6E-409C-BE32-E72D297353CC}">
              <c16:uniqueId val="{00000007-60CB-4D9E-8EE6-5D4DC60F703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3890-400E-810A-BD75F3881A90}"/>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3890-400E-810A-BD75F3881A9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Mio Cable</c:v>
                </c:pt>
                <c:pt idx="1">
                  <c:v>Automóvil</c:v>
                </c:pt>
                <c:pt idx="2">
                  <c:v>Camión liviano</c:v>
                </c:pt>
                <c:pt idx="3">
                  <c:v>Camión pesado</c:v>
                </c:pt>
                <c:pt idx="4">
                  <c:v>Campero/ Camioneta (SUV)</c:v>
                </c:pt>
                <c:pt idx="5">
                  <c:v>Van/Camioneta con platón</c:v>
                </c:pt>
                <c:pt idx="6">
                  <c:v>Moto 2T</c:v>
                </c:pt>
                <c:pt idx="7">
                  <c:v>Moto 4T</c:v>
                </c:pt>
                <c:pt idx="8">
                  <c:v>Otro</c:v>
                </c:pt>
              </c:strCache>
            </c:strRef>
          </c:cat>
          <c:val>
            <c:numRef>
              <c:f>Sheet1!$B$2:$B$10</c:f>
              <c:numCache>
                <c:formatCode>0%</c:formatCode>
                <c:ptCount val="9"/>
                <c:pt idx="0">
                  <c:v>0.2551298821473646</c:v>
                </c:pt>
                <c:pt idx="1">
                  <c:v>0.23770522296454538</c:v>
                </c:pt>
                <c:pt idx="2">
                  <c:v>0.13022525860369841</c:v>
                </c:pt>
                <c:pt idx="3">
                  <c:v>4.3882716153622089E-2</c:v>
                </c:pt>
                <c:pt idx="4">
                  <c:v>6.1076584278209924E-2</c:v>
                </c:pt>
                <c:pt idx="5">
                  <c:v>6.2857776561199383E-2</c:v>
                </c:pt>
                <c:pt idx="6">
                  <c:v>6.9556655071439766E-2</c:v>
                </c:pt>
                <c:pt idx="7">
                  <c:v>3.8371507278198762E-2</c:v>
                </c:pt>
                <c:pt idx="8">
                  <c:v>0.10119439694172142</c:v>
                </c:pt>
              </c:numCache>
            </c:numRef>
          </c:val>
          <c:extLst>
            <c:ext xmlns:c16="http://schemas.microsoft.com/office/drawing/2014/chart" uri="{C3380CC4-5D6E-409C-BE32-E72D297353CC}">
              <c16:uniqueId val="{00000004-3890-400E-810A-BD75F3881A90}"/>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Mio Cable</c:v>
                </c:pt>
                <c:pt idx="1">
                  <c:v>Automóvil</c:v>
                </c:pt>
                <c:pt idx="2">
                  <c:v>Camión liviano</c:v>
                </c:pt>
                <c:pt idx="3">
                  <c:v>Camión pesado</c:v>
                </c:pt>
                <c:pt idx="4">
                  <c:v>Campero/ Camioneta (SUV)</c:v>
                </c:pt>
                <c:pt idx="5">
                  <c:v>Van/Camioneta con platón</c:v>
                </c:pt>
                <c:pt idx="6">
                  <c:v>Moto 2T</c:v>
                </c:pt>
                <c:pt idx="7">
                  <c:v>Moto 4T</c:v>
                </c:pt>
                <c:pt idx="8">
                  <c:v>Otro</c:v>
                </c:pt>
              </c:strCache>
            </c:strRef>
          </c:cat>
          <c:val>
            <c:numRef>
              <c:f>Sheet1!$C$2:$C$10</c:f>
              <c:numCache>
                <c:formatCode>0%</c:formatCode>
                <c:ptCount val="9"/>
                <c:pt idx="0">
                  <c:v>0.29703417060047088</c:v>
                </c:pt>
                <c:pt idx="1">
                  <c:v>0.22097281762682278</c:v>
                </c:pt>
                <c:pt idx="2">
                  <c:v>0.16340232405872118</c:v>
                </c:pt>
                <c:pt idx="3">
                  <c:v>8.8384652331557567E-2</c:v>
                </c:pt>
                <c:pt idx="4">
                  <c:v>7.3654817517360374E-2</c:v>
                </c:pt>
                <c:pt idx="5">
                  <c:v>3.3359664541675271E-2</c:v>
                </c:pt>
                <c:pt idx="6">
                  <c:v>2.1621283753173532E-2</c:v>
                </c:pt>
                <c:pt idx="7">
                  <c:v>2.1802284236015559E-2</c:v>
                </c:pt>
                <c:pt idx="8">
                  <c:v>7.9767985334203734E-2</c:v>
                </c:pt>
              </c:numCache>
            </c:numRef>
          </c:val>
          <c:extLst>
            <c:ext xmlns:c16="http://schemas.microsoft.com/office/drawing/2014/chart" uri="{C3380CC4-5D6E-409C-BE32-E72D297353CC}">
              <c16:uniqueId val="{00000005-3890-400E-810A-BD75F3881A9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CC6C-409C-AB9E-68ABB9B00B14}"/>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CC6C-409C-AB9E-68ABB9B00B1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Mio Cable</c:v>
                </c:pt>
                <c:pt idx="1">
                  <c:v>Automóvil</c:v>
                </c:pt>
                <c:pt idx="2">
                  <c:v>Camión liviano</c:v>
                </c:pt>
                <c:pt idx="3">
                  <c:v>Camión pesado</c:v>
                </c:pt>
                <c:pt idx="4">
                  <c:v>Campero/ Camioneta (SUV)</c:v>
                </c:pt>
                <c:pt idx="5">
                  <c:v>Van/Camioneta con platón</c:v>
                </c:pt>
                <c:pt idx="6">
                  <c:v>Moto 2T</c:v>
                </c:pt>
                <c:pt idx="7">
                  <c:v>Moto 4T</c:v>
                </c:pt>
                <c:pt idx="8">
                  <c:v>Otro</c:v>
                </c:pt>
              </c:strCache>
            </c:strRef>
          </c:cat>
          <c:val>
            <c:numRef>
              <c:f>Sheet1!$B$2:$B$10</c:f>
              <c:numCache>
                <c:formatCode>0%</c:formatCode>
                <c:ptCount val="9"/>
                <c:pt idx="0">
                  <c:v>0.27786973867240861</c:v>
                </c:pt>
                <c:pt idx="1">
                  <c:v>0.22862518579544866</c:v>
                </c:pt>
                <c:pt idx="2">
                  <c:v>0.14822918460314588</c:v>
                </c:pt>
                <c:pt idx="3">
                  <c:v>6.8032216864162165E-2</c:v>
                </c:pt>
                <c:pt idx="4">
                  <c:v>6.7902310946183528E-2</c:v>
                </c:pt>
                <c:pt idx="5">
                  <c:v>4.685027804862224E-2</c:v>
                </c:pt>
                <c:pt idx="6">
                  <c:v>4.354396027357945E-2</c:v>
                </c:pt>
                <c:pt idx="7">
                  <c:v>2.9380022907037784E-2</c:v>
                </c:pt>
                <c:pt idx="8">
                  <c:v>8.9567101889407599E-2</c:v>
                </c:pt>
              </c:numCache>
            </c:numRef>
          </c:val>
          <c:extLst>
            <c:ext xmlns:c16="http://schemas.microsoft.com/office/drawing/2014/chart" uri="{C3380CC4-5D6E-409C-BE32-E72D297353CC}">
              <c16:uniqueId val="{00000004-CC6C-409C-AB9E-68ABB9B00B1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5F13-414B-8D70-E2A6B8F2A558}"/>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5F13-414B-8D70-E2A6B8F2A55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Mio Cable</c:v>
                </c:pt>
                <c:pt idx="1">
                  <c:v>Automóvil</c:v>
                </c:pt>
                <c:pt idx="2">
                  <c:v>Camión liviano</c:v>
                </c:pt>
                <c:pt idx="3">
                  <c:v>Camión pesado</c:v>
                </c:pt>
                <c:pt idx="4">
                  <c:v>Campero/ Camioneta (SUV)</c:v>
                </c:pt>
                <c:pt idx="5">
                  <c:v>Van/Camioneta con platón</c:v>
                </c:pt>
                <c:pt idx="6">
                  <c:v>Moto 2T</c:v>
                </c:pt>
                <c:pt idx="7">
                  <c:v>Moto 4T</c:v>
                </c:pt>
                <c:pt idx="8">
                  <c:v>Otro</c:v>
                </c:pt>
              </c:strCache>
            </c:strRef>
          </c:cat>
          <c:val>
            <c:numRef>
              <c:f>Sheet1!$B$2:$B$10</c:f>
              <c:numCache>
                <c:formatCode>0%</c:formatCode>
                <c:ptCount val="9"/>
                <c:pt idx="0">
                  <c:v>0.25589094247031935</c:v>
                </c:pt>
                <c:pt idx="1">
                  <c:v>0.23826918216029203</c:v>
                </c:pt>
                <c:pt idx="2">
                  <c:v>0.15933302555032461</c:v>
                </c:pt>
                <c:pt idx="3">
                  <c:v>7.7004206905742098E-2</c:v>
                </c:pt>
                <c:pt idx="4">
                  <c:v>6.8677631646927931E-2</c:v>
                </c:pt>
                <c:pt idx="5">
                  <c:v>4.2643591706967382E-2</c:v>
                </c:pt>
                <c:pt idx="6">
                  <c:v>3.5896039335283084E-2</c:v>
                </c:pt>
                <c:pt idx="7">
                  <c:v>4.4931138540407388E-2</c:v>
                </c:pt>
                <c:pt idx="8">
                  <c:v>7.7354241683735586E-2</c:v>
                </c:pt>
              </c:numCache>
            </c:numRef>
          </c:val>
          <c:extLst>
            <c:ext xmlns:c16="http://schemas.microsoft.com/office/drawing/2014/chart" uri="{C3380CC4-5D6E-409C-BE32-E72D297353CC}">
              <c16:uniqueId val="{00000004-5F13-414B-8D70-E2A6B8F2A558}"/>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Mio Cable</c:v>
                </c:pt>
                <c:pt idx="1">
                  <c:v>Automóvil</c:v>
                </c:pt>
                <c:pt idx="2">
                  <c:v>Camión liviano</c:v>
                </c:pt>
                <c:pt idx="3">
                  <c:v>Camión pesado</c:v>
                </c:pt>
                <c:pt idx="4">
                  <c:v>Campero/ Camioneta (SUV)</c:v>
                </c:pt>
                <c:pt idx="5">
                  <c:v>Van/Camioneta con platón</c:v>
                </c:pt>
                <c:pt idx="6">
                  <c:v>Moto 2T</c:v>
                </c:pt>
                <c:pt idx="7">
                  <c:v>Moto 4T</c:v>
                </c:pt>
                <c:pt idx="8">
                  <c:v>Otro</c:v>
                </c:pt>
              </c:strCache>
            </c:strRef>
          </c:cat>
          <c:val>
            <c:numRef>
              <c:f>Sheet1!$C$2:$C$10</c:f>
              <c:numCache>
                <c:formatCode>0%</c:formatCode>
                <c:ptCount val="9"/>
                <c:pt idx="0">
                  <c:v>0.30337751930694024</c:v>
                </c:pt>
                <c:pt idx="1">
                  <c:v>0.20629104220086372</c:v>
                </c:pt>
                <c:pt idx="2">
                  <c:v>0.14677093252838141</c:v>
                </c:pt>
                <c:pt idx="3">
                  <c:v>6.5429921683366282E-2</c:v>
                </c:pt>
                <c:pt idx="4">
                  <c:v>7.1468621984065048E-2</c:v>
                </c:pt>
                <c:pt idx="5">
                  <c:v>5.2373645670849366E-2</c:v>
                </c:pt>
                <c:pt idx="6">
                  <c:v>4.764718212650746E-2</c:v>
                </c:pt>
                <c:pt idx="7">
                  <c:v>1.7013315076005849E-2</c:v>
                </c:pt>
                <c:pt idx="8">
                  <c:v>8.9627819423018507E-2</c:v>
                </c:pt>
              </c:numCache>
            </c:numRef>
          </c:val>
          <c:extLst>
            <c:ext xmlns:c16="http://schemas.microsoft.com/office/drawing/2014/chart" uri="{C3380CC4-5D6E-409C-BE32-E72D297353CC}">
              <c16:uniqueId val="{00000005-5F13-414B-8D70-E2A6B8F2A558}"/>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Mio Cable</c:v>
                </c:pt>
                <c:pt idx="1">
                  <c:v>Automóvil</c:v>
                </c:pt>
                <c:pt idx="2">
                  <c:v>Camión liviano</c:v>
                </c:pt>
                <c:pt idx="3">
                  <c:v>Camión pesado</c:v>
                </c:pt>
                <c:pt idx="4">
                  <c:v>Campero/ Camioneta (SUV)</c:v>
                </c:pt>
                <c:pt idx="5">
                  <c:v>Van/Camioneta con platón</c:v>
                </c:pt>
                <c:pt idx="6">
                  <c:v>Moto 2T</c:v>
                </c:pt>
                <c:pt idx="7">
                  <c:v>Moto 4T</c:v>
                </c:pt>
                <c:pt idx="8">
                  <c:v>Otro</c:v>
                </c:pt>
              </c:strCache>
            </c:strRef>
          </c:cat>
          <c:val>
            <c:numRef>
              <c:f>Sheet1!$D$2:$D$10</c:f>
              <c:numCache>
                <c:formatCode>0%</c:formatCode>
                <c:ptCount val="9"/>
                <c:pt idx="0">
                  <c:v>0.27784385861866734</c:v>
                </c:pt>
                <c:pt idx="1">
                  <c:v>0.26510011953718232</c:v>
                </c:pt>
                <c:pt idx="2">
                  <c:v>0.11084013288184238</c:v>
                </c:pt>
                <c:pt idx="3">
                  <c:v>4.248197630433246E-2</c:v>
                </c:pt>
                <c:pt idx="4">
                  <c:v>5.3286869162829743E-2</c:v>
                </c:pt>
                <c:pt idx="5">
                  <c:v>4.4746718047294666E-2</c:v>
                </c:pt>
                <c:pt idx="6">
                  <c:v>5.9154573325076322E-2</c:v>
                </c:pt>
                <c:pt idx="7">
                  <c:v>1.0804892858497277E-2</c:v>
                </c:pt>
                <c:pt idx="8">
                  <c:v>0.13574085926427715</c:v>
                </c:pt>
              </c:numCache>
            </c:numRef>
          </c:val>
          <c:extLst>
            <c:ext xmlns:c16="http://schemas.microsoft.com/office/drawing/2014/chart" uri="{C3380CC4-5D6E-409C-BE32-E72D297353CC}">
              <c16:uniqueId val="{00000006-5F13-414B-8D70-E2A6B8F2A55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DBA6-4713-BDE6-F4DD3CF1CE25}"/>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DBA6-4713-BDE6-F4DD3CF1CE2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Mio Cable</c:v>
                </c:pt>
                <c:pt idx="1">
                  <c:v>Automóvil</c:v>
                </c:pt>
                <c:pt idx="2">
                  <c:v>Camión liviano</c:v>
                </c:pt>
                <c:pt idx="3">
                  <c:v>Camión pesado</c:v>
                </c:pt>
                <c:pt idx="4">
                  <c:v>Campero/ Camioneta (SUV)</c:v>
                </c:pt>
                <c:pt idx="5">
                  <c:v>Van/Camioneta con platón</c:v>
                </c:pt>
                <c:pt idx="6">
                  <c:v>Moto 2T</c:v>
                </c:pt>
                <c:pt idx="7">
                  <c:v>Moto 4T</c:v>
                </c:pt>
                <c:pt idx="8">
                  <c:v>Otro</c:v>
                </c:pt>
              </c:strCache>
            </c:strRef>
          </c:cat>
          <c:val>
            <c:numRef>
              <c:f>Sheet1!$B$2:$B$10</c:f>
              <c:numCache>
                <c:formatCode>0%</c:formatCode>
                <c:ptCount val="9"/>
                <c:pt idx="0">
                  <c:v>0.32103952670958841</c:v>
                </c:pt>
                <c:pt idx="1">
                  <c:v>0.1484201481277877</c:v>
                </c:pt>
                <c:pt idx="2">
                  <c:v>0.15867807271375059</c:v>
                </c:pt>
                <c:pt idx="3">
                  <c:v>7.7100582824438504E-2</c:v>
                </c:pt>
                <c:pt idx="4">
                  <c:v>0.12083857915302254</c:v>
                </c:pt>
                <c:pt idx="5">
                  <c:v>3.6473813359450241E-2</c:v>
                </c:pt>
                <c:pt idx="6">
                  <c:v>3.4701301735489923E-2</c:v>
                </c:pt>
                <c:pt idx="7">
                  <c:v>3.9985454823872842E-2</c:v>
                </c:pt>
                <c:pt idx="8">
                  <c:v>6.2762520552600634E-2</c:v>
                </c:pt>
              </c:numCache>
            </c:numRef>
          </c:val>
          <c:extLst>
            <c:ext xmlns:c16="http://schemas.microsoft.com/office/drawing/2014/chart" uri="{C3380CC4-5D6E-409C-BE32-E72D297353CC}">
              <c16:uniqueId val="{00000004-DBA6-4713-BDE6-F4DD3CF1CE25}"/>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Mio Cable</c:v>
                </c:pt>
                <c:pt idx="1">
                  <c:v>Automóvil</c:v>
                </c:pt>
                <c:pt idx="2">
                  <c:v>Camión liviano</c:v>
                </c:pt>
                <c:pt idx="3">
                  <c:v>Camión pesado</c:v>
                </c:pt>
                <c:pt idx="4">
                  <c:v>Campero/ Camioneta (SUV)</c:v>
                </c:pt>
                <c:pt idx="5">
                  <c:v>Van/Camioneta con platón</c:v>
                </c:pt>
                <c:pt idx="6">
                  <c:v>Moto 2T</c:v>
                </c:pt>
                <c:pt idx="7">
                  <c:v>Moto 4T</c:v>
                </c:pt>
                <c:pt idx="8">
                  <c:v>Otro</c:v>
                </c:pt>
              </c:strCache>
            </c:strRef>
          </c:cat>
          <c:val>
            <c:numRef>
              <c:f>Sheet1!$C$2:$C$10</c:f>
              <c:numCache>
                <c:formatCode>0%</c:formatCode>
                <c:ptCount val="9"/>
                <c:pt idx="0">
                  <c:v>0.2975618832444003</c:v>
                </c:pt>
                <c:pt idx="1">
                  <c:v>0.26174584240426618</c:v>
                </c:pt>
                <c:pt idx="2">
                  <c:v>0.10561909355604257</c:v>
                </c:pt>
                <c:pt idx="3">
                  <c:v>5.2677204707280968E-2</c:v>
                </c:pt>
                <c:pt idx="4">
                  <c:v>0.11865693739052205</c:v>
                </c:pt>
                <c:pt idx="6">
                  <c:v>5.0082895075552816E-2</c:v>
                </c:pt>
                <c:pt idx="7">
                  <c:v>3.4097862739266981E-2</c:v>
                </c:pt>
                <c:pt idx="8">
                  <c:v>7.9558280882668614E-2</c:v>
                </c:pt>
              </c:numCache>
            </c:numRef>
          </c:val>
          <c:extLst>
            <c:ext xmlns:c16="http://schemas.microsoft.com/office/drawing/2014/chart" uri="{C3380CC4-5D6E-409C-BE32-E72D297353CC}">
              <c16:uniqueId val="{00000005-DBA6-4713-BDE6-F4DD3CF1CE25}"/>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Mio Cable</c:v>
                </c:pt>
                <c:pt idx="1">
                  <c:v>Automóvil</c:v>
                </c:pt>
                <c:pt idx="2">
                  <c:v>Camión liviano</c:v>
                </c:pt>
                <c:pt idx="3">
                  <c:v>Camión pesado</c:v>
                </c:pt>
                <c:pt idx="4">
                  <c:v>Campero/ Camioneta (SUV)</c:v>
                </c:pt>
                <c:pt idx="5">
                  <c:v>Van/Camioneta con platón</c:v>
                </c:pt>
                <c:pt idx="6">
                  <c:v>Moto 2T</c:v>
                </c:pt>
                <c:pt idx="7">
                  <c:v>Moto 4T</c:v>
                </c:pt>
                <c:pt idx="8">
                  <c:v>Otro</c:v>
                </c:pt>
              </c:strCache>
            </c:strRef>
          </c:cat>
          <c:val>
            <c:numRef>
              <c:f>Sheet1!$D$2:$D$10</c:f>
              <c:numCache>
                <c:formatCode>0%</c:formatCode>
                <c:ptCount val="9"/>
                <c:pt idx="0">
                  <c:v>0.32265634065569687</c:v>
                </c:pt>
                <c:pt idx="1">
                  <c:v>0.27606787639880831</c:v>
                </c:pt>
                <c:pt idx="2">
                  <c:v>0.12293586299759805</c:v>
                </c:pt>
                <c:pt idx="3">
                  <c:v>4.116041039403015E-2</c:v>
                </c:pt>
                <c:pt idx="4">
                  <c:v>4.3618532888267232E-2</c:v>
                </c:pt>
                <c:pt idx="5">
                  <c:v>5.4258290367044208E-2</c:v>
                </c:pt>
                <c:pt idx="6">
                  <c:v>4.131001452271902E-2</c:v>
                </c:pt>
                <c:pt idx="7">
                  <c:v>5.3323013814309209E-3</c:v>
                </c:pt>
                <c:pt idx="8">
                  <c:v>9.2660370394406777E-2</c:v>
                </c:pt>
              </c:numCache>
            </c:numRef>
          </c:val>
          <c:extLst>
            <c:ext xmlns:c16="http://schemas.microsoft.com/office/drawing/2014/chart" uri="{C3380CC4-5D6E-409C-BE32-E72D297353CC}">
              <c16:uniqueId val="{00000006-DBA6-4713-BDE6-F4DD3CF1CE25}"/>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Mio Cable</c:v>
                </c:pt>
                <c:pt idx="1">
                  <c:v>Automóvil</c:v>
                </c:pt>
                <c:pt idx="2">
                  <c:v>Camión liviano</c:v>
                </c:pt>
                <c:pt idx="3">
                  <c:v>Camión pesado</c:v>
                </c:pt>
                <c:pt idx="4">
                  <c:v>Campero/ Camioneta (SUV)</c:v>
                </c:pt>
                <c:pt idx="5">
                  <c:v>Van/Camioneta con platón</c:v>
                </c:pt>
                <c:pt idx="6">
                  <c:v>Moto 2T</c:v>
                </c:pt>
                <c:pt idx="7">
                  <c:v>Moto 4T</c:v>
                </c:pt>
                <c:pt idx="8">
                  <c:v>Otro</c:v>
                </c:pt>
              </c:strCache>
            </c:strRef>
          </c:cat>
          <c:val>
            <c:numRef>
              <c:f>Sheet1!$E$2:$E$10</c:f>
              <c:numCache>
                <c:formatCode>0%</c:formatCode>
                <c:ptCount val="9"/>
                <c:pt idx="0">
                  <c:v>0.21993094122723206</c:v>
                </c:pt>
                <c:pt idx="1">
                  <c:v>0.23634381295472381</c:v>
                </c:pt>
                <c:pt idx="2">
                  <c:v>0.16949597406986525</c:v>
                </c:pt>
                <c:pt idx="3">
                  <c:v>8.3645995914884599E-2</c:v>
                </c:pt>
                <c:pt idx="4">
                  <c:v>3.8671805158606888E-2</c:v>
                </c:pt>
                <c:pt idx="5">
                  <c:v>6.0992394782453656E-2</c:v>
                </c:pt>
                <c:pt idx="6">
                  <c:v>4.823249571414405E-2</c:v>
                </c:pt>
                <c:pt idx="7">
                  <c:v>3.6891983745422491E-2</c:v>
                </c:pt>
                <c:pt idx="8">
                  <c:v>0.10579459643266913</c:v>
                </c:pt>
              </c:numCache>
            </c:numRef>
          </c:val>
          <c:extLst>
            <c:ext xmlns:c16="http://schemas.microsoft.com/office/drawing/2014/chart" uri="{C3380CC4-5D6E-409C-BE32-E72D297353CC}">
              <c16:uniqueId val="{00000007-DBA6-4713-BDE6-F4DD3CF1CE25}"/>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3BCE-43AA-AAE8-F4017FA39E77}"/>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3BCE-43AA-AAE8-F4017FA39E7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Campero/ Camioneta (SUV)</c:v>
                </c:pt>
                <c:pt idx="1">
                  <c:v>Automóvil</c:v>
                </c:pt>
                <c:pt idx="2">
                  <c:v>Van/Camioneta con platón</c:v>
                </c:pt>
                <c:pt idx="3">
                  <c:v>Camión pesado</c:v>
                </c:pt>
                <c:pt idx="4">
                  <c:v>Bicitaxi sin motor</c:v>
                </c:pt>
                <c:pt idx="5">
                  <c:v>Moto en plataforma (Ejemplo: Didi)</c:v>
                </c:pt>
                <c:pt idx="6">
                  <c:v>Guala o pirata</c:v>
                </c:pt>
                <c:pt idx="7">
                  <c:v>Otro</c:v>
                </c:pt>
              </c:strCache>
            </c:strRef>
          </c:cat>
          <c:val>
            <c:numRef>
              <c:f>Sheet1!$B$2:$B$9</c:f>
              <c:numCache>
                <c:formatCode>0%</c:formatCode>
                <c:ptCount val="8"/>
                <c:pt idx="0">
                  <c:v>0.49668046621434692</c:v>
                </c:pt>
                <c:pt idx="1">
                  <c:v>0.21420129943486649</c:v>
                </c:pt>
                <c:pt idx="2">
                  <c:v>5.5480770621751441E-2</c:v>
                </c:pt>
                <c:pt idx="3">
                  <c:v>1.6877566868375049E-2</c:v>
                </c:pt>
                <c:pt idx="4">
                  <c:v>4.0726884315519359E-2</c:v>
                </c:pt>
                <c:pt idx="5">
                  <c:v>3.230303922532312E-2</c:v>
                </c:pt>
                <c:pt idx="6">
                  <c:v>3.1064730328890993E-2</c:v>
                </c:pt>
                <c:pt idx="7">
                  <c:v>0.11266524299092644</c:v>
                </c:pt>
              </c:numCache>
            </c:numRef>
          </c:val>
          <c:extLst>
            <c:ext xmlns:c16="http://schemas.microsoft.com/office/drawing/2014/chart" uri="{C3380CC4-5D6E-409C-BE32-E72D297353CC}">
              <c16:uniqueId val="{00000004-3BCE-43AA-AAE8-F4017FA39E77}"/>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Campero/ Camioneta (SUV)</c:v>
                </c:pt>
                <c:pt idx="1">
                  <c:v>Automóvil</c:v>
                </c:pt>
                <c:pt idx="2">
                  <c:v>Van/Camioneta con platón</c:v>
                </c:pt>
                <c:pt idx="3">
                  <c:v>Camión pesado</c:v>
                </c:pt>
                <c:pt idx="4">
                  <c:v>Bicitaxi sin motor</c:v>
                </c:pt>
                <c:pt idx="5">
                  <c:v>Moto en plataforma (Ejemplo: Didi)</c:v>
                </c:pt>
                <c:pt idx="6">
                  <c:v>Guala o pirata</c:v>
                </c:pt>
                <c:pt idx="7">
                  <c:v>Otro</c:v>
                </c:pt>
              </c:strCache>
            </c:strRef>
          </c:cat>
          <c:val>
            <c:numRef>
              <c:f>Sheet1!$C$2:$C$9</c:f>
              <c:numCache>
                <c:formatCode>0%</c:formatCode>
                <c:ptCount val="8"/>
                <c:pt idx="0">
                  <c:v>0.41886633780448412</c:v>
                </c:pt>
                <c:pt idx="1">
                  <c:v>0.29890258977805406</c:v>
                </c:pt>
                <c:pt idx="2">
                  <c:v>4.4227781071728624E-2</c:v>
                </c:pt>
                <c:pt idx="3">
                  <c:v>5.6942160082936961E-2</c:v>
                </c:pt>
                <c:pt idx="4">
                  <c:v>3.5948754394258153E-2</c:v>
                </c:pt>
                <c:pt idx="5">
                  <c:v>4.0421008166508537E-2</c:v>
                </c:pt>
                <c:pt idx="6">
                  <c:v>3.9658041575244093E-2</c:v>
                </c:pt>
                <c:pt idx="7">
                  <c:v>6.5033327126785972E-2</c:v>
                </c:pt>
              </c:numCache>
            </c:numRef>
          </c:val>
          <c:extLst>
            <c:ext xmlns:c16="http://schemas.microsoft.com/office/drawing/2014/chart" uri="{C3380CC4-5D6E-409C-BE32-E72D297353CC}">
              <c16:uniqueId val="{00000005-3BCE-43AA-AAE8-F4017FA39E7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4ABF-40C7-A784-27DBCFBA03DC}"/>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4ABF-40C7-A784-27DBCFBA03D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Campero/ Camioneta (SUV)</c:v>
                </c:pt>
                <c:pt idx="1">
                  <c:v>Automóvil</c:v>
                </c:pt>
                <c:pt idx="2">
                  <c:v>Van/Camioneta con platón</c:v>
                </c:pt>
                <c:pt idx="3">
                  <c:v>Camión pesado</c:v>
                </c:pt>
                <c:pt idx="4">
                  <c:v>Bicitaxi sin motor</c:v>
                </c:pt>
                <c:pt idx="5">
                  <c:v>Moto en plataforma (Ejemplo: Didi)</c:v>
                </c:pt>
                <c:pt idx="6">
                  <c:v>Guala o pirata</c:v>
                </c:pt>
                <c:pt idx="7">
                  <c:v>Otro</c:v>
                </c:pt>
              </c:strCache>
            </c:strRef>
          </c:cat>
          <c:val>
            <c:numRef>
              <c:f>Sheet1!$B$2:$B$9</c:f>
              <c:numCache>
                <c:formatCode>0%</c:formatCode>
                <c:ptCount val="8"/>
                <c:pt idx="0">
                  <c:v>0.45445371136461449</c:v>
                </c:pt>
                <c:pt idx="1">
                  <c:v>0.26016545396395879</c:v>
                </c:pt>
                <c:pt idx="2">
                  <c:v>4.9374203077197573E-2</c:v>
                </c:pt>
                <c:pt idx="3">
                  <c:v>3.8619091067097044E-2</c:v>
                </c:pt>
                <c:pt idx="4">
                  <c:v>3.8133975740324164E-2</c:v>
                </c:pt>
                <c:pt idx="5">
                  <c:v>3.6708350848831672E-2</c:v>
                </c:pt>
                <c:pt idx="6">
                  <c:v>3.5727992062491352E-2</c:v>
                </c:pt>
                <c:pt idx="7">
                  <c:v>8.6817221875481146E-2</c:v>
                </c:pt>
              </c:numCache>
            </c:numRef>
          </c:val>
          <c:extLst>
            <c:ext xmlns:c16="http://schemas.microsoft.com/office/drawing/2014/chart" uri="{C3380CC4-5D6E-409C-BE32-E72D297353CC}">
              <c16:uniqueId val="{00000004-4ABF-40C7-A784-27DBCFBA03D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821F-458B-8E00-EEDFDE5F3B77}"/>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821F-458B-8E00-EEDFDE5F3B7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Campero/ Camioneta (SUV)</c:v>
                </c:pt>
                <c:pt idx="1">
                  <c:v>Automóvil</c:v>
                </c:pt>
                <c:pt idx="2">
                  <c:v>Van/Camioneta con platón</c:v>
                </c:pt>
                <c:pt idx="3">
                  <c:v>Camión pesado</c:v>
                </c:pt>
                <c:pt idx="4">
                  <c:v>Bicitaxi sin motor</c:v>
                </c:pt>
                <c:pt idx="5">
                  <c:v>Moto en plataforma (Ejemplo: Didi)</c:v>
                </c:pt>
                <c:pt idx="6">
                  <c:v>Guala o pirata</c:v>
                </c:pt>
                <c:pt idx="7">
                  <c:v>Otro</c:v>
                </c:pt>
              </c:strCache>
            </c:strRef>
          </c:cat>
          <c:val>
            <c:numRef>
              <c:f>Sheet1!$B$2:$B$9</c:f>
              <c:numCache>
                <c:formatCode>0%</c:formatCode>
                <c:ptCount val="8"/>
                <c:pt idx="0">
                  <c:v>0.45857299155988779</c:v>
                </c:pt>
                <c:pt idx="1">
                  <c:v>0.2159788515402582</c:v>
                </c:pt>
                <c:pt idx="2">
                  <c:v>5.0547065191124292E-2</c:v>
                </c:pt>
                <c:pt idx="3">
                  <c:v>6.4374634835664815E-2</c:v>
                </c:pt>
                <c:pt idx="4">
                  <c:v>4.3021487716954993E-2</c:v>
                </c:pt>
                <c:pt idx="5">
                  <c:v>4.5111748210123294E-2</c:v>
                </c:pt>
                <c:pt idx="6">
                  <c:v>5.4971886701936486E-2</c:v>
                </c:pt>
                <c:pt idx="7">
                  <c:v>6.742133424404971E-2</c:v>
                </c:pt>
              </c:numCache>
            </c:numRef>
          </c:val>
          <c:extLst>
            <c:ext xmlns:c16="http://schemas.microsoft.com/office/drawing/2014/chart" uri="{C3380CC4-5D6E-409C-BE32-E72D297353CC}">
              <c16:uniqueId val="{00000004-821F-458B-8E00-EEDFDE5F3B77}"/>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Campero/ Camioneta (SUV)</c:v>
                </c:pt>
                <c:pt idx="1">
                  <c:v>Automóvil</c:v>
                </c:pt>
                <c:pt idx="2">
                  <c:v>Van/Camioneta con platón</c:v>
                </c:pt>
                <c:pt idx="3">
                  <c:v>Camión pesado</c:v>
                </c:pt>
                <c:pt idx="4">
                  <c:v>Bicitaxi sin motor</c:v>
                </c:pt>
                <c:pt idx="5">
                  <c:v>Moto en plataforma (Ejemplo: Didi)</c:v>
                </c:pt>
                <c:pt idx="6">
                  <c:v>Guala o pirata</c:v>
                </c:pt>
                <c:pt idx="7">
                  <c:v>Otro</c:v>
                </c:pt>
              </c:strCache>
            </c:strRef>
          </c:cat>
          <c:val>
            <c:numRef>
              <c:f>Sheet1!$C$2:$C$9</c:f>
              <c:numCache>
                <c:formatCode>0%</c:formatCode>
                <c:ptCount val="8"/>
                <c:pt idx="0">
                  <c:v>0.44100856142457023</c:v>
                </c:pt>
                <c:pt idx="1">
                  <c:v>0.30851987622063765</c:v>
                </c:pt>
                <c:pt idx="2">
                  <c:v>4.663437971906214E-2</c:v>
                </c:pt>
                <c:pt idx="3">
                  <c:v>1.3934723960777389E-2</c:v>
                </c:pt>
                <c:pt idx="4">
                  <c:v>2.9808624105414488E-2</c:v>
                </c:pt>
                <c:pt idx="5">
                  <c:v>2.2878482912306673E-2</c:v>
                </c:pt>
                <c:pt idx="6">
                  <c:v>2.1016571823105984E-2</c:v>
                </c:pt>
                <c:pt idx="7">
                  <c:v>0.11619877983412294</c:v>
                </c:pt>
              </c:numCache>
            </c:numRef>
          </c:val>
          <c:extLst>
            <c:ext xmlns:c16="http://schemas.microsoft.com/office/drawing/2014/chart" uri="{C3380CC4-5D6E-409C-BE32-E72D297353CC}">
              <c16:uniqueId val="{00000005-821F-458B-8E00-EEDFDE5F3B77}"/>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Campero/ Camioneta (SUV)</c:v>
                </c:pt>
                <c:pt idx="1">
                  <c:v>Automóvil</c:v>
                </c:pt>
                <c:pt idx="2">
                  <c:v>Van/Camioneta con platón</c:v>
                </c:pt>
                <c:pt idx="3">
                  <c:v>Camión pesado</c:v>
                </c:pt>
                <c:pt idx="4">
                  <c:v>Bicitaxi sin motor</c:v>
                </c:pt>
                <c:pt idx="5">
                  <c:v>Moto en plataforma (Ejemplo: Didi)</c:v>
                </c:pt>
                <c:pt idx="6">
                  <c:v>Guala o pirata</c:v>
                </c:pt>
                <c:pt idx="7">
                  <c:v>Otro</c:v>
                </c:pt>
              </c:strCache>
            </c:strRef>
          </c:cat>
          <c:val>
            <c:numRef>
              <c:f>Sheet1!$D$2:$D$9</c:f>
              <c:numCache>
                <c:formatCode>0%</c:formatCode>
                <c:ptCount val="8"/>
                <c:pt idx="0">
                  <c:v>0.48281492180949714</c:v>
                </c:pt>
                <c:pt idx="1">
                  <c:v>0.26969240961333973</c:v>
                </c:pt>
                <c:pt idx="2">
                  <c:v>5.3887494709495269E-2</c:v>
                </c:pt>
                <c:pt idx="3">
                  <c:v>2.1609785716994553E-2</c:v>
                </c:pt>
                <c:pt idx="4">
                  <c:v>4.6822533853273486E-2</c:v>
                </c:pt>
                <c:pt idx="5">
                  <c:v>5.0061758617512116E-2</c:v>
                </c:pt>
                <c:pt idx="6">
                  <c:v>1.0804892858497277E-2</c:v>
                </c:pt>
                <c:pt idx="7">
                  <c:v>6.4306202821390268E-2</c:v>
                </c:pt>
              </c:numCache>
            </c:numRef>
          </c:val>
          <c:extLst>
            <c:ext xmlns:c16="http://schemas.microsoft.com/office/drawing/2014/chart" uri="{C3380CC4-5D6E-409C-BE32-E72D297353CC}">
              <c16:uniqueId val="{00000006-821F-458B-8E00-EEDFDE5F3B7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30CE-4255-9BA5-EB96DEA82FC8}"/>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30CE-4255-9BA5-EB96DEA82FC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Trabajar</c:v>
                </c:pt>
                <c:pt idx="1">
                  <c:v>Hacer trabajo doméstico en su propio hogar</c:v>
                </c:pt>
                <c:pt idx="2">
                  <c:v>Es pensionado(a)</c:v>
                </c:pt>
                <c:pt idx="3">
                  <c:v>Trabajar y estudiar</c:v>
                </c:pt>
                <c:pt idx="4">
                  <c:v>Está desempleado</c:v>
                </c:pt>
                <c:pt idx="5">
                  <c:v>Estudiar</c:v>
                </c:pt>
                <c:pt idx="6">
                  <c:v>Otra actividad</c:v>
                </c:pt>
                <c:pt idx="7">
                  <c:v>Incapacitado permanente para trabajar</c:v>
                </c:pt>
              </c:strCache>
            </c:strRef>
          </c:cat>
          <c:val>
            <c:numRef>
              <c:f>Sheet1!$B$2:$B$9</c:f>
              <c:numCache>
                <c:formatCode>###0%</c:formatCode>
                <c:ptCount val="8"/>
                <c:pt idx="0">
                  <c:v>0.70149690295738854</c:v>
                </c:pt>
                <c:pt idx="1">
                  <c:v>1.908781376228063E-2</c:v>
                </c:pt>
                <c:pt idx="2">
                  <c:v>0.12007407939563304</c:v>
                </c:pt>
                <c:pt idx="3">
                  <c:v>4.8351311187723726E-2</c:v>
                </c:pt>
                <c:pt idx="4">
                  <c:v>3.4679688240135557E-2</c:v>
                </c:pt>
                <c:pt idx="5">
                  <c:v>2.4148759364222575E-2</c:v>
                </c:pt>
                <c:pt idx="6">
                  <c:v>3.3073631330335106E-2</c:v>
                </c:pt>
                <c:pt idx="7">
                  <c:v>1.908781376228063E-2</c:v>
                </c:pt>
              </c:numCache>
            </c:numRef>
          </c:val>
          <c:extLst>
            <c:ext xmlns:c16="http://schemas.microsoft.com/office/drawing/2014/chart" uri="{C3380CC4-5D6E-409C-BE32-E72D297353CC}">
              <c16:uniqueId val="{00000004-30CE-4255-9BA5-EB96DEA82FC8}"/>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Trabajar</c:v>
                </c:pt>
                <c:pt idx="1">
                  <c:v>Hacer trabajo doméstico en su propio hogar</c:v>
                </c:pt>
                <c:pt idx="2">
                  <c:v>Es pensionado(a)</c:v>
                </c:pt>
                <c:pt idx="3">
                  <c:v>Trabajar y estudiar</c:v>
                </c:pt>
                <c:pt idx="4">
                  <c:v>Está desempleado</c:v>
                </c:pt>
                <c:pt idx="5">
                  <c:v>Estudiar</c:v>
                </c:pt>
                <c:pt idx="6">
                  <c:v>Otra actividad</c:v>
                </c:pt>
                <c:pt idx="7">
                  <c:v>Incapacitado permanente para trabajar</c:v>
                </c:pt>
              </c:strCache>
            </c:strRef>
          </c:cat>
          <c:val>
            <c:numRef>
              <c:f>Sheet1!$C$2:$C$9</c:f>
              <c:numCache>
                <c:formatCode>###0%</c:formatCode>
                <c:ptCount val="8"/>
                <c:pt idx="0">
                  <c:v>0.56726762749459458</c:v>
                </c:pt>
                <c:pt idx="1">
                  <c:v>0.20642417344139205</c:v>
                </c:pt>
                <c:pt idx="2">
                  <c:v>1.6576072832264279E-2</c:v>
                </c:pt>
                <c:pt idx="3">
                  <c:v>5.8484228475059984E-2</c:v>
                </c:pt>
                <c:pt idx="4">
                  <c:v>5.7550443385742577E-2</c:v>
                </c:pt>
                <c:pt idx="5">
                  <c:v>4.9057696702619571E-2</c:v>
                </c:pt>
                <c:pt idx="6">
                  <c:v>2.5411489638165041E-2</c:v>
                </c:pt>
                <c:pt idx="7">
                  <c:v>1.9228268030161814E-2</c:v>
                </c:pt>
              </c:numCache>
            </c:numRef>
          </c:val>
          <c:extLst>
            <c:ext xmlns:c16="http://schemas.microsoft.com/office/drawing/2014/chart" uri="{C3380CC4-5D6E-409C-BE32-E72D297353CC}">
              <c16:uniqueId val="{00000005-30CE-4255-9BA5-EB96DEA82FC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4881-4C5C-ADDC-9B3D939D330A}"/>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4881-4C5C-ADDC-9B3D939D330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Campero/ Camioneta (SUV)</c:v>
                </c:pt>
                <c:pt idx="1">
                  <c:v>Automóvil</c:v>
                </c:pt>
                <c:pt idx="2">
                  <c:v>Van/Camioneta con platón</c:v>
                </c:pt>
                <c:pt idx="3">
                  <c:v>Camión pesado</c:v>
                </c:pt>
                <c:pt idx="4">
                  <c:v>Bicitaxi sin motor</c:v>
                </c:pt>
                <c:pt idx="5">
                  <c:v>Moto en plataforma (Ejemplo: Didi)</c:v>
                </c:pt>
                <c:pt idx="6">
                  <c:v>Guala o pirata</c:v>
                </c:pt>
                <c:pt idx="7">
                  <c:v>Otro</c:v>
                </c:pt>
              </c:strCache>
            </c:strRef>
          </c:cat>
          <c:val>
            <c:numRef>
              <c:f>Sheet1!$B$2:$B$9</c:f>
              <c:numCache>
                <c:formatCode>0%</c:formatCode>
                <c:ptCount val="8"/>
                <c:pt idx="0">
                  <c:v>0.4078609159917892</c:v>
                </c:pt>
                <c:pt idx="1">
                  <c:v>0.29016502868981425</c:v>
                </c:pt>
                <c:pt idx="2">
                  <c:v>6.852488881538546E-2</c:v>
                </c:pt>
                <c:pt idx="3">
                  <c:v>7.3664591695359369E-2</c:v>
                </c:pt>
                <c:pt idx="5">
                  <c:v>2.6370301345645018E-2</c:v>
                </c:pt>
                <c:pt idx="6">
                  <c:v>1.3185150672822509E-2</c:v>
                </c:pt>
                <c:pt idx="7">
                  <c:v>0.12022912278918574</c:v>
                </c:pt>
              </c:numCache>
            </c:numRef>
          </c:val>
          <c:extLst>
            <c:ext xmlns:c16="http://schemas.microsoft.com/office/drawing/2014/chart" uri="{C3380CC4-5D6E-409C-BE32-E72D297353CC}">
              <c16:uniqueId val="{00000004-4881-4C5C-ADDC-9B3D939D330A}"/>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Campero/ Camioneta (SUV)</c:v>
                </c:pt>
                <c:pt idx="1">
                  <c:v>Automóvil</c:v>
                </c:pt>
                <c:pt idx="2">
                  <c:v>Van/Camioneta con platón</c:v>
                </c:pt>
                <c:pt idx="3">
                  <c:v>Camión pesado</c:v>
                </c:pt>
                <c:pt idx="4">
                  <c:v>Bicitaxi sin motor</c:v>
                </c:pt>
                <c:pt idx="5">
                  <c:v>Moto en plataforma (Ejemplo: Didi)</c:v>
                </c:pt>
                <c:pt idx="6">
                  <c:v>Guala o pirata</c:v>
                </c:pt>
                <c:pt idx="7">
                  <c:v>Otro</c:v>
                </c:pt>
              </c:strCache>
            </c:strRef>
          </c:cat>
          <c:val>
            <c:numRef>
              <c:f>Sheet1!$C$2:$C$9</c:f>
              <c:numCache>
                <c:formatCode>0%</c:formatCode>
                <c:ptCount val="8"/>
                <c:pt idx="0">
                  <c:v>0.46185613277610249</c:v>
                </c:pt>
                <c:pt idx="1">
                  <c:v>0.26071909533560739</c:v>
                </c:pt>
                <c:pt idx="4">
                  <c:v>6.6135217487852352E-2</c:v>
                </c:pt>
                <c:pt idx="5">
                  <c:v>2.2920384218462483E-2</c:v>
                </c:pt>
                <c:pt idx="6">
                  <c:v>8.9055601706314824E-2</c:v>
                </c:pt>
                <c:pt idx="7">
                  <c:v>9.9313568475660946E-2</c:v>
                </c:pt>
              </c:numCache>
            </c:numRef>
          </c:val>
          <c:extLst>
            <c:ext xmlns:c16="http://schemas.microsoft.com/office/drawing/2014/chart" uri="{C3380CC4-5D6E-409C-BE32-E72D297353CC}">
              <c16:uniqueId val="{00000005-4881-4C5C-ADDC-9B3D939D330A}"/>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Campero/ Camioneta (SUV)</c:v>
                </c:pt>
                <c:pt idx="1">
                  <c:v>Automóvil</c:v>
                </c:pt>
                <c:pt idx="2">
                  <c:v>Van/Camioneta con platón</c:v>
                </c:pt>
                <c:pt idx="3">
                  <c:v>Camión pesado</c:v>
                </c:pt>
                <c:pt idx="4">
                  <c:v>Bicitaxi sin motor</c:v>
                </c:pt>
                <c:pt idx="5">
                  <c:v>Moto en plataforma (Ejemplo: Didi)</c:v>
                </c:pt>
                <c:pt idx="6">
                  <c:v>Guala o pirata</c:v>
                </c:pt>
                <c:pt idx="7">
                  <c:v>Otro</c:v>
                </c:pt>
              </c:strCache>
            </c:strRef>
          </c:cat>
          <c:val>
            <c:numRef>
              <c:f>Sheet1!$D$2:$D$9</c:f>
              <c:numCache>
                <c:formatCode>0%</c:formatCode>
                <c:ptCount val="8"/>
                <c:pt idx="0">
                  <c:v>0.52004359399868771</c:v>
                </c:pt>
                <c:pt idx="1">
                  <c:v>0.22227762982317734</c:v>
                </c:pt>
                <c:pt idx="2">
                  <c:v>4.5623149068543742E-2</c:v>
                </c:pt>
                <c:pt idx="3">
                  <c:v>1.0664602762861842E-2</c:v>
                </c:pt>
                <c:pt idx="4">
                  <c:v>6.2682406213230291E-2</c:v>
                </c:pt>
                <c:pt idx="5">
                  <c:v>3.7173295522347279E-2</c:v>
                </c:pt>
                <c:pt idx="6">
                  <c:v>1.6770286706403782E-2</c:v>
                </c:pt>
                <c:pt idx="7">
                  <c:v>8.4765035904749098E-2</c:v>
                </c:pt>
              </c:numCache>
            </c:numRef>
          </c:val>
          <c:extLst>
            <c:ext xmlns:c16="http://schemas.microsoft.com/office/drawing/2014/chart" uri="{C3380CC4-5D6E-409C-BE32-E72D297353CC}">
              <c16:uniqueId val="{00000006-4881-4C5C-ADDC-9B3D939D330A}"/>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Campero/ Camioneta (SUV)</c:v>
                </c:pt>
                <c:pt idx="1">
                  <c:v>Automóvil</c:v>
                </c:pt>
                <c:pt idx="2">
                  <c:v>Van/Camioneta con platón</c:v>
                </c:pt>
                <c:pt idx="3">
                  <c:v>Camión pesado</c:v>
                </c:pt>
                <c:pt idx="4">
                  <c:v>Bicitaxi sin motor</c:v>
                </c:pt>
                <c:pt idx="5">
                  <c:v>Moto en plataforma (Ejemplo: Didi)</c:v>
                </c:pt>
                <c:pt idx="6">
                  <c:v>Guala o pirata</c:v>
                </c:pt>
                <c:pt idx="7">
                  <c:v>Otro</c:v>
                </c:pt>
              </c:strCache>
            </c:strRef>
          </c:cat>
          <c:val>
            <c:numRef>
              <c:f>Sheet1!$E$2:$E$9</c:f>
              <c:numCache>
                <c:formatCode>0%</c:formatCode>
                <c:ptCount val="8"/>
                <c:pt idx="0">
                  <c:v>0.43860409202926331</c:v>
                </c:pt>
                <c:pt idx="1">
                  <c:v>0.26623064805166785</c:v>
                </c:pt>
                <c:pt idx="2">
                  <c:v>5.4133693037517173E-2</c:v>
                </c:pt>
                <c:pt idx="3">
                  <c:v>4.6300042916360529E-2</c:v>
                </c:pt>
                <c:pt idx="4">
                  <c:v>3.7231931252014072E-2</c:v>
                </c:pt>
                <c:pt idx="5">
                  <c:v>4.6122568443140999E-2</c:v>
                </c:pt>
                <c:pt idx="6">
                  <c:v>4.5910191013877048E-2</c:v>
                </c:pt>
                <c:pt idx="7">
                  <c:v>6.5466833256160761E-2</c:v>
                </c:pt>
              </c:numCache>
            </c:numRef>
          </c:val>
          <c:extLst>
            <c:ext xmlns:c16="http://schemas.microsoft.com/office/drawing/2014/chart" uri="{C3380CC4-5D6E-409C-BE32-E72D297353CC}">
              <c16:uniqueId val="{00000007-4881-4C5C-ADDC-9B3D939D330A}"/>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DE22-49EC-BA78-1F64023798B6}"/>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DE22-49EC-BA78-1F64023798B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Inseguridad</c:v>
                </c:pt>
                <c:pt idx="1">
                  <c:v>Falta de infraestructura (andenes, ciclorutas, etc.)</c:v>
                </c:pt>
                <c:pt idx="2">
                  <c:v>Costos altos</c:v>
                </c:pt>
                <c:pt idx="3">
                  <c:v>Falta de información</c:v>
                </c:pt>
                <c:pt idx="4">
                  <c:v>Condiciones climáticas</c:v>
                </c:pt>
                <c:pt idx="5">
                  <c:v>Inclinación del terreno</c:v>
                </c:pt>
                <c:pt idx="6">
                  <c:v>Otro</c:v>
                </c:pt>
              </c:strCache>
            </c:strRef>
          </c:cat>
          <c:val>
            <c:numRef>
              <c:f>Sheet1!$B$2:$B$8</c:f>
              <c:numCache>
                <c:formatCode>0%</c:formatCode>
                <c:ptCount val="7"/>
                <c:pt idx="0">
                  <c:v>0.48161631391348031</c:v>
                </c:pt>
                <c:pt idx="1">
                  <c:v>0.2065839689100078</c:v>
                </c:pt>
                <c:pt idx="2">
                  <c:v>0.11186983733060593</c:v>
                </c:pt>
                <c:pt idx="3">
                  <c:v>7.7492946979163729E-2</c:v>
                </c:pt>
                <c:pt idx="4">
                  <c:v>2.6193777077594797E-2</c:v>
                </c:pt>
                <c:pt idx="5">
                  <c:v>1.641837828742242E-2</c:v>
                </c:pt>
                <c:pt idx="6">
                  <c:v>7.9824777501724925E-2</c:v>
                </c:pt>
              </c:numCache>
            </c:numRef>
          </c:val>
          <c:extLst>
            <c:ext xmlns:c16="http://schemas.microsoft.com/office/drawing/2014/chart" uri="{C3380CC4-5D6E-409C-BE32-E72D297353CC}">
              <c16:uniqueId val="{00000004-DE22-49EC-BA78-1F64023798B6}"/>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Inseguridad</c:v>
                </c:pt>
                <c:pt idx="1">
                  <c:v>Falta de infraestructura (andenes, ciclorutas, etc.)</c:v>
                </c:pt>
                <c:pt idx="2">
                  <c:v>Costos altos</c:v>
                </c:pt>
                <c:pt idx="3">
                  <c:v>Falta de información</c:v>
                </c:pt>
                <c:pt idx="4">
                  <c:v>Condiciones climáticas</c:v>
                </c:pt>
                <c:pt idx="5">
                  <c:v>Inclinación del terreno</c:v>
                </c:pt>
                <c:pt idx="6">
                  <c:v>Otro</c:v>
                </c:pt>
              </c:strCache>
            </c:strRef>
          </c:cat>
          <c:val>
            <c:numRef>
              <c:f>Sheet1!$C$2:$C$8</c:f>
              <c:numCache>
                <c:formatCode>0%</c:formatCode>
                <c:ptCount val="7"/>
                <c:pt idx="0">
                  <c:v>0.53605601707458739</c:v>
                </c:pt>
                <c:pt idx="1">
                  <c:v>0.16571276689995884</c:v>
                </c:pt>
                <c:pt idx="2">
                  <c:v>9.778657914066162E-2</c:v>
                </c:pt>
                <c:pt idx="3">
                  <c:v>6.8852706528704816E-2</c:v>
                </c:pt>
                <c:pt idx="4">
                  <c:v>4.6341406669986859E-2</c:v>
                </c:pt>
                <c:pt idx="6">
                  <c:v>8.2783168054490014E-2</c:v>
                </c:pt>
              </c:numCache>
            </c:numRef>
          </c:val>
          <c:extLst>
            <c:ext xmlns:c16="http://schemas.microsoft.com/office/drawing/2014/chart" uri="{C3380CC4-5D6E-409C-BE32-E72D297353CC}">
              <c16:uniqueId val="{00000005-DE22-49EC-BA78-1F64023798B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1E09-4C84-9A8C-C44D05B65D6D}"/>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1E09-4C84-9A8C-C44D05B65D6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Inseguridad</c:v>
                </c:pt>
                <c:pt idx="1">
                  <c:v>Falta de infraestructura (andenes, ciclorutas, etc.)</c:v>
                </c:pt>
                <c:pt idx="2">
                  <c:v>Costos altos</c:v>
                </c:pt>
                <c:pt idx="3">
                  <c:v>Falta de información</c:v>
                </c:pt>
                <c:pt idx="4">
                  <c:v>Condiciones climáticas</c:v>
                </c:pt>
                <c:pt idx="5">
                  <c:v>Inclinación del terreno</c:v>
                </c:pt>
                <c:pt idx="6">
                  <c:v>Otro</c:v>
                </c:pt>
              </c:strCache>
            </c:strRef>
          </c:cat>
          <c:val>
            <c:numRef>
              <c:f>Sheet1!$B$2:$B$8</c:f>
              <c:numCache>
                <c:formatCode>0%</c:formatCode>
                <c:ptCount val="7"/>
                <c:pt idx="0">
                  <c:v>0.51115866112538677</c:v>
                </c:pt>
                <c:pt idx="1">
                  <c:v>0.18440472893186649</c:v>
                </c:pt>
                <c:pt idx="2">
                  <c:v>0.10422739111646946</c:v>
                </c:pt>
                <c:pt idx="3">
                  <c:v>7.2804218559273867E-2</c:v>
                </c:pt>
                <c:pt idx="4">
                  <c:v>3.7127125982050063E-2</c:v>
                </c:pt>
                <c:pt idx="5">
                  <c:v>8.8476912460273352E-3</c:v>
                </c:pt>
                <c:pt idx="6">
                  <c:v>8.1430183038921841E-2</c:v>
                </c:pt>
              </c:numCache>
            </c:numRef>
          </c:val>
          <c:extLst>
            <c:ext xmlns:c16="http://schemas.microsoft.com/office/drawing/2014/chart" uri="{C3380CC4-5D6E-409C-BE32-E72D297353CC}">
              <c16:uniqueId val="{00000004-1E09-4C84-9A8C-C44D05B65D6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F53D-4B9A-9739-3E00BDD1F4D2}"/>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F53D-4B9A-9739-3E00BDD1F4D2}"/>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Inseguridad</c:v>
                </c:pt>
                <c:pt idx="1">
                  <c:v>Falta de infraestructura (andenes, ciclorutas, etc.)</c:v>
                </c:pt>
                <c:pt idx="2">
                  <c:v>Costos altos</c:v>
                </c:pt>
                <c:pt idx="3">
                  <c:v>Falta de información</c:v>
                </c:pt>
                <c:pt idx="4">
                  <c:v>Condiciones climáticas</c:v>
                </c:pt>
                <c:pt idx="5">
                  <c:v>Inclinación del terreno</c:v>
                </c:pt>
                <c:pt idx="6">
                  <c:v>Otro</c:v>
                </c:pt>
              </c:strCache>
            </c:strRef>
          </c:cat>
          <c:val>
            <c:numRef>
              <c:f>Sheet1!$B$2:$B$8</c:f>
              <c:numCache>
                <c:formatCode>0%</c:formatCode>
                <c:ptCount val="7"/>
                <c:pt idx="0">
                  <c:v>0.52371689556110623</c:v>
                </c:pt>
                <c:pt idx="1">
                  <c:v>0.1383160990171117</c:v>
                </c:pt>
                <c:pt idx="2">
                  <c:v>0.11231034031855409</c:v>
                </c:pt>
                <c:pt idx="3">
                  <c:v>9.2038822970356732E-2</c:v>
                </c:pt>
                <c:pt idx="4">
                  <c:v>5.0238574352467598E-2</c:v>
                </c:pt>
                <c:pt idx="5">
                  <c:v>1.1165156878085024E-2</c:v>
                </c:pt>
                <c:pt idx="6">
                  <c:v>7.221411090231819E-2</c:v>
                </c:pt>
              </c:numCache>
            </c:numRef>
          </c:val>
          <c:extLst>
            <c:ext xmlns:c16="http://schemas.microsoft.com/office/drawing/2014/chart" uri="{C3380CC4-5D6E-409C-BE32-E72D297353CC}">
              <c16:uniqueId val="{00000004-F53D-4B9A-9739-3E00BDD1F4D2}"/>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Inseguridad</c:v>
                </c:pt>
                <c:pt idx="1">
                  <c:v>Falta de infraestructura (andenes, ciclorutas, etc.)</c:v>
                </c:pt>
                <c:pt idx="2">
                  <c:v>Costos altos</c:v>
                </c:pt>
                <c:pt idx="3">
                  <c:v>Falta de información</c:v>
                </c:pt>
                <c:pt idx="4">
                  <c:v>Condiciones climáticas</c:v>
                </c:pt>
                <c:pt idx="5">
                  <c:v>Inclinación del terreno</c:v>
                </c:pt>
                <c:pt idx="6">
                  <c:v>Otro</c:v>
                </c:pt>
              </c:strCache>
            </c:strRef>
          </c:cat>
          <c:val>
            <c:numRef>
              <c:f>Sheet1!$C$2:$C$8</c:f>
              <c:numCache>
                <c:formatCode>0%</c:formatCode>
                <c:ptCount val="7"/>
                <c:pt idx="0">
                  <c:v>0.52746852300204738</c:v>
                </c:pt>
                <c:pt idx="1">
                  <c:v>0.21497777185634565</c:v>
                </c:pt>
                <c:pt idx="2">
                  <c:v>9.4074857683921043E-2</c:v>
                </c:pt>
                <c:pt idx="3">
                  <c:v>5.245051004904689E-2</c:v>
                </c:pt>
                <c:pt idx="4">
                  <c:v>2.0278971360875035E-2</c:v>
                </c:pt>
                <c:pt idx="5">
                  <c:v>5.5609245377189155E-3</c:v>
                </c:pt>
                <c:pt idx="6">
                  <c:v>8.5188441510043025E-2</c:v>
                </c:pt>
              </c:numCache>
            </c:numRef>
          </c:val>
          <c:extLst>
            <c:ext xmlns:c16="http://schemas.microsoft.com/office/drawing/2014/chart" uri="{C3380CC4-5D6E-409C-BE32-E72D297353CC}">
              <c16:uniqueId val="{00000005-F53D-4B9A-9739-3E00BDD1F4D2}"/>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Inseguridad</c:v>
                </c:pt>
                <c:pt idx="1">
                  <c:v>Falta de infraestructura (andenes, ciclorutas, etc.)</c:v>
                </c:pt>
                <c:pt idx="2">
                  <c:v>Costos altos</c:v>
                </c:pt>
                <c:pt idx="3">
                  <c:v>Falta de información</c:v>
                </c:pt>
                <c:pt idx="4">
                  <c:v>Condiciones climáticas</c:v>
                </c:pt>
                <c:pt idx="5">
                  <c:v>Inclinación del terreno</c:v>
                </c:pt>
                <c:pt idx="6">
                  <c:v>Otro</c:v>
                </c:pt>
              </c:strCache>
            </c:strRef>
          </c:cat>
          <c:val>
            <c:numRef>
              <c:f>Sheet1!$D$2:$D$8</c:f>
              <c:numCache>
                <c:formatCode>0%</c:formatCode>
                <c:ptCount val="7"/>
                <c:pt idx="0">
                  <c:v>0.41009720458292725</c:v>
                </c:pt>
                <c:pt idx="1">
                  <c:v>0.25934717831916093</c:v>
                </c:pt>
                <c:pt idx="2">
                  <c:v>0.10676266426264286</c:v>
                </c:pt>
                <c:pt idx="3">
                  <c:v>6.6382018627369088E-2</c:v>
                </c:pt>
                <c:pt idx="4">
                  <c:v>4.248197630433246E-2</c:v>
                </c:pt>
                <c:pt idx="5">
                  <c:v>1.0804892858497277E-2</c:v>
                </c:pt>
                <c:pt idx="6">
                  <c:v>0.1041240650450698</c:v>
                </c:pt>
              </c:numCache>
            </c:numRef>
          </c:val>
          <c:extLst>
            <c:ext xmlns:c16="http://schemas.microsoft.com/office/drawing/2014/chart" uri="{C3380CC4-5D6E-409C-BE32-E72D297353CC}">
              <c16:uniqueId val="{00000006-F53D-4B9A-9739-3E00BDD1F4D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sz="900"/>
      </a:pPr>
      <a:endParaRPr lang="es-CO"/>
    </a:p>
  </c:txPr>
  <c:externalData r:id="rId3">
    <c:autoUpdate val="0"/>
  </c:externalData>
</c:chartSpace>
</file>

<file path=ppt/charts/chart2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7335-4A86-80D3-D439C0F3BB5A}"/>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7335-4A86-80D3-D439C0F3BB5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Inseguridad</c:v>
                </c:pt>
                <c:pt idx="1">
                  <c:v>Falta de infraestructura (andenes, ciclorutas, etc.)</c:v>
                </c:pt>
                <c:pt idx="2">
                  <c:v>Costos altos</c:v>
                </c:pt>
                <c:pt idx="3">
                  <c:v>Falta de información</c:v>
                </c:pt>
                <c:pt idx="4">
                  <c:v>Condiciones climáticas</c:v>
                </c:pt>
                <c:pt idx="5">
                  <c:v>Inclinación del terreno</c:v>
                </c:pt>
                <c:pt idx="6">
                  <c:v>Otro</c:v>
                </c:pt>
              </c:strCache>
            </c:strRef>
          </c:cat>
          <c:val>
            <c:numRef>
              <c:f>Sheet1!$B$2:$B$8</c:f>
              <c:numCache>
                <c:formatCode>0%</c:formatCode>
                <c:ptCount val="7"/>
                <c:pt idx="0">
                  <c:v>0.55259290217699952</c:v>
                </c:pt>
                <c:pt idx="1">
                  <c:v>0.13135423947479105</c:v>
                </c:pt>
                <c:pt idx="2">
                  <c:v>8.161668010808075E-2</c:v>
                </c:pt>
                <c:pt idx="3">
                  <c:v>5.7427443538312584E-2</c:v>
                </c:pt>
                <c:pt idx="4">
                  <c:v>4.6737546380683767E-2</c:v>
                </c:pt>
                <c:pt idx="5">
                  <c:v>1.8772565402985487E-2</c:v>
                </c:pt>
                <c:pt idx="6">
                  <c:v>0.11149862291814835</c:v>
                </c:pt>
              </c:numCache>
            </c:numRef>
          </c:val>
          <c:extLst>
            <c:ext xmlns:c16="http://schemas.microsoft.com/office/drawing/2014/chart" uri="{C3380CC4-5D6E-409C-BE32-E72D297353CC}">
              <c16:uniqueId val="{00000004-7335-4A86-80D3-D439C0F3BB5A}"/>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Inseguridad</c:v>
                </c:pt>
                <c:pt idx="1">
                  <c:v>Falta de infraestructura (andenes, ciclorutas, etc.)</c:v>
                </c:pt>
                <c:pt idx="2">
                  <c:v>Costos altos</c:v>
                </c:pt>
                <c:pt idx="3">
                  <c:v>Falta de información</c:v>
                </c:pt>
                <c:pt idx="4">
                  <c:v>Condiciones climáticas</c:v>
                </c:pt>
                <c:pt idx="5">
                  <c:v>Inclinación del terreno</c:v>
                </c:pt>
                <c:pt idx="6">
                  <c:v>Otro</c:v>
                </c:pt>
              </c:strCache>
            </c:strRef>
          </c:cat>
          <c:val>
            <c:numRef>
              <c:f>Sheet1!$C$2:$C$8</c:f>
              <c:numCache>
                <c:formatCode>0%</c:formatCode>
                <c:ptCount val="7"/>
                <c:pt idx="0">
                  <c:v>0.41200016669353656</c:v>
                </c:pt>
                <c:pt idx="1">
                  <c:v>0.213386485246469</c:v>
                </c:pt>
                <c:pt idx="2">
                  <c:v>7.8908377180851141E-2</c:v>
                </c:pt>
                <c:pt idx="3">
                  <c:v>0.12788465016452735</c:v>
                </c:pt>
                <c:pt idx="4">
                  <c:v>6.0064351071356492E-2</c:v>
                </c:pt>
                <c:pt idx="6">
                  <c:v>0.10775596964325999</c:v>
                </c:pt>
              </c:numCache>
            </c:numRef>
          </c:val>
          <c:extLst>
            <c:ext xmlns:c16="http://schemas.microsoft.com/office/drawing/2014/chart" uri="{C3380CC4-5D6E-409C-BE32-E72D297353CC}">
              <c16:uniqueId val="{00000005-7335-4A86-80D3-D439C0F3BB5A}"/>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Inseguridad</c:v>
                </c:pt>
                <c:pt idx="1">
                  <c:v>Falta de infraestructura (andenes, ciclorutas, etc.)</c:v>
                </c:pt>
                <c:pt idx="2">
                  <c:v>Costos altos</c:v>
                </c:pt>
                <c:pt idx="3">
                  <c:v>Falta de información</c:v>
                </c:pt>
                <c:pt idx="4">
                  <c:v>Condiciones climáticas</c:v>
                </c:pt>
                <c:pt idx="5">
                  <c:v>Inclinación del terreno</c:v>
                </c:pt>
                <c:pt idx="6">
                  <c:v>Otro</c:v>
                </c:pt>
              </c:strCache>
            </c:strRef>
          </c:cat>
          <c:val>
            <c:numRef>
              <c:f>Sheet1!$D$2:$D$8</c:f>
              <c:numCache>
                <c:formatCode>0%</c:formatCode>
                <c:ptCount val="7"/>
                <c:pt idx="0">
                  <c:v>0.45033227543965232</c:v>
                </c:pt>
                <c:pt idx="1">
                  <c:v>0.25791817030353376</c:v>
                </c:pt>
                <c:pt idx="2">
                  <c:v>0.10787617429732534</c:v>
                </c:pt>
                <c:pt idx="3">
                  <c:v>6.1770064627358214E-2</c:v>
                </c:pt>
                <c:pt idx="4">
                  <c:v>2.0965196406863073E-2</c:v>
                </c:pt>
                <c:pt idx="5">
                  <c:v>5.3323013814309209E-3</c:v>
                </c:pt>
                <c:pt idx="6">
                  <c:v>9.5805817543837615E-2</c:v>
                </c:pt>
              </c:numCache>
            </c:numRef>
          </c:val>
          <c:extLst>
            <c:ext xmlns:c16="http://schemas.microsoft.com/office/drawing/2014/chart" uri="{C3380CC4-5D6E-409C-BE32-E72D297353CC}">
              <c16:uniqueId val="{00000006-7335-4A86-80D3-D439C0F3BB5A}"/>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Inseguridad</c:v>
                </c:pt>
                <c:pt idx="1">
                  <c:v>Falta de infraestructura (andenes, ciclorutas, etc.)</c:v>
                </c:pt>
                <c:pt idx="2">
                  <c:v>Costos altos</c:v>
                </c:pt>
                <c:pt idx="3">
                  <c:v>Falta de información</c:v>
                </c:pt>
                <c:pt idx="4">
                  <c:v>Condiciones climáticas</c:v>
                </c:pt>
                <c:pt idx="5">
                  <c:v>Inclinación del terreno</c:v>
                </c:pt>
                <c:pt idx="6">
                  <c:v>Otro</c:v>
                </c:pt>
              </c:strCache>
            </c:strRef>
          </c:cat>
          <c:val>
            <c:numRef>
              <c:f>Sheet1!$E$2:$E$8</c:f>
              <c:numCache>
                <c:formatCode>0%</c:formatCode>
                <c:ptCount val="7"/>
                <c:pt idx="0">
                  <c:v>0.5520207786172272</c:v>
                </c:pt>
                <c:pt idx="1">
                  <c:v>0.1614821851232891</c:v>
                </c:pt>
                <c:pt idx="2">
                  <c:v>0.12186941436951329</c:v>
                </c:pt>
                <c:pt idx="3">
                  <c:v>7.3478746335658207E-2</c:v>
                </c:pt>
                <c:pt idx="4">
                  <c:v>3.5362931180940096E-2</c:v>
                </c:pt>
                <c:pt idx="5">
                  <c:v>7.7272580644161641E-3</c:v>
                </c:pt>
                <c:pt idx="6">
                  <c:v>4.8058686308957765E-2</c:v>
                </c:pt>
              </c:numCache>
            </c:numRef>
          </c:val>
          <c:extLst>
            <c:ext xmlns:c16="http://schemas.microsoft.com/office/drawing/2014/chart" uri="{C3380CC4-5D6E-409C-BE32-E72D297353CC}">
              <c16:uniqueId val="{00000007-7335-4A86-80D3-D439C0F3BB5A}"/>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531D-41B0-B965-280BD480F5A0}"/>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531D-41B0-B965-280BD480F5A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0.54006052484557132</c:v>
                </c:pt>
                <c:pt idx="1">
                  <c:v>5.9604401465627885E-2</c:v>
                </c:pt>
                <c:pt idx="2">
                  <c:v>0.13570349854262675</c:v>
                </c:pt>
                <c:pt idx="3">
                  <c:v>6.3094943921306504E-2</c:v>
                </c:pt>
                <c:pt idx="4">
                  <c:v>0.20153663122486715</c:v>
                </c:pt>
              </c:numCache>
            </c:numRef>
          </c:val>
          <c:extLst>
            <c:ext xmlns:c16="http://schemas.microsoft.com/office/drawing/2014/chart" uri="{C3380CC4-5D6E-409C-BE32-E72D297353CC}">
              <c16:uniqueId val="{00000004-531D-41B0-B965-280BD480F5A0}"/>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0.5665368403882538</c:v>
                </c:pt>
                <c:pt idx="1">
                  <c:v>7.7038081913183967E-2</c:v>
                </c:pt>
                <c:pt idx="2">
                  <c:v>9.8214304172922678E-2</c:v>
                </c:pt>
                <c:pt idx="3">
                  <c:v>7.679448268437733E-2</c:v>
                </c:pt>
                <c:pt idx="4">
                  <c:v>0.18141629084126193</c:v>
                </c:pt>
              </c:numCache>
            </c:numRef>
          </c:val>
          <c:extLst>
            <c:ext xmlns:c16="http://schemas.microsoft.com/office/drawing/2014/chart" uri="{C3380CC4-5D6E-409C-BE32-E72D297353CC}">
              <c16:uniqueId val="{00000005-531D-41B0-B965-280BD480F5A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7350-41F8-A155-3DE21F436EE8}"/>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7350-41F8-A155-3DE21F436EE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0.5544282098481722</c:v>
                </c:pt>
                <c:pt idx="1">
                  <c:v>6.9064993846871744E-2</c:v>
                </c:pt>
                <c:pt idx="2">
                  <c:v>0.11535954491218542</c:v>
                </c:pt>
                <c:pt idx="3">
                  <c:v>7.0529160261243506E-2</c:v>
                </c:pt>
                <c:pt idx="4">
                  <c:v>0.19061809113152312</c:v>
                </c:pt>
              </c:numCache>
            </c:numRef>
          </c:val>
          <c:extLst>
            <c:ext xmlns:c16="http://schemas.microsoft.com/office/drawing/2014/chart" uri="{C3380CC4-5D6E-409C-BE32-E72D297353CC}">
              <c16:uniqueId val="{00000004-7350-41F8-A155-3DE21F436EE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4A3B-4AEE-AC50-D1B07B7CD402}"/>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4A3B-4AEE-AC50-D1B07B7CD40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0.57108830610507999</c:v>
                </c:pt>
                <c:pt idx="1">
                  <c:v>4.1839118137956023E-2</c:v>
                </c:pt>
                <c:pt idx="2">
                  <c:v>0.12334823584402468</c:v>
                </c:pt>
                <c:pt idx="3">
                  <c:v>6.3089752423498319E-2</c:v>
                </c:pt>
                <c:pt idx="4">
                  <c:v>0.20063458748944057</c:v>
                </c:pt>
              </c:numCache>
            </c:numRef>
          </c:val>
          <c:extLst>
            <c:ext xmlns:c16="http://schemas.microsoft.com/office/drawing/2014/chart" uri="{C3380CC4-5D6E-409C-BE32-E72D297353CC}">
              <c16:uniqueId val="{00000004-4A3B-4AEE-AC50-D1B07B7CD402}"/>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0.50797727674453697</c:v>
                </c:pt>
                <c:pt idx="1">
                  <c:v>0.11178575781874915</c:v>
                </c:pt>
                <c:pt idx="2">
                  <c:v>0.12766723499464963</c:v>
                </c:pt>
                <c:pt idx="3">
                  <c:v>7.8016180803355803E-2</c:v>
                </c:pt>
                <c:pt idx="4">
                  <c:v>0.17455354963870615</c:v>
                </c:pt>
              </c:numCache>
            </c:numRef>
          </c:val>
          <c:extLst>
            <c:ext xmlns:c16="http://schemas.microsoft.com/office/drawing/2014/chart" uri="{C3380CC4-5D6E-409C-BE32-E72D297353CC}">
              <c16:uniqueId val="{00000005-4A3B-4AEE-AC50-D1B07B7CD402}"/>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0.64319035075494435</c:v>
                </c:pt>
                <c:pt idx="1">
                  <c:v>3.2629119375555071E-2</c:v>
                </c:pt>
                <c:pt idx="2">
                  <c:v>4.4746718047294666E-2</c:v>
                </c:pt>
                <c:pt idx="3">
                  <c:v>7.427382269439288E-2</c:v>
                </c:pt>
                <c:pt idx="4">
                  <c:v>0.20515998912781302</c:v>
                </c:pt>
              </c:numCache>
            </c:numRef>
          </c:val>
          <c:extLst>
            <c:ext xmlns:c16="http://schemas.microsoft.com/office/drawing/2014/chart" uri="{C3380CC4-5D6E-409C-BE32-E72D297353CC}">
              <c16:uniqueId val="{00000006-4A3B-4AEE-AC50-D1B07B7CD40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8B29-41F1-AF07-EE04C2E94B9D}"/>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8B29-41F1-AF07-EE04C2E94B9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0.47469776579499401</c:v>
                </c:pt>
                <c:pt idx="1">
                  <c:v>9.5294689642222957E-2</c:v>
                </c:pt>
                <c:pt idx="2">
                  <c:v>0.13301477398081579</c:v>
                </c:pt>
                <c:pt idx="3">
                  <c:v>9.2753728923695308E-2</c:v>
                </c:pt>
                <c:pt idx="4">
                  <c:v>0.20423904165827331</c:v>
                </c:pt>
              </c:numCache>
            </c:numRef>
          </c:val>
          <c:extLst>
            <c:ext xmlns:c16="http://schemas.microsoft.com/office/drawing/2014/chart" uri="{C3380CC4-5D6E-409C-BE32-E72D297353CC}">
              <c16:uniqueId val="{00000004-8B29-41F1-AF07-EE04C2E94B9D}"/>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0.43780975072968431</c:v>
                </c:pt>
                <c:pt idx="1">
                  <c:v>5.2022377097303257E-2</c:v>
                </c:pt>
                <c:pt idx="2">
                  <c:v>0.2293433449953664</c:v>
                </c:pt>
                <c:pt idx="3">
                  <c:v>3.3067608743926176E-2</c:v>
                </c:pt>
                <c:pt idx="4">
                  <c:v>0.24775691843372039</c:v>
                </c:pt>
              </c:numCache>
            </c:numRef>
          </c:val>
          <c:extLst>
            <c:ext xmlns:c16="http://schemas.microsoft.com/office/drawing/2014/chart" uri="{C3380CC4-5D6E-409C-BE32-E72D297353CC}">
              <c16:uniqueId val="{00000005-8B29-41F1-AF07-EE04C2E94B9D}"/>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0.63868093635467638</c:v>
                </c:pt>
                <c:pt idx="1">
                  <c:v>6.2433772934293946E-2</c:v>
                </c:pt>
                <c:pt idx="2">
                  <c:v>4.8161128403480864E-2</c:v>
                </c:pt>
                <c:pt idx="3">
                  <c:v>7.0268715082295791E-2</c:v>
                </c:pt>
                <c:pt idx="4">
                  <c:v>0.18045544722525408</c:v>
                </c:pt>
              </c:numCache>
            </c:numRef>
          </c:val>
          <c:extLst>
            <c:ext xmlns:c16="http://schemas.microsoft.com/office/drawing/2014/chart" uri="{C3380CC4-5D6E-409C-BE32-E72D297353CC}">
              <c16:uniqueId val="{00000006-8B29-41F1-AF07-EE04C2E94B9D}"/>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Sheet1!$E$2:$E$6</c:f>
              <c:numCache>
                <c:formatCode>0%</c:formatCode>
                <c:ptCount val="5"/>
                <c:pt idx="0">
                  <c:v>0.57986298867420039</c:v>
                </c:pt>
                <c:pt idx="1">
                  <c:v>6.2729250275933263E-2</c:v>
                </c:pt>
                <c:pt idx="2">
                  <c:v>0.11578126599435323</c:v>
                </c:pt>
                <c:pt idx="3">
                  <c:v>6.8113025619495268E-2</c:v>
                </c:pt>
                <c:pt idx="4">
                  <c:v>0.17351346943601989</c:v>
                </c:pt>
              </c:numCache>
            </c:numRef>
          </c:val>
          <c:extLst>
            <c:ext xmlns:c16="http://schemas.microsoft.com/office/drawing/2014/chart" uri="{C3380CC4-5D6E-409C-BE32-E72D297353CC}">
              <c16:uniqueId val="{00000007-8B29-41F1-AF07-EE04C2E94B9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F085-4C73-AFEF-698F070A88E8}"/>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F085-4C73-AFEF-698F070A88E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0.43562347641738336</c:v>
                </c:pt>
                <c:pt idx="1">
                  <c:v>7.3152987078768023E-2</c:v>
                </c:pt>
                <c:pt idx="2">
                  <c:v>8.4065577106936878E-2</c:v>
                </c:pt>
                <c:pt idx="3">
                  <c:v>0.10136434017602261</c:v>
                </c:pt>
                <c:pt idx="4">
                  <c:v>0.30579361922088866</c:v>
                </c:pt>
              </c:numCache>
            </c:numRef>
          </c:val>
          <c:extLst>
            <c:ext xmlns:c16="http://schemas.microsoft.com/office/drawing/2014/chart" uri="{C3380CC4-5D6E-409C-BE32-E72D297353CC}">
              <c16:uniqueId val="{00000004-F085-4C73-AFEF-698F070A88E8}"/>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0.37570988835058372</c:v>
                </c:pt>
                <c:pt idx="1">
                  <c:v>6.1642291620396514E-2</c:v>
                </c:pt>
                <c:pt idx="2">
                  <c:v>0.11661985280792346</c:v>
                </c:pt>
                <c:pt idx="3">
                  <c:v>0.13971832153125374</c:v>
                </c:pt>
                <c:pt idx="4">
                  <c:v>0.3063096456898432</c:v>
                </c:pt>
              </c:numCache>
            </c:numRef>
          </c:val>
          <c:extLst>
            <c:ext xmlns:c16="http://schemas.microsoft.com/office/drawing/2014/chart" uri="{C3380CC4-5D6E-409C-BE32-E72D297353CC}">
              <c16:uniqueId val="{00000005-F085-4C73-AFEF-698F070A88E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C20E-45A1-86D7-1292BE2B1AB3}"/>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C20E-45A1-86D7-1292BE2B1AB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Trabajar</c:v>
                </c:pt>
                <c:pt idx="1">
                  <c:v>Hacer trabajo doméstico en su propio hogar</c:v>
                </c:pt>
                <c:pt idx="2">
                  <c:v>Es pensionado(a)</c:v>
                </c:pt>
                <c:pt idx="3">
                  <c:v>Trabajar y estudiar</c:v>
                </c:pt>
                <c:pt idx="4">
                  <c:v>Está desempleado</c:v>
                </c:pt>
                <c:pt idx="5">
                  <c:v>Estudiar</c:v>
                </c:pt>
                <c:pt idx="6">
                  <c:v>Otra actividad</c:v>
                </c:pt>
                <c:pt idx="7">
                  <c:v>Incapacitado permanente para trabajar</c:v>
                </c:pt>
              </c:strCache>
            </c:strRef>
          </c:cat>
          <c:val>
            <c:numRef>
              <c:f>Sheet1!$B$2:$B$9</c:f>
              <c:numCache>
                <c:formatCode>###0%</c:formatCode>
                <c:ptCount val="8"/>
                <c:pt idx="0">
                  <c:v>0.62865580296112888</c:v>
                </c:pt>
                <c:pt idx="1">
                  <c:v>0.1207480995775258</c:v>
                </c:pt>
                <c:pt idx="2">
                  <c:v>6.3909665041885527E-2</c:v>
                </c:pt>
                <c:pt idx="3">
                  <c:v>5.3850058304072593E-2</c:v>
                </c:pt>
                <c:pt idx="4">
                  <c:v>4.709077335407421E-2</c:v>
                </c:pt>
                <c:pt idx="5">
                  <c:v>3.7665888091998355E-2</c:v>
                </c:pt>
                <c:pt idx="6">
                  <c:v>2.891567974145412E-2</c:v>
                </c:pt>
                <c:pt idx="7">
                  <c:v>1.916403292785647E-2</c:v>
                </c:pt>
              </c:numCache>
            </c:numRef>
          </c:val>
          <c:extLst>
            <c:ext xmlns:c16="http://schemas.microsoft.com/office/drawing/2014/chart" uri="{C3380CC4-5D6E-409C-BE32-E72D297353CC}">
              <c16:uniqueId val="{00000004-C20E-45A1-86D7-1292BE2B1AB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1546-44F8-8343-C473EE141062}"/>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1546-44F8-8343-C473EE14106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0.40311066097930665</c:v>
                </c:pt>
                <c:pt idx="1">
                  <c:v>6.6906572382577967E-2</c:v>
                </c:pt>
                <c:pt idx="2">
                  <c:v>0.10173153889854697</c:v>
                </c:pt>
                <c:pt idx="3">
                  <c:v>0.12217758066710518</c:v>
                </c:pt>
                <c:pt idx="4">
                  <c:v>0.3060736470724586</c:v>
                </c:pt>
              </c:numCache>
            </c:numRef>
          </c:val>
          <c:extLst>
            <c:ext xmlns:c16="http://schemas.microsoft.com/office/drawing/2014/chart" uri="{C3380CC4-5D6E-409C-BE32-E72D297353CC}">
              <c16:uniqueId val="{00000004-1546-44F8-8343-C473EE14106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0B80-4E33-A1DD-2AA17EB0DC64}"/>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0B80-4E33-A1DD-2AA17EB0DC6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0.40503536556660291</c:v>
                </c:pt>
                <c:pt idx="1">
                  <c:v>7.2277797187975557E-2</c:v>
                </c:pt>
                <c:pt idx="2">
                  <c:v>8.3018876218072274E-2</c:v>
                </c:pt>
                <c:pt idx="3">
                  <c:v>0.12314519891652388</c:v>
                </c:pt>
                <c:pt idx="4">
                  <c:v>0.31652276211082481</c:v>
                </c:pt>
              </c:numCache>
            </c:numRef>
          </c:val>
          <c:extLst>
            <c:ext xmlns:c16="http://schemas.microsoft.com/office/drawing/2014/chart" uri="{C3380CC4-5D6E-409C-BE32-E72D297353CC}">
              <c16:uniqueId val="{00000004-0B80-4E33-A1DD-2AA17EB0DC64}"/>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0.3718417220764455</c:v>
                </c:pt>
                <c:pt idx="1">
                  <c:v>7.1439452645415943E-2</c:v>
                </c:pt>
                <c:pt idx="2">
                  <c:v>0.13714370006660995</c:v>
                </c:pt>
                <c:pt idx="3">
                  <c:v>0.12142038815387592</c:v>
                </c:pt>
                <c:pt idx="4">
                  <c:v>0.29815473705765028</c:v>
                </c:pt>
              </c:numCache>
            </c:numRef>
          </c:val>
          <c:extLst>
            <c:ext xmlns:c16="http://schemas.microsoft.com/office/drawing/2014/chart" uri="{C3380CC4-5D6E-409C-BE32-E72D297353CC}">
              <c16:uniqueId val="{00000005-0B80-4E33-A1DD-2AA17EB0DC64}"/>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0.49813697088192738</c:v>
                </c:pt>
                <c:pt idx="1">
                  <c:v>3.167708344583519E-2</c:v>
                </c:pt>
                <c:pt idx="2">
                  <c:v>5.6889831582114123E-2</c:v>
                </c:pt>
                <c:pt idx="3">
                  <c:v>0.12098159360344116</c:v>
                </c:pt>
                <c:pt idx="4">
                  <c:v>0.29231452048668194</c:v>
                </c:pt>
              </c:numCache>
            </c:numRef>
          </c:val>
          <c:extLst>
            <c:ext xmlns:c16="http://schemas.microsoft.com/office/drawing/2014/chart" uri="{C3380CC4-5D6E-409C-BE32-E72D297353CC}">
              <c16:uniqueId val="{00000006-0B80-4E33-A1DD-2AA17EB0DC6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7554-4D10-A5C1-9CE6C308B25B}"/>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7554-4D10-A5C1-9CE6C308B25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Sheet1!$B$2:$B$6</c:f>
              <c:numCache>
                <c:formatCode>0%</c:formatCode>
                <c:ptCount val="5"/>
                <c:pt idx="0">
                  <c:v>0.40193832672157581</c:v>
                </c:pt>
                <c:pt idx="1">
                  <c:v>5.5390828970844741E-2</c:v>
                </c:pt>
                <c:pt idx="2">
                  <c:v>0.12348571498082489</c:v>
                </c:pt>
                <c:pt idx="3">
                  <c:v>0.13036471460363777</c:v>
                </c:pt>
                <c:pt idx="4">
                  <c:v>0.28882041472311809</c:v>
                </c:pt>
              </c:numCache>
            </c:numRef>
          </c:val>
          <c:extLst>
            <c:ext xmlns:c16="http://schemas.microsoft.com/office/drawing/2014/chart" uri="{C3380CC4-5D6E-409C-BE32-E72D297353CC}">
              <c16:uniqueId val="{00000004-7554-4D10-A5C1-9CE6C308B25B}"/>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Sheet1!$C$2:$C$6</c:f>
              <c:numCache>
                <c:formatCode>0%</c:formatCode>
                <c:ptCount val="5"/>
                <c:pt idx="0">
                  <c:v>0.30203023771207166</c:v>
                </c:pt>
                <c:pt idx="1">
                  <c:v>9.1926422111585429E-2</c:v>
                </c:pt>
                <c:pt idx="2">
                  <c:v>0.14775893026936279</c:v>
                </c:pt>
                <c:pt idx="3">
                  <c:v>0.13925748929371076</c:v>
                </c:pt>
                <c:pt idx="4">
                  <c:v>0.31902692061326982</c:v>
                </c:pt>
              </c:numCache>
            </c:numRef>
          </c:val>
          <c:extLst>
            <c:ext xmlns:c16="http://schemas.microsoft.com/office/drawing/2014/chart" uri="{C3380CC4-5D6E-409C-BE32-E72D297353CC}">
              <c16:uniqueId val="{00000005-7554-4D10-A5C1-9CE6C308B25B}"/>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Sheet1!$D$2:$D$6</c:f>
              <c:numCache>
                <c:formatCode>0%</c:formatCode>
                <c:ptCount val="5"/>
                <c:pt idx="0">
                  <c:v>0.46651204946442809</c:v>
                </c:pt>
                <c:pt idx="1">
                  <c:v>4.4234679608014603E-2</c:v>
                </c:pt>
                <c:pt idx="2">
                  <c:v>8.0740010104966509E-2</c:v>
                </c:pt>
                <c:pt idx="3">
                  <c:v>0.11489333009510644</c:v>
                </c:pt>
                <c:pt idx="4">
                  <c:v>0.29361993072748571</c:v>
                </c:pt>
              </c:numCache>
            </c:numRef>
          </c:val>
          <c:extLst>
            <c:ext xmlns:c16="http://schemas.microsoft.com/office/drawing/2014/chart" uri="{C3380CC4-5D6E-409C-BE32-E72D297353CC}">
              <c16:uniqueId val="{00000006-7554-4D10-A5C1-9CE6C308B25B}"/>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Nada Importante</c:v>
                </c:pt>
                <c:pt idx="1">
                  <c:v>2</c:v>
                </c:pt>
                <c:pt idx="2">
                  <c:v>3</c:v>
                </c:pt>
                <c:pt idx="3">
                  <c:v>4</c:v>
                </c:pt>
                <c:pt idx="4">
                  <c:v>Muy importante</c:v>
                </c:pt>
              </c:strCache>
            </c:strRef>
          </c:cat>
          <c:val>
            <c:numRef>
              <c:f>Sheet1!$E$2:$E$6</c:f>
              <c:numCache>
                <c:formatCode>0%</c:formatCode>
                <c:ptCount val="5"/>
                <c:pt idx="0">
                  <c:v>0.39204555621699283</c:v>
                </c:pt>
                <c:pt idx="1">
                  <c:v>8.0758876351621045E-2</c:v>
                </c:pt>
                <c:pt idx="2">
                  <c:v>8.9684239894152765E-2</c:v>
                </c:pt>
                <c:pt idx="3">
                  <c:v>0.11732812598930284</c:v>
                </c:pt>
                <c:pt idx="4">
                  <c:v>0.32018320154793217</c:v>
                </c:pt>
              </c:numCache>
            </c:numRef>
          </c:val>
          <c:extLst>
            <c:ext xmlns:c16="http://schemas.microsoft.com/office/drawing/2014/chart" uri="{C3380CC4-5D6E-409C-BE32-E72D297353CC}">
              <c16:uniqueId val="{00000007-7554-4D10-A5C1-9CE6C308B25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9197382132773484"/>
          <c:h val="0.92653433459542356"/>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7B23-4AB5-B019-F0357794D342}"/>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7B23-4AB5-B019-F0357794D342}"/>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7.0000000000000007E-2</c:v>
                </c:pt>
              </c:numCache>
            </c:numRef>
          </c:val>
          <c:extLst>
            <c:ext xmlns:c16="http://schemas.microsoft.com/office/drawing/2014/chart" uri="{C3380CC4-5D6E-409C-BE32-E72D297353CC}">
              <c16:uniqueId val="{00000004-7B23-4AB5-B019-F0357794D342}"/>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0.08</c:v>
                </c:pt>
              </c:numCache>
            </c:numRef>
          </c:val>
          <c:extLst>
            <c:ext xmlns:c16="http://schemas.microsoft.com/office/drawing/2014/chart" uri="{C3380CC4-5D6E-409C-BE32-E72D297353CC}">
              <c16:uniqueId val="{00000005-7B23-4AB5-B019-F0357794D342}"/>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5867201825399E-2"/>
          <c:y val="5.5782987077695079E-2"/>
          <c:w val="0.78880455907406966"/>
          <c:h val="0.92653433459542356"/>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4DE2-44FF-8D75-6F4274B59961}"/>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4DE2-44FF-8D75-6F4274B59961}"/>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0.08</c:v>
                </c:pt>
              </c:numCache>
            </c:numRef>
          </c:val>
          <c:extLst>
            <c:ext xmlns:c16="http://schemas.microsoft.com/office/drawing/2014/chart" uri="{C3380CC4-5D6E-409C-BE32-E72D297353CC}">
              <c16:uniqueId val="{00000004-4DE2-44FF-8D75-6F4274B59961}"/>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0.06</c:v>
                </c:pt>
              </c:numCache>
            </c:numRef>
          </c:val>
          <c:extLst>
            <c:ext xmlns:c16="http://schemas.microsoft.com/office/drawing/2014/chart" uri="{C3380CC4-5D6E-409C-BE32-E72D297353CC}">
              <c16:uniqueId val="{00000005-4DE2-44FF-8D75-6F4274B59961}"/>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0.12</c:v>
                </c:pt>
              </c:numCache>
            </c:numRef>
          </c:val>
          <c:extLst>
            <c:ext xmlns:c16="http://schemas.microsoft.com/office/drawing/2014/chart" uri="{C3380CC4-5D6E-409C-BE32-E72D297353CC}">
              <c16:uniqueId val="{00000006-4DE2-44FF-8D75-6F4274B59961}"/>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0096553431764"/>
          <c:y val="7.7496180499389555E-3"/>
          <c:w val="0.62786050995835219"/>
          <c:h val="0.94599246972148421"/>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FEB1-424F-A4A3-9D2199027377}"/>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FEB1-424F-A4A3-9D219902737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7.0000000000000007E-2</c:v>
                </c:pt>
              </c:numCache>
            </c:numRef>
          </c:val>
          <c:extLst>
            <c:ext xmlns:c16="http://schemas.microsoft.com/office/drawing/2014/chart" uri="{C3380CC4-5D6E-409C-BE32-E72D297353CC}">
              <c16:uniqueId val="{00000004-FEB1-424F-A4A3-9D219902737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r"/>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2717027904028E-2"/>
          <c:y val="3.6732832702288241E-2"/>
          <c:w val="0.96676728297209602"/>
          <c:h val="0.81177727845673253"/>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00CE-4403-BE9F-E7706E50A74D}"/>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00CE-4403-BE9F-E7706E50A74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0.06</c:v>
                </c:pt>
              </c:numCache>
            </c:numRef>
          </c:val>
          <c:extLst>
            <c:ext xmlns:c16="http://schemas.microsoft.com/office/drawing/2014/chart" uri="{C3380CC4-5D6E-409C-BE32-E72D297353CC}">
              <c16:uniqueId val="{00000004-00CE-4403-BE9F-E7706E50A74D}"/>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7.0000000000000007E-2</c:v>
                </c:pt>
              </c:numCache>
            </c:numRef>
          </c:val>
          <c:extLst>
            <c:ext xmlns:c16="http://schemas.microsoft.com/office/drawing/2014/chart" uri="{C3380CC4-5D6E-409C-BE32-E72D297353CC}">
              <c16:uniqueId val="{00000005-00CE-4403-BE9F-E7706E50A74D}"/>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0.08</c:v>
                </c:pt>
              </c:numCache>
            </c:numRef>
          </c:val>
          <c:extLst>
            <c:ext xmlns:c16="http://schemas.microsoft.com/office/drawing/2014/chart" uri="{C3380CC4-5D6E-409C-BE32-E72D297353CC}">
              <c16:uniqueId val="{00000006-00CE-4403-BE9F-E7706E50A74D}"/>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Sheet1!$E$2</c:f>
              <c:numCache>
                <c:formatCode>###0%</c:formatCode>
                <c:ptCount val="1"/>
                <c:pt idx="0">
                  <c:v>7.0000000000000007E-2</c:v>
                </c:pt>
              </c:numCache>
            </c:numRef>
          </c:val>
          <c:extLst>
            <c:ext xmlns:c16="http://schemas.microsoft.com/office/drawing/2014/chart" uri="{C3380CC4-5D6E-409C-BE32-E72D297353CC}">
              <c16:uniqueId val="{00000007-00CE-4403-BE9F-E7706E50A74D}"/>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9197382132773484"/>
          <c:h val="0.92653433459542356"/>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ECA8-41D9-A65A-12BD5EAD4CA0}"/>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ECA8-41D9-A65A-12BD5EAD4CA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7.0000000000000007E-2</c:v>
                </c:pt>
              </c:numCache>
            </c:numRef>
          </c:val>
          <c:extLst>
            <c:ext xmlns:c16="http://schemas.microsoft.com/office/drawing/2014/chart" uri="{C3380CC4-5D6E-409C-BE32-E72D297353CC}">
              <c16:uniqueId val="{00000004-ECA8-41D9-A65A-12BD5EAD4CA0}"/>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0.27</c:v>
                </c:pt>
              </c:numCache>
            </c:numRef>
          </c:val>
          <c:extLst>
            <c:ext xmlns:c16="http://schemas.microsoft.com/office/drawing/2014/chart" uri="{C3380CC4-5D6E-409C-BE32-E72D297353CC}">
              <c16:uniqueId val="{00000005-ECA8-41D9-A65A-12BD5EAD4CA0}"/>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5867201825399E-2"/>
          <c:y val="5.5782987077695079E-2"/>
          <c:w val="0.78880455907406966"/>
          <c:h val="0.92653433459542356"/>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7ECB-42FD-803F-46BF353E575D}"/>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7ECB-42FD-803F-46BF353E575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0.19248561199517</c:v>
                </c:pt>
              </c:numCache>
            </c:numRef>
          </c:val>
          <c:extLst>
            <c:ext xmlns:c16="http://schemas.microsoft.com/office/drawing/2014/chart" uri="{C3380CC4-5D6E-409C-BE32-E72D297353CC}">
              <c16:uniqueId val="{00000004-7ECB-42FD-803F-46BF353E575D}"/>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0.13871434861251603</c:v>
                </c:pt>
              </c:numCache>
            </c:numRef>
          </c:val>
          <c:extLst>
            <c:ext xmlns:c16="http://schemas.microsoft.com/office/drawing/2014/chart" uri="{C3380CC4-5D6E-409C-BE32-E72D297353CC}">
              <c16:uniqueId val="{00000005-7ECB-42FD-803F-46BF353E575D}"/>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0.23337107973735491</c:v>
                </c:pt>
              </c:numCache>
            </c:numRef>
          </c:val>
          <c:extLst>
            <c:ext xmlns:c16="http://schemas.microsoft.com/office/drawing/2014/chart" uri="{C3380CC4-5D6E-409C-BE32-E72D297353CC}">
              <c16:uniqueId val="{00000006-7ECB-42FD-803F-46BF353E575D}"/>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0096553431764"/>
          <c:y val="7.7496180499389555E-3"/>
          <c:w val="0.62786050995835219"/>
          <c:h val="0.94599246972148421"/>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C033-439A-9F08-09E13D5751A7}"/>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C033-439A-9F08-09E13D5751A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0.18</c:v>
                </c:pt>
              </c:numCache>
            </c:numRef>
          </c:val>
          <c:extLst>
            <c:ext xmlns:c16="http://schemas.microsoft.com/office/drawing/2014/chart" uri="{C3380CC4-5D6E-409C-BE32-E72D297353CC}">
              <c16:uniqueId val="{00000004-C033-439A-9F08-09E13D5751A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r"/>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8986-456F-A5B2-D0BE460895A1}"/>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8986-456F-A5B2-D0BE460895A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Trabajar</c:v>
                </c:pt>
                <c:pt idx="1">
                  <c:v>Hacer trabajo doméstico en su propio hogar</c:v>
                </c:pt>
                <c:pt idx="2">
                  <c:v>Es pensionado(a)</c:v>
                </c:pt>
                <c:pt idx="3">
                  <c:v>Trabajar y estudiar</c:v>
                </c:pt>
                <c:pt idx="4">
                  <c:v>Está desempleado</c:v>
                </c:pt>
                <c:pt idx="5">
                  <c:v>Estudiar</c:v>
                </c:pt>
                <c:pt idx="6">
                  <c:v>Otra actividad</c:v>
                </c:pt>
                <c:pt idx="7">
                  <c:v>Incapacitado permanente para trabajar</c:v>
                </c:pt>
              </c:strCache>
            </c:strRef>
          </c:cat>
          <c:val>
            <c:numRef>
              <c:f>Sheet1!$B$2:$B$9</c:f>
              <c:numCache>
                <c:formatCode>###0%</c:formatCode>
                <c:ptCount val="8"/>
                <c:pt idx="0">
                  <c:v>0.60169850601370556</c:v>
                </c:pt>
                <c:pt idx="1">
                  <c:v>0.12375959320459833</c:v>
                </c:pt>
                <c:pt idx="2">
                  <c:v>5.2941126569853253E-2</c:v>
                </c:pt>
                <c:pt idx="3">
                  <c:v>7.3549486587192001E-2</c:v>
                </c:pt>
                <c:pt idx="4">
                  <c:v>4.9653921211673217E-2</c:v>
                </c:pt>
                <c:pt idx="5">
                  <c:v>2.5508208374365668E-2</c:v>
                </c:pt>
                <c:pt idx="6">
                  <c:v>3.2160177383302659E-2</c:v>
                </c:pt>
                <c:pt idx="7">
                  <c:v>4.0728980655308972E-2</c:v>
                </c:pt>
              </c:numCache>
            </c:numRef>
          </c:val>
          <c:extLst>
            <c:ext xmlns:c16="http://schemas.microsoft.com/office/drawing/2014/chart" uri="{C3380CC4-5D6E-409C-BE32-E72D297353CC}">
              <c16:uniqueId val="{00000004-8986-456F-A5B2-D0BE460895A1}"/>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Trabajar</c:v>
                </c:pt>
                <c:pt idx="1">
                  <c:v>Hacer trabajo doméstico en su propio hogar</c:v>
                </c:pt>
                <c:pt idx="2">
                  <c:v>Es pensionado(a)</c:v>
                </c:pt>
                <c:pt idx="3">
                  <c:v>Trabajar y estudiar</c:v>
                </c:pt>
                <c:pt idx="4">
                  <c:v>Está desempleado</c:v>
                </c:pt>
                <c:pt idx="5">
                  <c:v>Estudiar</c:v>
                </c:pt>
                <c:pt idx="6">
                  <c:v>Otra actividad</c:v>
                </c:pt>
                <c:pt idx="7">
                  <c:v>Incapacitado permanente para trabajar</c:v>
                </c:pt>
              </c:strCache>
            </c:strRef>
          </c:cat>
          <c:val>
            <c:numRef>
              <c:f>Sheet1!$C$2:$C$9</c:f>
              <c:numCache>
                <c:formatCode>###0%</c:formatCode>
                <c:ptCount val="8"/>
                <c:pt idx="0">
                  <c:v>0.62124787598176656</c:v>
                </c:pt>
                <c:pt idx="1">
                  <c:v>0.13034697060058731</c:v>
                </c:pt>
                <c:pt idx="2">
                  <c:v>7.8780354567770688E-2</c:v>
                </c:pt>
                <c:pt idx="3">
                  <c:v>3.8178710309535534E-2</c:v>
                </c:pt>
                <c:pt idx="4">
                  <c:v>5.8505884376255063E-2</c:v>
                </c:pt>
                <c:pt idx="5">
                  <c:v>4.9958850625749299E-2</c:v>
                </c:pt>
                <c:pt idx="6">
                  <c:v>2.2981353538332777E-2</c:v>
                </c:pt>
              </c:numCache>
            </c:numRef>
          </c:val>
          <c:extLst>
            <c:ext xmlns:c16="http://schemas.microsoft.com/office/drawing/2014/chart" uri="{C3380CC4-5D6E-409C-BE32-E72D297353CC}">
              <c16:uniqueId val="{00000005-8986-456F-A5B2-D0BE460895A1}"/>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Trabajar</c:v>
                </c:pt>
                <c:pt idx="1">
                  <c:v>Hacer trabajo doméstico en su propio hogar</c:v>
                </c:pt>
                <c:pt idx="2">
                  <c:v>Es pensionado(a)</c:v>
                </c:pt>
                <c:pt idx="3">
                  <c:v>Trabajar y estudiar</c:v>
                </c:pt>
                <c:pt idx="4">
                  <c:v>Está desempleado</c:v>
                </c:pt>
                <c:pt idx="5">
                  <c:v>Estudiar</c:v>
                </c:pt>
                <c:pt idx="6">
                  <c:v>Otra actividad</c:v>
                </c:pt>
                <c:pt idx="7">
                  <c:v>Incapacitado permanente para trabajar</c:v>
                </c:pt>
              </c:strCache>
            </c:strRef>
          </c:cat>
          <c:val>
            <c:numRef>
              <c:f>Sheet1!$D$2:$D$9</c:f>
              <c:numCache>
                <c:formatCode>###0%</c:formatCode>
                <c:ptCount val="8"/>
                <c:pt idx="0">
                  <c:v>0.75525724959319773</c:v>
                </c:pt>
                <c:pt idx="1">
                  <c:v>7.7898991752443136E-2</c:v>
                </c:pt>
                <c:pt idx="2">
                  <c:v>5.6889831582114123E-2</c:v>
                </c:pt>
                <c:pt idx="3">
                  <c:v>3.033886276951301E-2</c:v>
                </c:pt>
                <c:pt idx="5">
                  <c:v>4.3597423307955865E-2</c:v>
                </c:pt>
                <c:pt idx="6">
                  <c:v>3.6017640994776216E-2</c:v>
                </c:pt>
              </c:numCache>
            </c:numRef>
          </c:val>
          <c:extLst>
            <c:ext xmlns:c16="http://schemas.microsoft.com/office/drawing/2014/chart" uri="{C3380CC4-5D6E-409C-BE32-E72D297353CC}">
              <c16:uniqueId val="{00000006-8986-456F-A5B2-D0BE460895A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2717027904028E-2"/>
          <c:y val="3.6732832702288241E-2"/>
          <c:w val="0.96676728297209602"/>
          <c:h val="0.81177727845673253"/>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EC27-4215-9F78-0BC0B260D87D}"/>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EC27-4215-9F78-0BC0B260D87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0.17959367583050517</c:v>
                </c:pt>
              </c:numCache>
            </c:numRef>
          </c:val>
          <c:extLst>
            <c:ext xmlns:c16="http://schemas.microsoft.com/office/drawing/2014/chart" uri="{C3380CC4-5D6E-409C-BE32-E72D297353CC}">
              <c16:uniqueId val="{00000004-EC27-4215-9F78-0BC0B260D87D}"/>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0.10866519766966959</c:v>
                </c:pt>
              </c:numCache>
            </c:numRef>
          </c:val>
          <c:extLst>
            <c:ext xmlns:c16="http://schemas.microsoft.com/office/drawing/2014/chart" uri="{C3380CC4-5D6E-409C-BE32-E72D297353CC}">
              <c16:uniqueId val="{00000005-EC27-4215-9F78-0BC0B260D87D}"/>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0.20080497702266215</c:v>
                </c:pt>
              </c:numCache>
            </c:numRef>
          </c:val>
          <c:extLst>
            <c:ext xmlns:c16="http://schemas.microsoft.com/office/drawing/2014/chart" uri="{C3380CC4-5D6E-409C-BE32-E72D297353CC}">
              <c16:uniqueId val="{00000006-EC27-4215-9F78-0BC0B260D87D}"/>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Sheet1!$E$2</c:f>
              <c:numCache>
                <c:formatCode>0%</c:formatCode>
                <c:ptCount val="1"/>
                <c:pt idx="0">
                  <c:v>0.17628109183416407</c:v>
                </c:pt>
              </c:numCache>
            </c:numRef>
          </c:val>
          <c:extLst>
            <c:ext xmlns:c16="http://schemas.microsoft.com/office/drawing/2014/chart" uri="{C3380CC4-5D6E-409C-BE32-E72D297353CC}">
              <c16:uniqueId val="{00000007-EC27-4215-9F78-0BC0B260D87D}"/>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9197382132773484"/>
          <c:h val="0.92653433459542356"/>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5CA0-45E3-8347-08A9B023DE0D}"/>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5CA0-45E3-8347-08A9B023DE0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4.8389398456997725E-2</c:v>
                </c:pt>
              </c:numCache>
            </c:numRef>
          </c:val>
          <c:extLst>
            <c:ext xmlns:c16="http://schemas.microsoft.com/office/drawing/2014/chart" uri="{C3380CC4-5D6E-409C-BE32-E72D297353CC}">
              <c16:uniqueId val="{00000004-5CA0-45E3-8347-08A9B023DE0D}"/>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0.2116636023793308</c:v>
                </c:pt>
              </c:numCache>
            </c:numRef>
          </c:val>
          <c:extLst>
            <c:ext xmlns:c16="http://schemas.microsoft.com/office/drawing/2014/chart" uri="{C3380CC4-5D6E-409C-BE32-E72D297353CC}">
              <c16:uniqueId val="{00000005-5CA0-45E3-8347-08A9B023DE0D}"/>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5867201825399E-2"/>
          <c:y val="5.5782987077695079E-2"/>
          <c:w val="0.78880455907406966"/>
          <c:h val="0.92653433459542356"/>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3463-4E76-A76D-7977416D2E73}"/>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3463-4E76-A76D-7977416D2E73}"/>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0.1406891415052095</c:v>
                </c:pt>
              </c:numCache>
            </c:numRef>
          </c:val>
          <c:extLst>
            <c:ext xmlns:c16="http://schemas.microsoft.com/office/drawing/2014/chart" uri="{C3380CC4-5D6E-409C-BE32-E72D297353CC}">
              <c16:uniqueId val="{00000004-3463-4E76-A76D-7977416D2E73}"/>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0.11670755425419761</c:v>
                </c:pt>
              </c:numCache>
            </c:numRef>
          </c:val>
          <c:extLst>
            <c:ext xmlns:c16="http://schemas.microsoft.com/office/drawing/2014/chart" uri="{C3380CC4-5D6E-409C-BE32-E72D297353CC}">
              <c16:uniqueId val="{00000005-3463-4E76-A76D-7977416D2E73}"/>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0.18933975018095103</c:v>
                </c:pt>
              </c:numCache>
            </c:numRef>
          </c:val>
          <c:extLst>
            <c:ext xmlns:c16="http://schemas.microsoft.com/office/drawing/2014/chart" uri="{C3380CC4-5D6E-409C-BE32-E72D297353CC}">
              <c16:uniqueId val="{00000006-3463-4E76-A76D-7977416D2E73}"/>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0096553431764"/>
          <c:y val="7.7496180499389555E-3"/>
          <c:w val="0.62786050995835219"/>
          <c:h val="0.94599246972148421"/>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0679-4AE1-97F4-D2BEEA63B56C}"/>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0679-4AE1-97F4-D2BEEA63B56C}"/>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0.13699207156024668</c:v>
                </c:pt>
              </c:numCache>
            </c:numRef>
          </c:val>
          <c:extLst>
            <c:ext xmlns:c16="http://schemas.microsoft.com/office/drawing/2014/chart" uri="{C3380CC4-5D6E-409C-BE32-E72D297353CC}">
              <c16:uniqueId val="{00000004-0679-4AE1-97F4-D2BEEA63B56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r"/>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2717027904028E-2"/>
          <c:y val="3.6732832702288241E-2"/>
          <c:w val="0.96676728297209602"/>
          <c:h val="0.81177727845673253"/>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5594-47B4-8CFA-EAB560AC7697}"/>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5594-47B4-8CFA-EAB560AC769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0.15579127951734026</c:v>
                </c:pt>
              </c:numCache>
            </c:numRef>
          </c:val>
          <c:extLst>
            <c:ext xmlns:c16="http://schemas.microsoft.com/office/drawing/2014/chart" uri="{C3380CC4-5D6E-409C-BE32-E72D297353CC}">
              <c16:uniqueId val="{00000004-5594-47B4-8CFA-EAB560AC7697}"/>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6.071917868133421E-2</c:v>
                </c:pt>
              </c:numCache>
            </c:numRef>
          </c:val>
          <c:extLst>
            <c:ext xmlns:c16="http://schemas.microsoft.com/office/drawing/2014/chart" uri="{C3380CC4-5D6E-409C-BE32-E72D297353CC}">
              <c16:uniqueId val="{00000005-5594-47B4-8CFA-EAB560AC7697}"/>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0.14955929681516938</c:v>
                </c:pt>
              </c:numCache>
            </c:numRef>
          </c:val>
          <c:extLst>
            <c:ext xmlns:c16="http://schemas.microsoft.com/office/drawing/2014/chart" uri="{C3380CC4-5D6E-409C-BE32-E72D297353CC}">
              <c16:uniqueId val="{00000006-5594-47B4-8CFA-EAB560AC7697}"/>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Sheet1!$E$2</c:f>
              <c:numCache>
                <c:formatCode>0%</c:formatCode>
                <c:ptCount val="1"/>
                <c:pt idx="0">
                  <c:v>0.13917265890722735</c:v>
                </c:pt>
              </c:numCache>
            </c:numRef>
          </c:val>
          <c:extLst>
            <c:ext xmlns:c16="http://schemas.microsoft.com/office/drawing/2014/chart" uri="{C3380CC4-5D6E-409C-BE32-E72D297353CC}">
              <c16:uniqueId val="{00000007-5594-47B4-8CFA-EAB560AC7697}"/>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9197382132773484"/>
          <c:h val="0.92653433459542356"/>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BC44-4CFE-BC00-D2677783A1BD}"/>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BC44-4CFE-BC00-D2677783A1B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0.13275669786100494</c:v>
                </c:pt>
              </c:numCache>
            </c:numRef>
          </c:val>
          <c:extLst>
            <c:ext xmlns:c16="http://schemas.microsoft.com/office/drawing/2014/chart" uri="{C3380CC4-5D6E-409C-BE32-E72D297353CC}">
              <c16:uniqueId val="{00000004-BC44-4CFE-BC00-D2677783A1BD}"/>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0.27264259732470847</c:v>
                </c:pt>
              </c:numCache>
            </c:numRef>
          </c:val>
          <c:extLst>
            <c:ext xmlns:c16="http://schemas.microsoft.com/office/drawing/2014/chart" uri="{C3380CC4-5D6E-409C-BE32-E72D297353CC}">
              <c16:uniqueId val="{00000005-BC44-4CFE-BC00-D2677783A1BD}"/>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5867201825399E-2"/>
          <c:y val="5.5782987077695079E-2"/>
          <c:w val="0.78880455907406966"/>
          <c:h val="0.92653433459542356"/>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4765-465E-972B-7E7C343FF586}"/>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4765-465E-972B-7E7C343FF586}"/>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0.20049079258637945</c:v>
                </c:pt>
              </c:numCache>
            </c:numRef>
          </c:val>
          <c:extLst>
            <c:ext xmlns:c16="http://schemas.microsoft.com/office/drawing/2014/chart" uri="{C3380CC4-5D6E-409C-BE32-E72D297353CC}">
              <c16:uniqueId val="{00000004-4765-465E-972B-7E7C343FF586}"/>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0.22045242215975278</c:v>
                </c:pt>
              </c:numCache>
            </c:numRef>
          </c:val>
          <c:extLst>
            <c:ext xmlns:c16="http://schemas.microsoft.com/office/drawing/2014/chart" uri="{C3380CC4-5D6E-409C-BE32-E72D297353CC}">
              <c16:uniqueId val="{00000005-4765-465E-972B-7E7C343FF586}"/>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0.20114532709884647</c:v>
                </c:pt>
              </c:numCache>
            </c:numRef>
          </c:val>
          <c:extLst>
            <c:ext xmlns:c16="http://schemas.microsoft.com/office/drawing/2014/chart" uri="{C3380CC4-5D6E-409C-BE32-E72D297353CC}">
              <c16:uniqueId val="{00000006-4765-465E-972B-7E7C343FF586}"/>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0096553431764"/>
          <c:y val="7.7496180499389555E-3"/>
          <c:w val="0.62786050995835219"/>
          <c:h val="0.94599246972148421"/>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B511-428C-A425-A5A7D13AD02D}"/>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B511-428C-A425-A5A7D13AD02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0.20866743160944282</c:v>
                </c:pt>
              </c:numCache>
            </c:numRef>
          </c:val>
          <c:extLst>
            <c:ext xmlns:c16="http://schemas.microsoft.com/office/drawing/2014/chart" uri="{C3380CC4-5D6E-409C-BE32-E72D297353CC}">
              <c16:uniqueId val="{00000004-B511-428C-A425-A5A7D13AD02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r"/>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2717027904028E-2"/>
          <c:y val="3.6732832702288241E-2"/>
          <c:w val="0.96676728297209602"/>
          <c:h val="0.81177727845673253"/>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6DDA-435A-BC25-CE65ABB5DF56}"/>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6DDA-435A-BC25-CE65ABB5DF56}"/>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0.254424882598277</c:v>
                </c:pt>
              </c:numCache>
            </c:numRef>
          </c:val>
          <c:extLst>
            <c:ext xmlns:c16="http://schemas.microsoft.com/office/drawing/2014/chart" uri="{C3380CC4-5D6E-409C-BE32-E72D297353CC}">
              <c16:uniqueId val="{00000004-6DDA-435A-BC25-CE65ABB5DF56}"/>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0.17742635032505708</c:v>
                </c:pt>
              </c:numCache>
            </c:numRef>
          </c:val>
          <c:extLst>
            <c:ext xmlns:c16="http://schemas.microsoft.com/office/drawing/2014/chart" uri="{C3380CC4-5D6E-409C-BE32-E72D297353CC}">
              <c16:uniqueId val="{00000005-6DDA-435A-BC25-CE65ABB5DF56}"/>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0.22185278817701279</c:v>
                </c:pt>
              </c:numCache>
            </c:numRef>
          </c:val>
          <c:extLst>
            <c:ext xmlns:c16="http://schemas.microsoft.com/office/drawing/2014/chart" uri="{C3380CC4-5D6E-409C-BE32-E72D297353CC}">
              <c16:uniqueId val="{00000006-6DDA-435A-BC25-CE65ABB5DF56}"/>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Sheet1!$E$2</c:f>
              <c:numCache>
                <c:formatCode>0%</c:formatCode>
                <c:ptCount val="1"/>
                <c:pt idx="0">
                  <c:v>0.18269197431706477</c:v>
                </c:pt>
              </c:numCache>
            </c:numRef>
          </c:val>
          <c:extLst>
            <c:ext xmlns:c16="http://schemas.microsoft.com/office/drawing/2014/chart" uri="{C3380CC4-5D6E-409C-BE32-E72D297353CC}">
              <c16:uniqueId val="{00000007-6DDA-435A-BC25-CE65ABB5DF56}"/>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9197382132773484"/>
          <c:h val="0.92653433459542356"/>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9729-4741-80DF-26A60FB6B297}"/>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9729-4741-80DF-26A60FB6B29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0.12996899740965942</c:v>
                </c:pt>
              </c:numCache>
            </c:numRef>
          </c:val>
          <c:extLst>
            <c:ext xmlns:c16="http://schemas.microsoft.com/office/drawing/2014/chart" uri="{C3380CC4-5D6E-409C-BE32-E72D297353CC}">
              <c16:uniqueId val="{00000004-9729-4741-80DF-26A60FB6B297}"/>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0.34173286670767083</c:v>
                </c:pt>
              </c:numCache>
            </c:numRef>
          </c:val>
          <c:extLst>
            <c:ext xmlns:c16="http://schemas.microsoft.com/office/drawing/2014/chart" uri="{C3380CC4-5D6E-409C-BE32-E72D297353CC}">
              <c16:uniqueId val="{00000005-9729-4741-80DF-26A60FB6B297}"/>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2116-4C7E-BB05-CA14140D0FBB}"/>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2116-4C7E-BB05-CA14140D0FB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18 - 24 años</c:v>
                </c:pt>
                <c:pt idx="1">
                  <c:v>25 - 34 años</c:v>
                </c:pt>
                <c:pt idx="2">
                  <c:v>35 - 44 años</c:v>
                </c:pt>
                <c:pt idx="3">
                  <c:v>45 - 54 años</c:v>
                </c:pt>
                <c:pt idx="4">
                  <c:v>55 - 64 años</c:v>
                </c:pt>
                <c:pt idx="5">
                  <c:v>65 - 80 años</c:v>
                </c:pt>
              </c:strCache>
            </c:strRef>
          </c:cat>
          <c:val>
            <c:numRef>
              <c:f>Sheet1!$B$2:$B$7</c:f>
              <c:numCache>
                <c:formatCode>###0%</c:formatCode>
                <c:ptCount val="6"/>
                <c:pt idx="0">
                  <c:v>0.1293141055485971</c:v>
                </c:pt>
                <c:pt idx="1">
                  <c:v>0.16342190283894237</c:v>
                </c:pt>
                <c:pt idx="2">
                  <c:v>9.2482814662160087E-2</c:v>
                </c:pt>
                <c:pt idx="3">
                  <c:v>0.2155655356400345</c:v>
                </c:pt>
                <c:pt idx="4">
                  <c:v>0.26484923562445434</c:v>
                </c:pt>
                <c:pt idx="5">
                  <c:v>0.13436640568581087</c:v>
                </c:pt>
              </c:numCache>
            </c:numRef>
          </c:val>
          <c:extLst>
            <c:ext xmlns:c16="http://schemas.microsoft.com/office/drawing/2014/chart" uri="{C3380CC4-5D6E-409C-BE32-E72D297353CC}">
              <c16:uniqueId val="{00000004-2116-4C7E-BB05-CA14140D0FBB}"/>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18 - 24 años</c:v>
                </c:pt>
                <c:pt idx="1">
                  <c:v>25 - 34 años</c:v>
                </c:pt>
                <c:pt idx="2">
                  <c:v>35 - 44 años</c:v>
                </c:pt>
                <c:pt idx="3">
                  <c:v>45 - 54 años</c:v>
                </c:pt>
                <c:pt idx="4">
                  <c:v>55 - 64 años</c:v>
                </c:pt>
                <c:pt idx="5">
                  <c:v>65 - 80 años</c:v>
                </c:pt>
              </c:strCache>
            </c:strRef>
          </c:cat>
          <c:val>
            <c:numRef>
              <c:f>Sheet1!$C$2:$C$7</c:f>
              <c:numCache>
                <c:formatCode>###0%</c:formatCode>
                <c:ptCount val="6"/>
                <c:pt idx="0">
                  <c:v>0.13055120869403639</c:v>
                </c:pt>
                <c:pt idx="1">
                  <c:v>0.17091303204396396</c:v>
                </c:pt>
                <c:pt idx="2">
                  <c:v>0.23139581550336052</c:v>
                </c:pt>
                <c:pt idx="3">
                  <c:v>0.15348380764222105</c:v>
                </c:pt>
                <c:pt idx="4">
                  <c:v>0.14553189411854597</c:v>
                </c:pt>
                <c:pt idx="5">
                  <c:v>0.16812424199787024</c:v>
                </c:pt>
              </c:numCache>
            </c:numRef>
          </c:val>
          <c:extLst>
            <c:ext xmlns:c16="http://schemas.microsoft.com/office/drawing/2014/chart" uri="{C3380CC4-5D6E-409C-BE32-E72D297353CC}">
              <c16:uniqueId val="{00000005-2116-4C7E-BB05-CA14140D0FBB}"/>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18 - 24 años</c:v>
                </c:pt>
                <c:pt idx="1">
                  <c:v>25 - 34 años</c:v>
                </c:pt>
                <c:pt idx="2">
                  <c:v>35 - 44 años</c:v>
                </c:pt>
                <c:pt idx="3">
                  <c:v>45 - 54 años</c:v>
                </c:pt>
                <c:pt idx="4">
                  <c:v>55 - 64 años</c:v>
                </c:pt>
                <c:pt idx="5">
                  <c:v>65 - 80 años</c:v>
                </c:pt>
              </c:strCache>
            </c:strRef>
          </c:cat>
          <c:val>
            <c:numRef>
              <c:f>Sheet1!$D$2:$D$7</c:f>
              <c:numCache>
                <c:formatCode>###0%</c:formatCode>
                <c:ptCount val="6"/>
                <c:pt idx="0">
                  <c:v>8.4963952608664919E-2</c:v>
                </c:pt>
                <c:pt idx="1">
                  <c:v>0.26034786237855911</c:v>
                </c:pt>
                <c:pt idx="2">
                  <c:v>0.21429243291737801</c:v>
                </c:pt>
                <c:pt idx="3">
                  <c:v>0.19263902371902686</c:v>
                </c:pt>
                <c:pt idx="4">
                  <c:v>0.14445606255066526</c:v>
                </c:pt>
                <c:pt idx="5">
                  <c:v>0.10330066582570546</c:v>
                </c:pt>
              </c:numCache>
            </c:numRef>
          </c:val>
          <c:extLst>
            <c:ext xmlns:c16="http://schemas.microsoft.com/office/drawing/2014/chart" uri="{C3380CC4-5D6E-409C-BE32-E72D297353CC}">
              <c16:uniqueId val="{00000006-2116-4C7E-BB05-CA14140D0FB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1816-437D-A36B-9A946926249D}"/>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1816-437D-A36B-9A946926249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Trabajar</c:v>
                </c:pt>
                <c:pt idx="1">
                  <c:v>Hacer trabajo doméstico en su propio hogar</c:v>
                </c:pt>
                <c:pt idx="2">
                  <c:v>Es pensionado(a)</c:v>
                </c:pt>
                <c:pt idx="3">
                  <c:v>Trabajar y estudiar</c:v>
                </c:pt>
                <c:pt idx="4">
                  <c:v>Está desempleado</c:v>
                </c:pt>
                <c:pt idx="5">
                  <c:v>Estudiar</c:v>
                </c:pt>
                <c:pt idx="6">
                  <c:v>Otra actividad</c:v>
                </c:pt>
                <c:pt idx="7">
                  <c:v>Incapacitado permanente para trabajar</c:v>
                </c:pt>
              </c:strCache>
            </c:strRef>
          </c:cat>
          <c:val>
            <c:numRef>
              <c:f>Sheet1!$B$2:$B$9</c:f>
              <c:numCache>
                <c:formatCode>###0%</c:formatCode>
                <c:ptCount val="8"/>
                <c:pt idx="0">
                  <c:v>0.63661900015804129</c:v>
                </c:pt>
                <c:pt idx="1">
                  <c:v>0.10942284965240801</c:v>
                </c:pt>
                <c:pt idx="2">
                  <c:v>4.9481132040365694E-2</c:v>
                </c:pt>
                <c:pt idx="3">
                  <c:v>7.5978341452012654E-2</c:v>
                </c:pt>
                <c:pt idx="4">
                  <c:v>5.1398093872735029E-2</c:v>
                </c:pt>
                <c:pt idx="5">
                  <c:v>2.6370301345645018E-2</c:v>
                </c:pt>
                <c:pt idx="6">
                  <c:v>5.0730281478793479E-2</c:v>
                </c:pt>
              </c:numCache>
            </c:numRef>
          </c:val>
          <c:extLst>
            <c:ext xmlns:c16="http://schemas.microsoft.com/office/drawing/2014/chart" uri="{C3380CC4-5D6E-409C-BE32-E72D297353CC}">
              <c16:uniqueId val="{00000004-1816-437D-A36B-9A946926249D}"/>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Trabajar</c:v>
                </c:pt>
                <c:pt idx="1">
                  <c:v>Hacer trabajo doméstico en su propio hogar</c:v>
                </c:pt>
                <c:pt idx="2">
                  <c:v>Es pensionado(a)</c:v>
                </c:pt>
                <c:pt idx="3">
                  <c:v>Trabajar y estudiar</c:v>
                </c:pt>
                <c:pt idx="4">
                  <c:v>Está desempleado</c:v>
                </c:pt>
                <c:pt idx="5">
                  <c:v>Estudiar</c:v>
                </c:pt>
                <c:pt idx="6">
                  <c:v>Otra actividad</c:v>
                </c:pt>
                <c:pt idx="7">
                  <c:v>Incapacitado permanente para trabajar</c:v>
                </c:pt>
              </c:strCache>
            </c:strRef>
          </c:cat>
          <c:val>
            <c:numRef>
              <c:f>Sheet1!$C$2:$C$9</c:f>
              <c:numCache>
                <c:formatCode>###0%</c:formatCode>
                <c:ptCount val="8"/>
                <c:pt idx="0">
                  <c:v>0.63842449577448501</c:v>
                </c:pt>
                <c:pt idx="1">
                  <c:v>9.0475999170152685E-2</c:v>
                </c:pt>
                <c:pt idx="2">
                  <c:v>5.8124869049606058E-2</c:v>
                </c:pt>
                <c:pt idx="3">
                  <c:v>8.0358800122283872E-2</c:v>
                </c:pt>
                <c:pt idx="4">
                  <c:v>7.4942761315765744E-2</c:v>
                </c:pt>
                <c:pt idx="5">
                  <c:v>1.9874280104835454E-2</c:v>
                </c:pt>
                <c:pt idx="6">
                  <c:v>3.7798794462871724E-2</c:v>
                </c:pt>
              </c:numCache>
            </c:numRef>
          </c:val>
          <c:extLst>
            <c:ext xmlns:c16="http://schemas.microsoft.com/office/drawing/2014/chart" uri="{C3380CC4-5D6E-409C-BE32-E72D297353CC}">
              <c16:uniqueId val="{00000005-1816-437D-A36B-9A946926249D}"/>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Trabajar</c:v>
                </c:pt>
                <c:pt idx="1">
                  <c:v>Hacer trabajo doméstico en su propio hogar</c:v>
                </c:pt>
                <c:pt idx="2">
                  <c:v>Es pensionado(a)</c:v>
                </c:pt>
                <c:pt idx="3">
                  <c:v>Trabajar y estudiar</c:v>
                </c:pt>
                <c:pt idx="4">
                  <c:v>Está desempleado</c:v>
                </c:pt>
                <c:pt idx="5">
                  <c:v>Estudiar</c:v>
                </c:pt>
                <c:pt idx="6">
                  <c:v>Otra actividad</c:v>
                </c:pt>
                <c:pt idx="7">
                  <c:v>Incapacitado permanente para trabajar</c:v>
                </c:pt>
              </c:strCache>
            </c:strRef>
          </c:cat>
          <c:val>
            <c:numRef>
              <c:f>Sheet1!$D$2:$D$9</c:f>
              <c:numCache>
                <c:formatCode>###0%</c:formatCode>
                <c:ptCount val="8"/>
                <c:pt idx="0">
                  <c:v>0.70484635387016648</c:v>
                </c:pt>
                <c:pt idx="1">
                  <c:v>0.10351169125145615</c:v>
                </c:pt>
                <c:pt idx="2">
                  <c:v>5.24456497832642E-2</c:v>
                </c:pt>
                <c:pt idx="3">
                  <c:v>3.5632346467098244E-2</c:v>
                </c:pt>
                <c:pt idx="4">
                  <c:v>3.0253110886775472E-2</c:v>
                </c:pt>
                <c:pt idx="5">
                  <c:v>4.8623372580166663E-2</c:v>
                </c:pt>
                <c:pt idx="6">
                  <c:v>2.4687475161073835E-2</c:v>
                </c:pt>
              </c:numCache>
            </c:numRef>
          </c:val>
          <c:extLst>
            <c:ext xmlns:c16="http://schemas.microsoft.com/office/drawing/2014/chart" uri="{C3380CC4-5D6E-409C-BE32-E72D297353CC}">
              <c16:uniqueId val="{00000006-1816-437D-A36B-9A946926249D}"/>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Trabajar</c:v>
                </c:pt>
                <c:pt idx="1">
                  <c:v>Hacer trabajo doméstico en su propio hogar</c:v>
                </c:pt>
                <c:pt idx="2">
                  <c:v>Es pensionado(a)</c:v>
                </c:pt>
                <c:pt idx="3">
                  <c:v>Trabajar y estudiar</c:v>
                </c:pt>
                <c:pt idx="4">
                  <c:v>Está desempleado</c:v>
                </c:pt>
                <c:pt idx="5">
                  <c:v>Estudiar</c:v>
                </c:pt>
                <c:pt idx="6">
                  <c:v>Otra actividad</c:v>
                </c:pt>
                <c:pt idx="7">
                  <c:v>Incapacitado permanente para trabajar</c:v>
                </c:pt>
              </c:strCache>
            </c:strRef>
          </c:cat>
          <c:val>
            <c:numRef>
              <c:f>Sheet1!$E$2:$E$9</c:f>
              <c:numCache>
                <c:formatCode>###0%</c:formatCode>
                <c:ptCount val="8"/>
                <c:pt idx="0">
                  <c:v>0.57421588635110998</c:v>
                </c:pt>
                <c:pt idx="1">
                  <c:v>0.14618640083787829</c:v>
                </c:pt>
                <c:pt idx="2">
                  <c:v>8.0886107948416969E-2</c:v>
                </c:pt>
                <c:pt idx="3">
                  <c:v>4.5186568185541669E-2</c:v>
                </c:pt>
                <c:pt idx="4">
                  <c:v>4.7456456977210335E-2</c:v>
                </c:pt>
                <c:pt idx="5">
                  <c:v>4.2221606336202741E-2</c:v>
                </c:pt>
                <c:pt idx="6">
                  <c:v>1.6567990859651188E-2</c:v>
                </c:pt>
                <c:pt idx="7">
                  <c:v>4.7278982503990805E-2</c:v>
                </c:pt>
              </c:numCache>
            </c:numRef>
          </c:val>
          <c:extLst>
            <c:ext xmlns:c16="http://schemas.microsoft.com/office/drawing/2014/chart" uri="{C3380CC4-5D6E-409C-BE32-E72D297353CC}">
              <c16:uniqueId val="{00000007-1816-437D-A36B-9A946926249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5867201825399E-2"/>
          <c:y val="5.5782987077695079E-2"/>
          <c:w val="0.78880455907406966"/>
          <c:h val="0.92653433459542356"/>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E498-461C-9542-D35444EF3BDF}"/>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E498-461C-9542-D35444EF3BDF}"/>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0.24764576523735854</c:v>
                </c:pt>
              </c:numCache>
            </c:numRef>
          </c:val>
          <c:extLst>
            <c:ext xmlns:c16="http://schemas.microsoft.com/office/drawing/2014/chart" uri="{C3380CC4-5D6E-409C-BE32-E72D297353CC}">
              <c16:uniqueId val="{00000004-E498-461C-9542-D35444EF3BDF}"/>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0.22992646935942587</c:v>
                </c:pt>
              </c:numCache>
            </c:numRef>
          </c:val>
          <c:extLst>
            <c:ext xmlns:c16="http://schemas.microsoft.com/office/drawing/2014/chart" uri="{C3380CC4-5D6E-409C-BE32-E72D297353CC}">
              <c16:uniqueId val="{00000005-E498-461C-9542-D35444EF3BDF}"/>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0.2833586753621089</c:v>
                </c:pt>
              </c:numCache>
            </c:numRef>
          </c:val>
          <c:extLst>
            <c:ext xmlns:c16="http://schemas.microsoft.com/office/drawing/2014/chart" uri="{C3380CC4-5D6E-409C-BE32-E72D297353CC}">
              <c16:uniqueId val="{00000006-E498-461C-9542-D35444EF3BDF}"/>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0096553431764"/>
          <c:y val="7.7496180499389555E-3"/>
          <c:w val="0.62786050995835219"/>
          <c:h val="0.94599246972148421"/>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6147-40E7-B7DC-B1E47A567AA2}"/>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6147-40E7-B7DC-B1E47A567AA2}"/>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0.24488515952070519</c:v>
                </c:pt>
              </c:numCache>
            </c:numRef>
          </c:val>
          <c:extLst>
            <c:ext xmlns:c16="http://schemas.microsoft.com/office/drawing/2014/chart" uri="{C3380CC4-5D6E-409C-BE32-E72D297353CC}">
              <c16:uniqueId val="{00000004-6147-40E7-B7DC-B1E47A567AA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r"/>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2717027904028E-2"/>
          <c:y val="3.6732832702288241E-2"/>
          <c:w val="0.96676728297209602"/>
          <c:h val="0.81177727845673253"/>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3169-4DB5-BFA3-34FF34A0CFDF}"/>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3169-4DB5-BFA3-34FF34A0CFDF}"/>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0.26165350202518506</c:v>
                </c:pt>
              </c:numCache>
            </c:numRef>
          </c:val>
          <c:extLst>
            <c:ext xmlns:c16="http://schemas.microsoft.com/office/drawing/2014/chart" uri="{C3380CC4-5D6E-409C-BE32-E72D297353CC}">
              <c16:uniqueId val="{00000004-3169-4DB5-BFA3-34FF34A0CFDF}"/>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0.16872954874102611</c:v>
                </c:pt>
              </c:numCache>
            </c:numRef>
          </c:val>
          <c:extLst>
            <c:ext xmlns:c16="http://schemas.microsoft.com/office/drawing/2014/chart" uri="{C3380CC4-5D6E-409C-BE32-E72D297353CC}">
              <c16:uniqueId val="{00000005-3169-4DB5-BFA3-34FF34A0CFDF}"/>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0.24774357079195083</c:v>
                </c:pt>
              </c:numCache>
            </c:numRef>
          </c:val>
          <c:extLst>
            <c:ext xmlns:c16="http://schemas.microsoft.com/office/drawing/2014/chart" uri="{C3380CC4-5D6E-409C-BE32-E72D297353CC}">
              <c16:uniqueId val="{00000006-3169-4DB5-BFA3-34FF34A0CFDF}"/>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Sheet1!$E$2</c:f>
              <c:numCache>
                <c:formatCode>0%</c:formatCode>
                <c:ptCount val="1"/>
                <c:pt idx="0">
                  <c:v>0.25421630134923101</c:v>
                </c:pt>
              </c:numCache>
            </c:numRef>
          </c:val>
          <c:extLst>
            <c:ext xmlns:c16="http://schemas.microsoft.com/office/drawing/2014/chart" uri="{C3380CC4-5D6E-409C-BE32-E72D297353CC}">
              <c16:uniqueId val="{00000007-3169-4DB5-BFA3-34FF34A0CFDF}"/>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9197382132773484"/>
          <c:h val="0.92653433459542356"/>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492F-45AA-BB0E-59C9107D627F}"/>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492F-45AA-BB0E-59C9107D627F}"/>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2.2858887829976401E-2</c:v>
                </c:pt>
              </c:numCache>
            </c:numRef>
          </c:val>
          <c:extLst>
            <c:ext xmlns:c16="http://schemas.microsoft.com/office/drawing/2014/chart" uri="{C3380CC4-5D6E-409C-BE32-E72D297353CC}">
              <c16:uniqueId val="{00000004-492F-45AA-BB0E-59C9107D627F}"/>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9.641044707416184E-2</c:v>
                </c:pt>
              </c:numCache>
            </c:numRef>
          </c:val>
          <c:extLst>
            <c:ext xmlns:c16="http://schemas.microsoft.com/office/drawing/2014/chart" uri="{C3380CC4-5D6E-409C-BE32-E72D297353CC}">
              <c16:uniqueId val="{00000005-492F-45AA-BB0E-59C9107D627F}"/>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5867201825399E-2"/>
          <c:y val="5.5782987077695079E-2"/>
          <c:w val="0.78880455907406966"/>
          <c:h val="0.92653433459542356"/>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2996-4672-8DF8-F9DAAAB8011A}"/>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2996-4672-8DF8-F9DAAAB8011A}"/>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5.1568532263331635E-2</c:v>
                </c:pt>
              </c:numCache>
            </c:numRef>
          </c:val>
          <c:extLst>
            <c:ext xmlns:c16="http://schemas.microsoft.com/office/drawing/2014/chart" uri="{C3380CC4-5D6E-409C-BE32-E72D297353CC}">
              <c16:uniqueId val="{00000004-2996-4672-8DF8-F9DAAAB8011A}"/>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7.8035519444155432E-2</c:v>
                </c:pt>
              </c:numCache>
            </c:numRef>
          </c:val>
          <c:extLst>
            <c:ext xmlns:c16="http://schemas.microsoft.com/office/drawing/2014/chart" uri="{C3380CC4-5D6E-409C-BE32-E72D297353CC}">
              <c16:uniqueId val="{00000005-2996-4672-8DF8-F9DAAAB8011A}"/>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5.536268496880857E-2</c:v>
                </c:pt>
              </c:numCache>
            </c:numRef>
          </c:val>
          <c:extLst>
            <c:ext xmlns:c16="http://schemas.microsoft.com/office/drawing/2014/chart" uri="{C3380CC4-5D6E-409C-BE32-E72D297353CC}">
              <c16:uniqueId val="{00000006-2996-4672-8DF8-F9DAAAB8011A}"/>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0096553431764"/>
          <c:y val="7.7496180499389555E-3"/>
          <c:w val="0.62786050995835219"/>
          <c:h val="0.94599246972148421"/>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C51A-45F5-9234-36473C867790}"/>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C51A-45F5-9234-36473C86779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6.2772509231228388E-2</c:v>
                </c:pt>
              </c:numCache>
            </c:numRef>
          </c:val>
          <c:extLst>
            <c:ext xmlns:c16="http://schemas.microsoft.com/office/drawing/2014/chart" uri="{C3380CC4-5D6E-409C-BE32-E72D297353CC}">
              <c16:uniqueId val="{00000004-C51A-45F5-9234-36473C86779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r"/>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2717027904028E-2"/>
          <c:y val="3.6732832702288241E-2"/>
          <c:w val="0.96676728297209602"/>
          <c:h val="0.81177727845673253"/>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EA37-4030-AE31-CEFACAAAA949}"/>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EA37-4030-AE31-CEFACAAAA949}"/>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0.11558471739638533</c:v>
                </c:pt>
              </c:numCache>
            </c:numRef>
          </c:val>
          <c:extLst>
            <c:ext xmlns:c16="http://schemas.microsoft.com/office/drawing/2014/chart" uri="{C3380CC4-5D6E-409C-BE32-E72D297353CC}">
              <c16:uniqueId val="{00000004-EA37-4030-AE31-CEFACAAAA949}"/>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6.071917868133421E-2</c:v>
                </c:pt>
              </c:numCache>
            </c:numRef>
          </c:val>
          <c:extLst>
            <c:ext xmlns:c16="http://schemas.microsoft.com/office/drawing/2014/chart" uri="{C3380CC4-5D6E-409C-BE32-E72D297353CC}">
              <c16:uniqueId val="{00000005-EA37-4030-AE31-CEFACAAAA949}"/>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6.194330979169807E-2</c:v>
                </c:pt>
              </c:numCache>
            </c:numRef>
          </c:val>
          <c:extLst>
            <c:ext xmlns:c16="http://schemas.microsoft.com/office/drawing/2014/chart" uri="{C3380CC4-5D6E-409C-BE32-E72D297353CC}">
              <c16:uniqueId val="{00000006-EA37-4030-AE31-CEFACAAAA949}"/>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Sheet1!$E$2</c:f>
              <c:numCache>
                <c:formatCode>0%</c:formatCode>
                <c:ptCount val="1"/>
                <c:pt idx="0">
                  <c:v>3.3469752645154276E-2</c:v>
                </c:pt>
              </c:numCache>
            </c:numRef>
          </c:val>
          <c:extLst>
            <c:ext xmlns:c16="http://schemas.microsoft.com/office/drawing/2014/chart" uri="{C3380CC4-5D6E-409C-BE32-E72D297353CC}">
              <c16:uniqueId val="{00000007-EA37-4030-AE31-CEFACAAAA949}"/>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9197382132773484"/>
          <c:h val="0.92653433459542356"/>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9DE3-49B6-817D-481C59F5207B}"/>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9DE3-49B6-817D-481C59F5207B}"/>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0.14901474299187284</c:v>
                </c:pt>
              </c:numCache>
            </c:numRef>
          </c:val>
          <c:extLst>
            <c:ext xmlns:c16="http://schemas.microsoft.com/office/drawing/2014/chart" uri="{C3380CC4-5D6E-409C-BE32-E72D297353CC}">
              <c16:uniqueId val="{00000004-9DE3-49B6-817D-481C59F5207B}"/>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0.18018951835982058</c:v>
                </c:pt>
              </c:numCache>
            </c:numRef>
          </c:val>
          <c:extLst>
            <c:ext xmlns:c16="http://schemas.microsoft.com/office/drawing/2014/chart" uri="{C3380CC4-5D6E-409C-BE32-E72D297353CC}">
              <c16:uniqueId val="{00000005-9DE3-49B6-817D-481C59F5207B}"/>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5867201825399E-2"/>
          <c:y val="5.5782987077695079E-2"/>
          <c:w val="0.78880455907406966"/>
          <c:h val="0.92653433459542356"/>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22D0-453A-9B8C-3810A2F3FD09}"/>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22D0-453A-9B8C-3810A2F3FD09}"/>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0.15887577365810951</c:v>
                </c:pt>
              </c:numCache>
            </c:numRef>
          </c:val>
          <c:extLst>
            <c:ext xmlns:c16="http://schemas.microsoft.com/office/drawing/2014/chart" uri="{C3380CC4-5D6E-409C-BE32-E72D297353CC}">
              <c16:uniqueId val="{00000004-22D0-453A-9B8C-3810A2F3FD09}"/>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0.15239568945819262</c:v>
                </c:pt>
              </c:numCache>
            </c:numRef>
          </c:val>
          <c:extLst>
            <c:ext xmlns:c16="http://schemas.microsoft.com/office/drawing/2014/chart" uri="{C3380CC4-5D6E-409C-BE32-E72D297353CC}">
              <c16:uniqueId val="{00000005-22D0-453A-9B8C-3810A2F3FD09}"/>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0.23702599851063155</c:v>
                </c:pt>
              </c:numCache>
            </c:numRef>
          </c:val>
          <c:extLst>
            <c:ext xmlns:c16="http://schemas.microsoft.com/office/drawing/2014/chart" uri="{C3380CC4-5D6E-409C-BE32-E72D297353CC}">
              <c16:uniqueId val="{00000006-22D0-453A-9B8C-3810A2F3FD09}"/>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0096553431764"/>
          <c:y val="7.7496180499389555E-3"/>
          <c:w val="0.62786050995835219"/>
          <c:h val="0.94599246972148421"/>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5388-474C-9FB0-B70C8C6B4D88}"/>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5388-474C-9FB0-B70C8C6B4D88}"/>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0.16593210265211225</c:v>
                </c:pt>
              </c:numCache>
            </c:numRef>
          </c:val>
          <c:extLst>
            <c:ext xmlns:c16="http://schemas.microsoft.com/office/drawing/2014/chart" uri="{C3380CC4-5D6E-409C-BE32-E72D297353CC}">
              <c16:uniqueId val="{00000004-5388-474C-9FB0-B70C8C6B4D8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r"/>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14D9-41F6-AD63-39812BE53A74}"/>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14D9-41F6-AD63-39812BE53A7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Trabajador independiente o por cuenta propia</c:v>
                </c:pt>
                <c:pt idx="1">
                  <c:v>Empleado en empresa, gobierno u organización</c:v>
                </c:pt>
                <c:pt idx="2">
                  <c:v>Empleado(a) doméstico</c:v>
                </c:pt>
                <c:pt idx="3">
                  <c:v>Profesional independiente (por ejemplo, por prestación de servicios)</c:v>
                </c:pt>
                <c:pt idx="4">
                  <c:v>Patrón o empleador</c:v>
                </c:pt>
                <c:pt idx="5">
                  <c:v>Trabajador sin remuneración</c:v>
                </c:pt>
                <c:pt idx="6">
                  <c:v>Ayudante sin remuneración (hijo o familiar de empleados del servicio doméstico,mayordomos, jornaleros, etc.)</c:v>
                </c:pt>
                <c:pt idx="7">
                  <c:v>Trabajador de finca, tierra o parcela propia</c:v>
                </c:pt>
              </c:strCache>
            </c:strRef>
          </c:cat>
          <c:val>
            <c:numRef>
              <c:f>Sheet1!$B$2:$B$9</c:f>
              <c:numCache>
                <c:formatCode>###0%</c:formatCode>
                <c:ptCount val="8"/>
                <c:pt idx="0">
                  <c:v>0.49058397506461854</c:v>
                </c:pt>
                <c:pt idx="1">
                  <c:v>0.25135078275117767</c:v>
                </c:pt>
                <c:pt idx="2">
                  <c:v>9.6813671498846732E-2</c:v>
                </c:pt>
                <c:pt idx="3">
                  <c:v>9.2902945995740657E-2</c:v>
                </c:pt>
                <c:pt idx="4">
                  <c:v>3.9788047271712097E-2</c:v>
                </c:pt>
                <c:pt idx="5">
                  <c:v>6.5763575224778055E-3</c:v>
                </c:pt>
                <c:pt idx="6">
                  <c:v>1.5407862372949544E-2</c:v>
                </c:pt>
                <c:pt idx="7">
                  <c:v>6.5763575224778055E-3</c:v>
                </c:pt>
              </c:numCache>
            </c:numRef>
          </c:val>
          <c:extLst>
            <c:ext xmlns:c16="http://schemas.microsoft.com/office/drawing/2014/chart" uri="{C3380CC4-5D6E-409C-BE32-E72D297353CC}">
              <c16:uniqueId val="{00000004-14D9-41F6-AD63-39812BE53A74}"/>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Trabajador independiente o por cuenta propia</c:v>
                </c:pt>
                <c:pt idx="1">
                  <c:v>Empleado en empresa, gobierno u organización</c:v>
                </c:pt>
                <c:pt idx="2">
                  <c:v>Empleado(a) doméstico</c:v>
                </c:pt>
                <c:pt idx="3">
                  <c:v>Profesional independiente (por ejemplo, por prestación de servicios)</c:v>
                </c:pt>
                <c:pt idx="4">
                  <c:v>Patrón o empleador</c:v>
                </c:pt>
                <c:pt idx="5">
                  <c:v>Trabajador sin remuneración</c:v>
                </c:pt>
                <c:pt idx="6">
                  <c:v>Ayudante sin remuneración (hijo o familiar de empleados del servicio doméstico,mayordomos, jornaleros, etc.)</c:v>
                </c:pt>
                <c:pt idx="7">
                  <c:v>Trabajador de finca, tierra o parcela propia</c:v>
                </c:pt>
              </c:strCache>
            </c:strRef>
          </c:cat>
          <c:val>
            <c:numRef>
              <c:f>Sheet1!$C$2:$C$9</c:f>
              <c:numCache>
                <c:formatCode>###0%</c:formatCode>
                <c:ptCount val="8"/>
                <c:pt idx="0">
                  <c:v>0.47328772370174782</c:v>
                </c:pt>
                <c:pt idx="1">
                  <c:v>0.19932400696465891</c:v>
                </c:pt>
                <c:pt idx="2">
                  <c:v>0.14687598076501707</c:v>
                </c:pt>
                <c:pt idx="3">
                  <c:v>0.1418590004658182</c:v>
                </c:pt>
                <c:pt idx="4">
                  <c:v>2.9600842819342662E-2</c:v>
                </c:pt>
                <c:pt idx="5">
                  <c:v>9.0524452834172767E-3</c:v>
                </c:pt>
              </c:numCache>
            </c:numRef>
          </c:val>
          <c:extLst>
            <c:ext xmlns:c16="http://schemas.microsoft.com/office/drawing/2014/chart" uri="{C3380CC4-5D6E-409C-BE32-E72D297353CC}">
              <c16:uniqueId val="{00000005-14D9-41F6-AD63-39812BE53A7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2717027904028E-2"/>
          <c:y val="3.6732832702288241E-2"/>
          <c:w val="0.96676728297209602"/>
          <c:h val="0.81177727845673253"/>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622E-4EBA-BC2A-9E7C55171213}"/>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622E-4EBA-BC2A-9E7C55171213}"/>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0.19335636996889438</c:v>
                </c:pt>
              </c:numCache>
            </c:numRef>
          </c:val>
          <c:extLst>
            <c:ext xmlns:c16="http://schemas.microsoft.com/office/drawing/2014/chart" uri="{C3380CC4-5D6E-409C-BE32-E72D297353CC}">
              <c16:uniqueId val="{00000004-622E-4EBA-BC2A-9E7C55171213}"/>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0.13658145174855832</c:v>
                </c:pt>
              </c:numCache>
            </c:numRef>
          </c:val>
          <c:extLst>
            <c:ext xmlns:c16="http://schemas.microsoft.com/office/drawing/2014/chart" uri="{C3380CC4-5D6E-409C-BE32-E72D297353CC}">
              <c16:uniqueId val="{00000005-622E-4EBA-BC2A-9E7C55171213}"/>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0.2021215048387309</c:v>
                </c:pt>
              </c:numCache>
            </c:numRef>
          </c:val>
          <c:extLst>
            <c:ext xmlns:c16="http://schemas.microsoft.com/office/drawing/2014/chart" uri="{C3380CC4-5D6E-409C-BE32-E72D297353CC}">
              <c16:uniqueId val="{00000006-622E-4EBA-BC2A-9E7C55171213}"/>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Sheet1!$E$2</c:f>
              <c:numCache>
                <c:formatCode>0%</c:formatCode>
                <c:ptCount val="1"/>
                <c:pt idx="0">
                  <c:v>0.1357357259208147</c:v>
                </c:pt>
              </c:numCache>
            </c:numRef>
          </c:val>
          <c:extLst>
            <c:ext xmlns:c16="http://schemas.microsoft.com/office/drawing/2014/chart" uri="{C3380CC4-5D6E-409C-BE32-E72D297353CC}">
              <c16:uniqueId val="{00000007-622E-4EBA-BC2A-9E7C55171213}"/>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75EA-4A58-9A1A-FD32DB957702}"/>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75EA-4A58-9A1A-FD32DB95770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 los paraderos o estaciones</c:v>
                </c:pt>
                <c:pt idx="1">
                  <c:v>Mientras caminaba</c:v>
                </c:pt>
                <c:pt idx="2">
                  <c:v>Entre el paradero y la casa</c:v>
                </c:pt>
                <c:pt idx="3">
                  <c:v>En uno de los alimentadores</c:v>
                </c:pt>
                <c:pt idx="4">
                  <c:v>En un vehículo de aplicación Uber, Cabify,</c:v>
                </c:pt>
                <c:pt idx="5">
                  <c:v>Otro</c:v>
                </c:pt>
              </c:strCache>
            </c:strRef>
          </c:cat>
          <c:val>
            <c:numRef>
              <c:f>Sheet1!$B$2:$B$7</c:f>
              <c:numCache>
                <c:formatCode>0%</c:formatCode>
                <c:ptCount val="6"/>
                <c:pt idx="0">
                  <c:v>0.32270846648692619</c:v>
                </c:pt>
                <c:pt idx="1">
                  <c:v>0.24609591611717735</c:v>
                </c:pt>
                <c:pt idx="2">
                  <c:v>0.2540802383544753</c:v>
                </c:pt>
                <c:pt idx="3">
                  <c:v>6.1586106419283207E-2</c:v>
                </c:pt>
                <c:pt idx="4">
                  <c:v>2.0450768217953358E-2</c:v>
                </c:pt>
                <c:pt idx="5">
                  <c:v>0.17873111999226393</c:v>
                </c:pt>
              </c:numCache>
            </c:numRef>
          </c:val>
          <c:extLst>
            <c:ext xmlns:c16="http://schemas.microsoft.com/office/drawing/2014/chart" uri="{C3380CC4-5D6E-409C-BE32-E72D297353CC}">
              <c16:uniqueId val="{00000004-75EA-4A58-9A1A-FD32DB957702}"/>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 los paraderos o estaciones</c:v>
                </c:pt>
                <c:pt idx="1">
                  <c:v>Mientras caminaba</c:v>
                </c:pt>
                <c:pt idx="2">
                  <c:v>Entre el paradero y la casa</c:v>
                </c:pt>
                <c:pt idx="3">
                  <c:v>En uno de los alimentadores</c:v>
                </c:pt>
                <c:pt idx="4">
                  <c:v>En un vehículo de aplicación Uber, Cabify,</c:v>
                </c:pt>
                <c:pt idx="5">
                  <c:v>Otro</c:v>
                </c:pt>
              </c:strCache>
            </c:strRef>
          </c:cat>
          <c:val>
            <c:numRef>
              <c:f>Sheet1!$C$2:$C$7</c:f>
              <c:numCache>
                <c:formatCode>0%</c:formatCode>
                <c:ptCount val="6"/>
                <c:pt idx="0">
                  <c:v>0.48971321961464531</c:v>
                </c:pt>
                <c:pt idx="1">
                  <c:v>0.24725827400814127</c:v>
                </c:pt>
                <c:pt idx="2">
                  <c:v>0.22060133621970698</c:v>
                </c:pt>
                <c:pt idx="3">
                  <c:v>2.426167402681666E-2</c:v>
                </c:pt>
                <c:pt idx="4">
                  <c:v>1.2949185476971771E-2</c:v>
                </c:pt>
                <c:pt idx="5">
                  <c:v>7.312140824562427E-2</c:v>
                </c:pt>
              </c:numCache>
            </c:numRef>
          </c:val>
          <c:extLst>
            <c:ext xmlns:c16="http://schemas.microsoft.com/office/drawing/2014/chart" uri="{C3380CC4-5D6E-409C-BE32-E72D297353CC}">
              <c16:uniqueId val="{00000005-75EA-4A58-9A1A-FD32DB95770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6117-4734-80DA-14D62B1D493F}"/>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6117-4734-80DA-14D62B1D493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 los paraderos o estaciones</c:v>
                </c:pt>
                <c:pt idx="1">
                  <c:v>Mientras caminaba</c:v>
                </c:pt>
                <c:pt idx="2">
                  <c:v>Entre el paradero y la casa</c:v>
                </c:pt>
                <c:pt idx="3">
                  <c:v>En uno de los alimentadores</c:v>
                </c:pt>
                <c:pt idx="4">
                  <c:v>En un vehículo de aplicación Uber, Cabify,</c:v>
                </c:pt>
                <c:pt idx="5">
                  <c:v>Otro</c:v>
                </c:pt>
              </c:strCache>
            </c:strRef>
          </c:cat>
          <c:val>
            <c:numRef>
              <c:f>Sheet1!$B$2:$B$7</c:f>
              <c:numCache>
                <c:formatCode>0%</c:formatCode>
                <c:ptCount val="6"/>
                <c:pt idx="0">
                  <c:v>0.43173554998627639</c:v>
                </c:pt>
                <c:pt idx="1">
                  <c:v>0.2468547477579589</c:v>
                </c:pt>
                <c:pt idx="2">
                  <c:v>0.23222393193113347</c:v>
                </c:pt>
                <c:pt idx="3">
                  <c:v>3.7219290919683574E-2</c:v>
                </c:pt>
                <c:pt idx="4">
                  <c:v>1.5553448395847422E-2</c:v>
                </c:pt>
                <c:pt idx="5">
                  <c:v>0.10978506519262897</c:v>
                </c:pt>
              </c:numCache>
            </c:numRef>
          </c:val>
          <c:extLst>
            <c:ext xmlns:c16="http://schemas.microsoft.com/office/drawing/2014/chart" uri="{C3380CC4-5D6E-409C-BE32-E72D297353CC}">
              <c16:uniqueId val="{00000004-6117-4734-80DA-14D62B1D493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024D-4616-A915-DA907F79E1AA}"/>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024D-4616-A915-DA907F79E1A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 los paraderos o estaciones</c:v>
                </c:pt>
                <c:pt idx="1">
                  <c:v>Mientras caminaba</c:v>
                </c:pt>
                <c:pt idx="2">
                  <c:v>Entre el paradero y la casa</c:v>
                </c:pt>
                <c:pt idx="3">
                  <c:v>En uno de los alimentadores</c:v>
                </c:pt>
                <c:pt idx="4">
                  <c:v>En un vehículo de aplicación Uber, Cabify,</c:v>
                </c:pt>
                <c:pt idx="5">
                  <c:v>Otro</c:v>
                </c:pt>
              </c:strCache>
            </c:strRef>
          </c:cat>
          <c:val>
            <c:numRef>
              <c:f>Sheet1!$B$2:$B$7</c:f>
              <c:numCache>
                <c:formatCode>0%</c:formatCode>
                <c:ptCount val="6"/>
                <c:pt idx="0">
                  <c:v>0.44096215822070434</c:v>
                </c:pt>
                <c:pt idx="1">
                  <c:v>0.25528875634719794</c:v>
                </c:pt>
                <c:pt idx="2">
                  <c:v>0.24964682086829623</c:v>
                </c:pt>
                <c:pt idx="3">
                  <c:v>6.7986903529442824E-2</c:v>
                </c:pt>
                <c:pt idx="4">
                  <c:v>1.9264636874755971E-2</c:v>
                </c:pt>
                <c:pt idx="5">
                  <c:v>5.5679094374751464E-2</c:v>
                </c:pt>
              </c:numCache>
            </c:numRef>
          </c:val>
          <c:extLst>
            <c:ext xmlns:c16="http://schemas.microsoft.com/office/drawing/2014/chart" uri="{C3380CC4-5D6E-409C-BE32-E72D297353CC}">
              <c16:uniqueId val="{00000004-024D-4616-A915-DA907F79E1AA}"/>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 los paraderos o estaciones</c:v>
                </c:pt>
                <c:pt idx="1">
                  <c:v>Mientras caminaba</c:v>
                </c:pt>
                <c:pt idx="2">
                  <c:v>Entre el paradero y la casa</c:v>
                </c:pt>
                <c:pt idx="3">
                  <c:v>En uno de los alimentadores</c:v>
                </c:pt>
                <c:pt idx="4">
                  <c:v>En un vehículo de aplicación Uber, Cabify,</c:v>
                </c:pt>
                <c:pt idx="5">
                  <c:v>Otro</c:v>
                </c:pt>
              </c:strCache>
            </c:strRef>
          </c:cat>
          <c:val>
            <c:numRef>
              <c:f>Sheet1!$C$2:$C$7</c:f>
              <c:numCache>
                <c:formatCode>0%</c:formatCode>
                <c:ptCount val="6"/>
                <c:pt idx="0">
                  <c:v>0.47152173438948852</c:v>
                </c:pt>
                <c:pt idx="1">
                  <c:v>0.22568953117669144</c:v>
                </c:pt>
                <c:pt idx="2">
                  <c:v>0.18643843264206886</c:v>
                </c:pt>
                <c:pt idx="3">
                  <c:v>1.8870753095425435E-2</c:v>
                </c:pt>
                <c:pt idx="5">
                  <c:v>0.16907574867578162</c:v>
                </c:pt>
              </c:numCache>
            </c:numRef>
          </c:val>
          <c:extLst>
            <c:ext xmlns:c16="http://schemas.microsoft.com/office/drawing/2014/chart" uri="{C3380CC4-5D6E-409C-BE32-E72D297353CC}">
              <c16:uniqueId val="{00000005-024D-4616-A915-DA907F79E1AA}"/>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 los paraderos o estaciones</c:v>
                </c:pt>
                <c:pt idx="1">
                  <c:v>Mientras caminaba</c:v>
                </c:pt>
                <c:pt idx="2">
                  <c:v>Entre el paradero y la casa</c:v>
                </c:pt>
                <c:pt idx="3">
                  <c:v>En uno de los alimentadores</c:v>
                </c:pt>
                <c:pt idx="4">
                  <c:v>En un vehículo de aplicación Uber, Cabify,</c:v>
                </c:pt>
                <c:pt idx="5">
                  <c:v>Otro</c:v>
                </c:pt>
              </c:strCache>
            </c:strRef>
          </c:cat>
          <c:val>
            <c:numRef>
              <c:f>Sheet1!$D$2:$D$7</c:f>
              <c:numCache>
                <c:formatCode>0%</c:formatCode>
                <c:ptCount val="6"/>
                <c:pt idx="0">
                  <c:v>0.31620519011748011</c:v>
                </c:pt>
                <c:pt idx="1">
                  <c:v>0.27383706622618526</c:v>
                </c:pt>
                <c:pt idx="2">
                  <c:v>0.29271708708762234</c:v>
                </c:pt>
                <c:pt idx="4">
                  <c:v>4.1807116537474667E-2</c:v>
                </c:pt>
                <c:pt idx="5">
                  <c:v>0.11295856505350438</c:v>
                </c:pt>
              </c:numCache>
            </c:numRef>
          </c:val>
          <c:extLst>
            <c:ext xmlns:c16="http://schemas.microsoft.com/office/drawing/2014/chart" uri="{C3380CC4-5D6E-409C-BE32-E72D297353CC}">
              <c16:uniqueId val="{00000006-024D-4616-A915-DA907F79E1AA}"/>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8B4D-40CE-8F59-FAE96C0450F2}"/>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8B4D-40CE-8F59-FAE96C0450F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 los paraderos o estaciones</c:v>
                </c:pt>
                <c:pt idx="1">
                  <c:v>Mientras caminaba</c:v>
                </c:pt>
                <c:pt idx="2">
                  <c:v>Entre el paradero y la casa</c:v>
                </c:pt>
                <c:pt idx="3">
                  <c:v>En uno de los alimentadores</c:v>
                </c:pt>
                <c:pt idx="4">
                  <c:v>En un vehículo de aplicación Uber, Cabify,</c:v>
                </c:pt>
                <c:pt idx="5">
                  <c:v>Otro</c:v>
                </c:pt>
              </c:strCache>
            </c:strRef>
          </c:cat>
          <c:val>
            <c:numRef>
              <c:f>Sheet1!$B$2:$B$7</c:f>
              <c:numCache>
                <c:formatCode>0%</c:formatCode>
                <c:ptCount val="6"/>
                <c:pt idx="0">
                  <c:v>0.51985837873796381</c:v>
                </c:pt>
                <c:pt idx="1">
                  <c:v>0.18563490808624802</c:v>
                </c:pt>
                <c:pt idx="2">
                  <c:v>0.11190867972954599</c:v>
                </c:pt>
                <c:pt idx="5">
                  <c:v>0.23272802977751789</c:v>
                </c:pt>
              </c:numCache>
            </c:numRef>
          </c:val>
          <c:extLst>
            <c:ext xmlns:c16="http://schemas.microsoft.com/office/drawing/2014/chart" uri="{C3380CC4-5D6E-409C-BE32-E72D297353CC}">
              <c16:uniqueId val="{00000004-8B4D-40CE-8F59-FAE96C0450F2}"/>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 los paraderos o estaciones</c:v>
                </c:pt>
                <c:pt idx="1">
                  <c:v>Mientras caminaba</c:v>
                </c:pt>
                <c:pt idx="2">
                  <c:v>Entre el paradero y la casa</c:v>
                </c:pt>
                <c:pt idx="3">
                  <c:v>En uno de los alimentadores</c:v>
                </c:pt>
                <c:pt idx="4">
                  <c:v>En un vehículo de aplicación Uber, Cabify,</c:v>
                </c:pt>
                <c:pt idx="5">
                  <c:v>Otro</c:v>
                </c:pt>
              </c:strCache>
            </c:strRef>
          </c:cat>
          <c:val>
            <c:numRef>
              <c:f>Sheet1!$C$2:$C$7</c:f>
              <c:numCache>
                <c:formatCode>0%</c:formatCode>
                <c:ptCount val="6"/>
                <c:pt idx="0">
                  <c:v>0.70117763086963736</c:v>
                </c:pt>
                <c:pt idx="1">
                  <c:v>0.15997275398725033</c:v>
                </c:pt>
                <c:pt idx="2">
                  <c:v>5.316984539019956E-2</c:v>
                </c:pt>
                <c:pt idx="5">
                  <c:v>8.5679769752912679E-2</c:v>
                </c:pt>
              </c:numCache>
            </c:numRef>
          </c:val>
          <c:extLst>
            <c:ext xmlns:c16="http://schemas.microsoft.com/office/drawing/2014/chart" uri="{C3380CC4-5D6E-409C-BE32-E72D297353CC}">
              <c16:uniqueId val="{00000005-8B4D-40CE-8F59-FAE96C0450F2}"/>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 los paraderos o estaciones</c:v>
                </c:pt>
                <c:pt idx="1">
                  <c:v>Mientras caminaba</c:v>
                </c:pt>
                <c:pt idx="2">
                  <c:v>Entre el paradero y la casa</c:v>
                </c:pt>
                <c:pt idx="3">
                  <c:v>En uno de los alimentadores</c:v>
                </c:pt>
                <c:pt idx="4">
                  <c:v>En un vehículo de aplicación Uber, Cabify,</c:v>
                </c:pt>
                <c:pt idx="5">
                  <c:v>Otro</c:v>
                </c:pt>
              </c:strCache>
            </c:strRef>
          </c:cat>
          <c:val>
            <c:numRef>
              <c:f>Sheet1!$D$2:$D$7</c:f>
              <c:numCache>
                <c:formatCode>0%</c:formatCode>
                <c:ptCount val="6"/>
                <c:pt idx="0">
                  <c:v>0.37722862563013915</c:v>
                </c:pt>
                <c:pt idx="1">
                  <c:v>0.27895133767254232</c:v>
                </c:pt>
                <c:pt idx="2">
                  <c:v>0.28014520318581787</c:v>
                </c:pt>
                <c:pt idx="3">
                  <c:v>2.4105839638816861E-2</c:v>
                </c:pt>
                <c:pt idx="4">
                  <c:v>2.3173951705421521E-2</c:v>
                </c:pt>
                <c:pt idx="5">
                  <c:v>8.7617917394890749E-2</c:v>
                </c:pt>
              </c:numCache>
            </c:numRef>
          </c:val>
          <c:extLst>
            <c:ext xmlns:c16="http://schemas.microsoft.com/office/drawing/2014/chart" uri="{C3380CC4-5D6E-409C-BE32-E72D297353CC}">
              <c16:uniqueId val="{00000006-8B4D-40CE-8F59-FAE96C0450F2}"/>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En los paraderos o estaciones</c:v>
                </c:pt>
                <c:pt idx="1">
                  <c:v>Mientras caminaba</c:v>
                </c:pt>
                <c:pt idx="2">
                  <c:v>Entre el paradero y la casa</c:v>
                </c:pt>
                <c:pt idx="3">
                  <c:v>En uno de los alimentadores</c:v>
                </c:pt>
                <c:pt idx="4">
                  <c:v>En un vehículo de aplicación Uber, Cabify,</c:v>
                </c:pt>
                <c:pt idx="5">
                  <c:v>Otro</c:v>
                </c:pt>
              </c:strCache>
            </c:strRef>
          </c:cat>
          <c:val>
            <c:numRef>
              <c:f>Sheet1!$E$2:$E$7</c:f>
              <c:numCache>
                <c:formatCode>0%</c:formatCode>
                <c:ptCount val="6"/>
                <c:pt idx="0">
                  <c:v>0.36694464170241115</c:v>
                </c:pt>
                <c:pt idx="1">
                  <c:v>0.27787180811794893</c:v>
                </c:pt>
                <c:pt idx="2">
                  <c:v>0.30717754909167405</c:v>
                </c:pt>
                <c:pt idx="3">
                  <c:v>7.9949864922985198E-2</c:v>
                </c:pt>
                <c:pt idx="4">
                  <c:v>2.2654438369296946E-2</c:v>
                </c:pt>
                <c:pt idx="5">
                  <c:v>4.9860289544232557E-2</c:v>
                </c:pt>
              </c:numCache>
            </c:numRef>
          </c:val>
          <c:extLst>
            <c:ext xmlns:c16="http://schemas.microsoft.com/office/drawing/2014/chart" uri="{C3380CC4-5D6E-409C-BE32-E72D297353CC}">
              <c16:uniqueId val="{00000007-8B4D-40CE-8F59-FAE96C0450F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86C7-44E7-8445-9FC31EF98CA8}"/>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86C7-44E7-8445-9FC31EF98CA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 tomó ninguna acción</c:v>
                </c:pt>
                <c:pt idx="1">
                  <c:v>Cambió de lugar (por ejemplo, caminó hacía otro paradero, o se cambio de puesto en el bus)</c:v>
                </c:pt>
                <c:pt idx="2">
                  <c:v>Avisó a alguna autoridad como la policia</c:v>
                </c:pt>
                <c:pt idx="3">
                  <c:v>Tomó la decisión de no volver a usar ese modo de transporte</c:v>
                </c:pt>
                <c:pt idx="4">
                  <c:v>Avisó a los guardas del sistema de transporte</c:v>
                </c:pt>
                <c:pt idx="5">
                  <c:v>Llamó a alguien conocido (para contarle o desahogarse)</c:v>
                </c:pt>
                <c:pt idx="6">
                  <c:v>Se bajó del modo de transporte</c:v>
                </c:pt>
                <c:pt idx="7">
                  <c:v>Puso la queja (en la app, en algún buzón, en una línea telefónica o de Whatsapp etc)</c:v>
                </c:pt>
                <c:pt idx="8">
                  <c:v>Prefiere no responder</c:v>
                </c:pt>
                <c:pt idx="9">
                  <c:v>Otro</c:v>
                </c:pt>
              </c:strCache>
            </c:strRef>
          </c:cat>
          <c:val>
            <c:numRef>
              <c:f>Sheet1!$B$2:$B$11</c:f>
              <c:numCache>
                <c:formatCode>###0%</c:formatCode>
                <c:ptCount val="10"/>
                <c:pt idx="0">
                  <c:v>0.52598529265711358</c:v>
                </c:pt>
                <c:pt idx="1">
                  <c:v>7.6743874688175964E-2</c:v>
                </c:pt>
                <c:pt idx="2">
                  <c:v>0.15258535082558389</c:v>
                </c:pt>
                <c:pt idx="3">
                  <c:v>9.1324589566088882E-2</c:v>
                </c:pt>
                <c:pt idx="4">
                  <c:v>5.2096870584788395E-2</c:v>
                </c:pt>
                <c:pt idx="5">
                  <c:v>4.0302106775263379E-2</c:v>
                </c:pt>
                <c:pt idx="6">
                  <c:v>3.5775938064045359E-2</c:v>
                </c:pt>
                <c:pt idx="7">
                  <c:v>5.0614825746733344E-2</c:v>
                </c:pt>
                <c:pt idx="8">
                  <c:v>1.0225384108976679E-2</c:v>
                </c:pt>
                <c:pt idx="9">
                  <c:v>8.6744486091849649E-2</c:v>
                </c:pt>
              </c:numCache>
            </c:numRef>
          </c:val>
          <c:extLst>
            <c:ext xmlns:c16="http://schemas.microsoft.com/office/drawing/2014/chart" uri="{C3380CC4-5D6E-409C-BE32-E72D297353CC}">
              <c16:uniqueId val="{00000004-86C7-44E7-8445-9FC31EF98CA8}"/>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 tomó ninguna acción</c:v>
                </c:pt>
                <c:pt idx="1">
                  <c:v>Cambió de lugar (por ejemplo, caminó hacía otro paradero, o se cambio de puesto en el bus)</c:v>
                </c:pt>
                <c:pt idx="2">
                  <c:v>Avisó a alguna autoridad como la policia</c:v>
                </c:pt>
                <c:pt idx="3">
                  <c:v>Tomó la decisión de no volver a usar ese modo de transporte</c:v>
                </c:pt>
                <c:pt idx="4">
                  <c:v>Avisó a los guardas del sistema de transporte</c:v>
                </c:pt>
                <c:pt idx="5">
                  <c:v>Llamó a alguien conocido (para contarle o desahogarse)</c:v>
                </c:pt>
                <c:pt idx="6">
                  <c:v>Se bajó del modo de transporte</c:v>
                </c:pt>
                <c:pt idx="7">
                  <c:v>Puso la queja (en la app, en algún buzón, en una línea telefónica o de Whatsapp etc)</c:v>
                </c:pt>
                <c:pt idx="8">
                  <c:v>Prefiere no responder</c:v>
                </c:pt>
                <c:pt idx="9">
                  <c:v>Otro</c:v>
                </c:pt>
              </c:strCache>
            </c:strRef>
          </c:cat>
          <c:val>
            <c:numRef>
              <c:f>Sheet1!$C$2:$C$11</c:f>
              <c:numCache>
                <c:formatCode>###0%</c:formatCode>
                <c:ptCount val="10"/>
                <c:pt idx="0">
                  <c:v>0.52905083347258719</c:v>
                </c:pt>
                <c:pt idx="1">
                  <c:v>0.13713181890504322</c:v>
                </c:pt>
                <c:pt idx="2">
                  <c:v>8.917872170975677E-2</c:v>
                </c:pt>
                <c:pt idx="3">
                  <c:v>4.3343892176914423E-2</c:v>
                </c:pt>
                <c:pt idx="4">
                  <c:v>4.9446846611337032E-2</c:v>
                </c:pt>
                <c:pt idx="5">
                  <c:v>5.4726715360005812E-2</c:v>
                </c:pt>
                <c:pt idx="6">
                  <c:v>2.7485736855441787E-2</c:v>
                </c:pt>
                <c:pt idx="7">
                  <c:v>1.1850268884647774E-2</c:v>
                </c:pt>
                <c:pt idx="8">
                  <c:v>9.6766803727109368E-3</c:v>
                </c:pt>
                <c:pt idx="9">
                  <c:v>7.6055867986759451E-2</c:v>
                </c:pt>
              </c:numCache>
            </c:numRef>
          </c:val>
          <c:extLst>
            <c:ext xmlns:c16="http://schemas.microsoft.com/office/drawing/2014/chart" uri="{C3380CC4-5D6E-409C-BE32-E72D297353CC}">
              <c16:uniqueId val="{00000005-86C7-44E7-8445-9FC31EF98CA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5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A2B9-4E72-A981-47154A2208E6}"/>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A2B9-4E72-A981-47154A2208E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 tomó ninguna acción</c:v>
                </c:pt>
                <c:pt idx="1">
                  <c:v>Cambió de lugar (por ejemplo, caminó hacía otro paradero, o se cambio de puesto en el bus)</c:v>
                </c:pt>
                <c:pt idx="2">
                  <c:v>Avisó a alguna autoridad como la policia</c:v>
                </c:pt>
                <c:pt idx="3">
                  <c:v>Tomó la decisión de no volver a usar ese modo de transporte</c:v>
                </c:pt>
                <c:pt idx="4">
                  <c:v>Avisó a los guardas del sistema de transporte</c:v>
                </c:pt>
                <c:pt idx="5">
                  <c:v>Llamó a alguien conocido (para contarle o desahogarse)</c:v>
                </c:pt>
                <c:pt idx="6">
                  <c:v>Se bajó del modo de transporte</c:v>
                </c:pt>
                <c:pt idx="7">
                  <c:v>Puso la queja (en la app, en algún buzón, en una línea telefónica o de Whatsapp etc)</c:v>
                </c:pt>
                <c:pt idx="8">
                  <c:v>Prefiere no responder</c:v>
                </c:pt>
                <c:pt idx="9">
                  <c:v>Otro</c:v>
                </c:pt>
              </c:strCache>
            </c:strRef>
          </c:cat>
          <c:val>
            <c:numRef>
              <c:f>Sheet1!$B$2:$B$11</c:f>
              <c:numCache>
                <c:formatCode>###0%</c:formatCode>
                <c:ptCount val="10"/>
                <c:pt idx="0">
                  <c:v>0.52798659482486443</c:v>
                </c:pt>
                <c:pt idx="1">
                  <c:v>0.1161674318814935</c:v>
                </c:pt>
                <c:pt idx="2">
                  <c:v>0.11119108079701294</c:v>
                </c:pt>
                <c:pt idx="3">
                  <c:v>6.0000957138657496E-2</c:v>
                </c:pt>
                <c:pt idx="4">
                  <c:v>5.0366833686929541E-2</c:v>
                </c:pt>
                <c:pt idx="5">
                  <c:v>4.9719042372368454E-2</c:v>
                </c:pt>
                <c:pt idx="6">
                  <c:v>3.0363777975969283E-2</c:v>
                </c:pt>
                <c:pt idx="7">
                  <c:v>2.5307841971333001E-2</c:v>
                </c:pt>
                <c:pt idx="8">
                  <c:v>9.8671693459243953E-3</c:v>
                </c:pt>
                <c:pt idx="9">
                  <c:v>7.9766547818768768E-2</c:v>
                </c:pt>
              </c:numCache>
            </c:numRef>
          </c:val>
          <c:extLst>
            <c:ext xmlns:c16="http://schemas.microsoft.com/office/drawing/2014/chart" uri="{C3380CC4-5D6E-409C-BE32-E72D297353CC}">
              <c16:uniqueId val="{00000004-A2B9-4E72-A981-47154A2208E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D794-4412-B610-A15D5275E1DB}"/>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D794-4412-B610-A15D5275E1D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 tomó ninguna acción</c:v>
                </c:pt>
                <c:pt idx="1">
                  <c:v>Cambió de lugar (por ejemplo, caminó hacía otro paradero, o se cambio de puesto en el bus)</c:v>
                </c:pt>
                <c:pt idx="2">
                  <c:v>Avisó a alguna autoridad como la policia</c:v>
                </c:pt>
                <c:pt idx="3">
                  <c:v>Tomó la decisión de no volver a usar ese modo de transporte</c:v>
                </c:pt>
                <c:pt idx="4">
                  <c:v>Avisó a los guardas del sistema de transporte</c:v>
                </c:pt>
                <c:pt idx="5">
                  <c:v>Llamó a alguien conocido (para contarle o desahogarse)</c:v>
                </c:pt>
                <c:pt idx="6">
                  <c:v>Se bajó del modo de transporte</c:v>
                </c:pt>
                <c:pt idx="7">
                  <c:v>Puso la queja (en la app, en algún buzón, en una línea telefónica o de Whatsapp etc)</c:v>
                </c:pt>
                <c:pt idx="8">
                  <c:v>Prefiere no responder</c:v>
                </c:pt>
                <c:pt idx="9">
                  <c:v>Otro</c:v>
                </c:pt>
              </c:strCache>
            </c:strRef>
          </c:cat>
          <c:val>
            <c:numRef>
              <c:f>Sheet1!$B$2:$B$11</c:f>
              <c:numCache>
                <c:formatCode>###0%</c:formatCode>
                <c:ptCount val="10"/>
                <c:pt idx="0">
                  <c:v>0.49369697439784693</c:v>
                </c:pt>
                <c:pt idx="1">
                  <c:v>0.12902171155024925</c:v>
                </c:pt>
                <c:pt idx="2">
                  <c:v>0.12511486020840801</c:v>
                </c:pt>
                <c:pt idx="3">
                  <c:v>0.1102794984384778</c:v>
                </c:pt>
                <c:pt idx="4">
                  <c:v>3.1883976877538377E-2</c:v>
                </c:pt>
                <c:pt idx="5">
                  <c:v>9.6776110372597354E-2</c:v>
                </c:pt>
                <c:pt idx="6">
                  <c:v>7.8400828890978526E-3</c:v>
                </c:pt>
                <c:pt idx="7">
                  <c:v>1.6838289777148466E-2</c:v>
                </c:pt>
                <c:pt idx="9">
                  <c:v>8.9771455605248726E-2</c:v>
                </c:pt>
              </c:numCache>
            </c:numRef>
          </c:val>
          <c:extLst>
            <c:ext xmlns:c16="http://schemas.microsoft.com/office/drawing/2014/chart" uri="{C3380CC4-5D6E-409C-BE32-E72D297353CC}">
              <c16:uniqueId val="{00000004-D794-4412-B610-A15D5275E1DB}"/>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 tomó ninguna acción</c:v>
                </c:pt>
                <c:pt idx="1">
                  <c:v>Cambió de lugar (por ejemplo, caminó hacía otro paradero, o se cambio de puesto en el bus)</c:v>
                </c:pt>
                <c:pt idx="2">
                  <c:v>Avisó a alguna autoridad como la policia</c:v>
                </c:pt>
                <c:pt idx="3">
                  <c:v>Tomó la decisión de no volver a usar ese modo de transporte</c:v>
                </c:pt>
                <c:pt idx="4">
                  <c:v>Avisó a los guardas del sistema de transporte</c:v>
                </c:pt>
                <c:pt idx="5">
                  <c:v>Llamó a alguien conocido (para contarle o desahogarse)</c:v>
                </c:pt>
                <c:pt idx="6">
                  <c:v>Se bajó del modo de transporte</c:v>
                </c:pt>
                <c:pt idx="7">
                  <c:v>Puso la queja (en la app, en algún buzón, en una línea telefónica o de Whatsapp etc)</c:v>
                </c:pt>
                <c:pt idx="8">
                  <c:v>Prefiere no responder</c:v>
                </c:pt>
                <c:pt idx="9">
                  <c:v>Otro</c:v>
                </c:pt>
              </c:strCache>
            </c:strRef>
          </c:cat>
          <c:val>
            <c:numRef>
              <c:f>Sheet1!$C$2:$C$11</c:f>
              <c:numCache>
                <c:formatCode>###0%</c:formatCode>
                <c:ptCount val="10"/>
                <c:pt idx="0">
                  <c:v>0.60336677619288115</c:v>
                </c:pt>
                <c:pt idx="1">
                  <c:v>9.4665799692208494E-2</c:v>
                </c:pt>
                <c:pt idx="2">
                  <c:v>8.0948212279456963E-2</c:v>
                </c:pt>
                <c:pt idx="3">
                  <c:v>1.9898146795275608E-2</c:v>
                </c:pt>
                <c:pt idx="4">
                  <c:v>7.6804758957326302E-2</c:v>
                </c:pt>
                <c:pt idx="5">
                  <c:v>1.8529503573993349E-2</c:v>
                </c:pt>
                <c:pt idx="6">
                  <c:v>5.0653491420325547E-2</c:v>
                </c:pt>
                <c:pt idx="7">
                  <c:v>1.9574065337847231E-2</c:v>
                </c:pt>
                <c:pt idx="9">
                  <c:v>6.7493725023343706E-2</c:v>
                </c:pt>
              </c:numCache>
            </c:numRef>
          </c:val>
          <c:extLst>
            <c:ext xmlns:c16="http://schemas.microsoft.com/office/drawing/2014/chart" uri="{C3380CC4-5D6E-409C-BE32-E72D297353CC}">
              <c16:uniqueId val="{00000005-D794-4412-B610-A15D5275E1DB}"/>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 tomó ninguna acción</c:v>
                </c:pt>
                <c:pt idx="1">
                  <c:v>Cambió de lugar (por ejemplo, caminó hacía otro paradero, o se cambio de puesto en el bus)</c:v>
                </c:pt>
                <c:pt idx="2">
                  <c:v>Avisó a alguna autoridad como la policia</c:v>
                </c:pt>
                <c:pt idx="3">
                  <c:v>Tomó la decisión de no volver a usar ese modo de transporte</c:v>
                </c:pt>
                <c:pt idx="4">
                  <c:v>Avisó a los guardas del sistema de transporte</c:v>
                </c:pt>
                <c:pt idx="5">
                  <c:v>Llamó a alguien conocido (para contarle o desahogarse)</c:v>
                </c:pt>
                <c:pt idx="6">
                  <c:v>Se bajó del modo de transporte</c:v>
                </c:pt>
                <c:pt idx="7">
                  <c:v>Puso la queja (en la app, en algún buzón, en una línea telefónica o de Whatsapp etc)</c:v>
                </c:pt>
                <c:pt idx="8">
                  <c:v>Prefiere no responder</c:v>
                </c:pt>
                <c:pt idx="9">
                  <c:v>Otro</c:v>
                </c:pt>
              </c:strCache>
            </c:strRef>
          </c:cat>
          <c:val>
            <c:numRef>
              <c:f>Sheet1!$D$2:$D$11</c:f>
              <c:numCache>
                <c:formatCode>###0%</c:formatCode>
                <c:ptCount val="10"/>
                <c:pt idx="0">
                  <c:v>0.4428754537912426</c:v>
                </c:pt>
                <c:pt idx="1">
                  <c:v>0.13250296321908547</c:v>
                </c:pt>
                <c:pt idx="2">
                  <c:v>0.14490748116345331</c:v>
                </c:pt>
                <c:pt idx="3">
                  <c:v>2.2498502353562627E-2</c:v>
                </c:pt>
                <c:pt idx="4">
                  <c:v>3.7199801650116042E-2</c:v>
                </c:pt>
                <c:pt idx="6">
                  <c:v>4.1807116537474667E-2</c:v>
                </c:pt>
                <c:pt idx="7">
                  <c:v>6.0407017362532678E-2</c:v>
                </c:pt>
                <c:pt idx="8">
                  <c:v>5.8103359918853376E-2</c:v>
                </c:pt>
                <c:pt idx="9">
                  <c:v>8.2196806357241303E-2</c:v>
                </c:pt>
              </c:numCache>
            </c:numRef>
          </c:val>
          <c:extLst>
            <c:ext xmlns:c16="http://schemas.microsoft.com/office/drawing/2014/chart" uri="{C3380CC4-5D6E-409C-BE32-E72D297353CC}">
              <c16:uniqueId val="{00000006-D794-4412-B610-A15D5275E1D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16C2-49CD-85EA-E35430F5ACE8}"/>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16C2-49CD-85EA-E35430F5ACE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 tomó ninguna acción</c:v>
                </c:pt>
                <c:pt idx="1">
                  <c:v>Cambió de lugar (por ejemplo, caminó hacía otro paradero, o se cambio de puesto en el bus)</c:v>
                </c:pt>
                <c:pt idx="2">
                  <c:v>Avisó a alguna autoridad como la policia</c:v>
                </c:pt>
                <c:pt idx="3">
                  <c:v>Tomó la decisión de no volver a usar ese modo de transporte</c:v>
                </c:pt>
                <c:pt idx="4">
                  <c:v>Avisó a los guardas del sistema de transporte</c:v>
                </c:pt>
                <c:pt idx="5">
                  <c:v>Llamó a alguien conocido (para contarle o desahogarse)</c:v>
                </c:pt>
                <c:pt idx="6">
                  <c:v>Se bajó del modo de transporte</c:v>
                </c:pt>
                <c:pt idx="7">
                  <c:v>Puso la queja (en la app, en algún buzón, en una línea telefónica o de Whatsapp etc)</c:v>
                </c:pt>
                <c:pt idx="8">
                  <c:v>Prefiere no responder</c:v>
                </c:pt>
                <c:pt idx="9">
                  <c:v>Otro</c:v>
                </c:pt>
              </c:strCache>
            </c:strRef>
          </c:cat>
          <c:val>
            <c:numRef>
              <c:f>Sheet1!$B$2:$B$11</c:f>
              <c:numCache>
                <c:formatCode>###0%</c:formatCode>
                <c:ptCount val="10"/>
                <c:pt idx="0">
                  <c:v>0.63473558765975402</c:v>
                </c:pt>
                <c:pt idx="1">
                  <c:v>7.0084606795004195E-2</c:v>
                </c:pt>
                <c:pt idx="2">
                  <c:v>7.1232361938000407E-2</c:v>
                </c:pt>
                <c:pt idx="3">
                  <c:v>1.9954610463728331E-2</c:v>
                </c:pt>
                <c:pt idx="4">
                  <c:v>0.1035277334351782</c:v>
                </c:pt>
                <c:pt idx="5">
                  <c:v>2.8915586403159034E-2</c:v>
                </c:pt>
                <c:pt idx="6">
                  <c:v>9.2763923233292592E-2</c:v>
                </c:pt>
              </c:numCache>
            </c:numRef>
          </c:val>
          <c:extLst>
            <c:ext xmlns:c16="http://schemas.microsoft.com/office/drawing/2014/chart" uri="{C3380CC4-5D6E-409C-BE32-E72D297353CC}">
              <c16:uniqueId val="{00000004-16C2-49CD-85EA-E35430F5ACE8}"/>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 tomó ninguna acción</c:v>
                </c:pt>
                <c:pt idx="1">
                  <c:v>Cambió de lugar (por ejemplo, caminó hacía otro paradero, o se cambio de puesto en el bus)</c:v>
                </c:pt>
                <c:pt idx="2">
                  <c:v>Avisó a alguna autoridad como la policia</c:v>
                </c:pt>
                <c:pt idx="3">
                  <c:v>Tomó la decisión de no volver a usar ese modo de transporte</c:v>
                </c:pt>
                <c:pt idx="4">
                  <c:v>Avisó a los guardas del sistema de transporte</c:v>
                </c:pt>
                <c:pt idx="5">
                  <c:v>Llamó a alguien conocido (para contarle o desahogarse)</c:v>
                </c:pt>
                <c:pt idx="6">
                  <c:v>Se bajó del modo de transporte</c:v>
                </c:pt>
                <c:pt idx="7">
                  <c:v>Puso la queja (en la app, en algún buzón, en una línea telefónica o de Whatsapp etc)</c:v>
                </c:pt>
                <c:pt idx="8">
                  <c:v>Prefiere no responder</c:v>
                </c:pt>
                <c:pt idx="9">
                  <c:v>Otro</c:v>
                </c:pt>
              </c:strCache>
            </c:strRef>
          </c:cat>
          <c:val>
            <c:numRef>
              <c:f>Sheet1!$C$2:$C$11</c:f>
              <c:numCache>
                <c:formatCode>###0%</c:formatCode>
                <c:ptCount val="10"/>
                <c:pt idx="0">
                  <c:v>0.47805164505935588</c:v>
                </c:pt>
                <c:pt idx="1">
                  <c:v>0.17135953950582536</c:v>
                </c:pt>
                <c:pt idx="2">
                  <c:v>0.20929135830459233</c:v>
                </c:pt>
                <c:pt idx="3">
                  <c:v>0.17922927592899338</c:v>
                </c:pt>
                <c:pt idx="5">
                  <c:v>0.17135953950582536</c:v>
                </c:pt>
              </c:numCache>
            </c:numRef>
          </c:val>
          <c:extLst>
            <c:ext xmlns:c16="http://schemas.microsoft.com/office/drawing/2014/chart" uri="{C3380CC4-5D6E-409C-BE32-E72D297353CC}">
              <c16:uniqueId val="{00000005-16C2-49CD-85EA-E35430F5ACE8}"/>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 tomó ninguna acción</c:v>
                </c:pt>
                <c:pt idx="1">
                  <c:v>Cambió de lugar (por ejemplo, caminó hacía otro paradero, o se cambio de puesto en el bus)</c:v>
                </c:pt>
                <c:pt idx="2">
                  <c:v>Avisó a alguna autoridad como la policia</c:v>
                </c:pt>
                <c:pt idx="3">
                  <c:v>Tomó la decisión de no volver a usar ese modo de transporte</c:v>
                </c:pt>
                <c:pt idx="4">
                  <c:v>Avisó a los guardas del sistema de transporte</c:v>
                </c:pt>
                <c:pt idx="5">
                  <c:v>Llamó a alguien conocido (para contarle o desahogarse)</c:v>
                </c:pt>
                <c:pt idx="6">
                  <c:v>Se bajó del modo de transporte</c:v>
                </c:pt>
                <c:pt idx="7">
                  <c:v>Puso la queja (en la app, en algún buzón, en una línea telefónica o de Whatsapp etc)</c:v>
                </c:pt>
                <c:pt idx="8">
                  <c:v>Prefiere no responder</c:v>
                </c:pt>
                <c:pt idx="9">
                  <c:v>Otro</c:v>
                </c:pt>
              </c:strCache>
            </c:strRef>
          </c:cat>
          <c:val>
            <c:numRef>
              <c:f>Sheet1!$D$2:$D$11</c:f>
              <c:numCache>
                <c:formatCode>###0%</c:formatCode>
                <c:ptCount val="10"/>
                <c:pt idx="0">
                  <c:v>0.42544039139348672</c:v>
                </c:pt>
                <c:pt idx="1">
                  <c:v>0.15333927484226803</c:v>
                </c:pt>
                <c:pt idx="2">
                  <c:v>0.15616390732611299</c:v>
                </c:pt>
                <c:pt idx="3">
                  <c:v>3.788931438730557E-2</c:v>
                </c:pt>
                <c:pt idx="4">
                  <c:v>3.3985418660479425E-2</c:v>
                </c:pt>
                <c:pt idx="6">
                  <c:v>2.3173951705421521E-2</c:v>
                </c:pt>
                <c:pt idx="7">
                  <c:v>5.8488258879836018E-2</c:v>
                </c:pt>
                <c:pt idx="8">
                  <c:v>3.2207063490620885E-2</c:v>
                </c:pt>
                <c:pt idx="9">
                  <c:v>0.11521132255537124</c:v>
                </c:pt>
              </c:numCache>
            </c:numRef>
          </c:val>
          <c:extLst>
            <c:ext xmlns:c16="http://schemas.microsoft.com/office/drawing/2014/chart" uri="{C3380CC4-5D6E-409C-BE32-E72D297353CC}">
              <c16:uniqueId val="{00000006-16C2-49CD-85EA-E35430F5ACE8}"/>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No tomó ninguna acción</c:v>
                </c:pt>
                <c:pt idx="1">
                  <c:v>Cambió de lugar (por ejemplo, caminó hacía otro paradero, o se cambio de puesto en el bus)</c:v>
                </c:pt>
                <c:pt idx="2">
                  <c:v>Avisó a alguna autoridad como la policia</c:v>
                </c:pt>
                <c:pt idx="3">
                  <c:v>Tomó la decisión de no volver a usar ese modo de transporte</c:v>
                </c:pt>
                <c:pt idx="4">
                  <c:v>Avisó a los guardas del sistema de transporte</c:v>
                </c:pt>
                <c:pt idx="5">
                  <c:v>Llamó a alguien conocido (para contarle o desahogarse)</c:v>
                </c:pt>
                <c:pt idx="6">
                  <c:v>Se bajó del modo de transporte</c:v>
                </c:pt>
                <c:pt idx="7">
                  <c:v>Puso la queja (en la app, en algún buzón, en una línea telefónica o de Whatsapp etc)</c:v>
                </c:pt>
                <c:pt idx="8">
                  <c:v>Prefiere no responder</c:v>
                </c:pt>
                <c:pt idx="9">
                  <c:v>Otro</c:v>
                </c:pt>
              </c:strCache>
            </c:strRef>
          </c:cat>
          <c:val>
            <c:numRef>
              <c:f>Sheet1!$E$2:$E$11</c:f>
              <c:numCache>
                <c:formatCode>###0%</c:formatCode>
                <c:ptCount val="10"/>
                <c:pt idx="0">
                  <c:v>0.54976055384848976</c:v>
                </c:pt>
                <c:pt idx="1">
                  <c:v>0.10631288020481498</c:v>
                </c:pt>
                <c:pt idx="2">
                  <c:v>8.280315155084271E-2</c:v>
                </c:pt>
                <c:pt idx="3">
                  <c:v>8.280315155084271E-2</c:v>
                </c:pt>
                <c:pt idx="4">
                  <c:v>3.7494274812248797E-2</c:v>
                </c:pt>
                <c:pt idx="5">
                  <c:v>8.1804153379251593E-2</c:v>
                </c:pt>
                <c:pt idx="7">
                  <c:v>1.9801151741439448E-2</c:v>
                </c:pt>
                <c:pt idx="9">
                  <c:v>0.11917054783505537</c:v>
                </c:pt>
              </c:numCache>
            </c:numRef>
          </c:val>
          <c:extLst>
            <c:ext xmlns:c16="http://schemas.microsoft.com/office/drawing/2014/chart" uri="{C3380CC4-5D6E-409C-BE32-E72D297353CC}">
              <c16:uniqueId val="{00000007-16C2-49CD-85EA-E35430F5ACE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9197382132773484"/>
          <c:h val="0.92653433459542356"/>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8C33-4679-A8D7-4F23B85AA794}"/>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8C33-4679-A8D7-4F23B85AA794}"/>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0.4651752495049436</c:v>
                </c:pt>
              </c:numCache>
            </c:numRef>
          </c:val>
          <c:extLst>
            <c:ext xmlns:c16="http://schemas.microsoft.com/office/drawing/2014/chart" uri="{C3380CC4-5D6E-409C-BE32-E72D297353CC}">
              <c16:uniqueId val="{00000004-8C33-4679-A8D7-4F23B85AA794}"/>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0.36321496868563652</c:v>
                </c:pt>
              </c:numCache>
            </c:numRef>
          </c:val>
          <c:extLst>
            <c:ext xmlns:c16="http://schemas.microsoft.com/office/drawing/2014/chart" uri="{C3380CC4-5D6E-409C-BE32-E72D297353CC}">
              <c16:uniqueId val="{00000005-8C33-4679-A8D7-4F23B85AA794}"/>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E03B-4183-8695-C0F644066FFD}"/>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E03B-4183-8695-C0F644066FF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Trabajador independiente o por cuenta propia</c:v>
                </c:pt>
                <c:pt idx="1">
                  <c:v>Empleado en empresa, gobierno u organización</c:v>
                </c:pt>
                <c:pt idx="2">
                  <c:v>Empleado(a) doméstico</c:v>
                </c:pt>
                <c:pt idx="3">
                  <c:v>Profesional independiente (por ejemplo, por prestación de servicios)</c:v>
                </c:pt>
                <c:pt idx="4">
                  <c:v>Patrón o empleador</c:v>
                </c:pt>
                <c:pt idx="5">
                  <c:v>Trabajador sin remuneración</c:v>
                </c:pt>
                <c:pt idx="6">
                  <c:v>Ayudante sin remuneración (hijo o familiar de empleados del servicio doméstico,mayordomos, jornaleros, etc.)</c:v>
                </c:pt>
                <c:pt idx="7">
                  <c:v>Trabajador de finca, tierra o parcela propia</c:v>
                </c:pt>
              </c:strCache>
            </c:strRef>
          </c:cat>
          <c:val>
            <c:numRef>
              <c:f>Sheet1!$B$2:$B$9</c:f>
              <c:numCache>
                <c:formatCode>###0%</c:formatCode>
                <c:ptCount val="8"/>
                <c:pt idx="0">
                  <c:v>0.48197845743241757</c:v>
                </c:pt>
                <c:pt idx="1">
                  <c:v>0.22546555901197521</c:v>
                </c:pt>
                <c:pt idx="2">
                  <c:v>0.12172150129735809</c:v>
                </c:pt>
                <c:pt idx="3">
                  <c:v>0.11726037357392365</c:v>
                </c:pt>
                <c:pt idx="4">
                  <c:v>3.4719540478044729E-2</c:v>
                </c:pt>
                <c:pt idx="5">
                  <c:v>7.808301741985344E-3</c:v>
                </c:pt>
                <c:pt idx="6">
                  <c:v>7.7418873276542113E-3</c:v>
                </c:pt>
                <c:pt idx="7" formatCode="###0.0%">
                  <c:v>3.304379136639962E-3</c:v>
                </c:pt>
              </c:numCache>
            </c:numRef>
          </c:val>
          <c:extLst>
            <c:ext xmlns:c16="http://schemas.microsoft.com/office/drawing/2014/chart" uri="{C3380CC4-5D6E-409C-BE32-E72D297353CC}">
              <c16:uniqueId val="{00000004-E03B-4183-8695-C0F644066FF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5867201825399E-2"/>
          <c:y val="5.5782987077695079E-2"/>
          <c:w val="0.78880455907406966"/>
          <c:h val="0.92653433459542356"/>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6442-460B-9300-25359E5051E8}"/>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6442-460B-9300-25359E5051E8}"/>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0.37797527153243243</c:v>
                </c:pt>
              </c:numCache>
            </c:numRef>
          </c:val>
          <c:extLst>
            <c:ext xmlns:c16="http://schemas.microsoft.com/office/drawing/2014/chart" uri="{C3380CC4-5D6E-409C-BE32-E72D297353CC}">
              <c16:uniqueId val="{00000004-6442-460B-9300-25359E5051E8}"/>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0.39506173799039762</c:v>
                </c:pt>
              </c:numCache>
            </c:numRef>
          </c:val>
          <c:extLst>
            <c:ext xmlns:c16="http://schemas.microsoft.com/office/drawing/2014/chart" uri="{C3380CC4-5D6E-409C-BE32-E72D297353CC}">
              <c16:uniqueId val="{00000005-6442-460B-9300-25359E5051E8}"/>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0.57923886654092238</c:v>
                </c:pt>
              </c:numCache>
            </c:numRef>
          </c:val>
          <c:extLst>
            <c:ext xmlns:c16="http://schemas.microsoft.com/office/drawing/2014/chart" uri="{C3380CC4-5D6E-409C-BE32-E72D297353CC}">
              <c16:uniqueId val="{00000006-6442-460B-9300-25359E5051E8}"/>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0096553431764"/>
          <c:y val="7.7496180499389555E-3"/>
          <c:w val="0.62786050995835219"/>
          <c:h val="0.94599246972148421"/>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ADB4-4515-ADC4-790366E25DA7}"/>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ADB4-4515-ADC4-790366E25DA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0.40984530016863441</c:v>
                </c:pt>
              </c:numCache>
            </c:numRef>
          </c:val>
          <c:extLst>
            <c:ext xmlns:c16="http://schemas.microsoft.com/office/drawing/2014/chart" uri="{C3380CC4-5D6E-409C-BE32-E72D297353CC}">
              <c16:uniqueId val="{00000004-ADB4-4515-ADC4-790366E25DA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r"/>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2717027904028E-2"/>
          <c:y val="3.6732832702288241E-2"/>
          <c:w val="0.96676728297209602"/>
          <c:h val="0.81177727845673253"/>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75B1-472E-AF89-55037A4764F2}"/>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75B1-472E-AF89-55037A4764F2}"/>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0.38646400724888008</c:v>
                </c:pt>
              </c:numCache>
            </c:numRef>
          </c:val>
          <c:extLst>
            <c:ext xmlns:c16="http://schemas.microsoft.com/office/drawing/2014/chart" uri="{C3380CC4-5D6E-409C-BE32-E72D297353CC}">
              <c16:uniqueId val="{00000004-75B1-472E-AF89-55037A4764F2}"/>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0.32468593778905352</c:v>
                </c:pt>
              </c:numCache>
            </c:numRef>
          </c:val>
          <c:extLst>
            <c:ext xmlns:c16="http://schemas.microsoft.com/office/drawing/2014/chart" uri="{C3380CC4-5D6E-409C-BE32-E72D297353CC}">
              <c16:uniqueId val="{00000005-75B1-472E-AF89-55037A4764F2}"/>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0.52066579869021679</c:v>
                </c:pt>
              </c:numCache>
            </c:numRef>
          </c:val>
          <c:extLst>
            <c:ext xmlns:c16="http://schemas.microsoft.com/office/drawing/2014/chart" uri="{C3380CC4-5D6E-409C-BE32-E72D297353CC}">
              <c16:uniqueId val="{00000006-75B1-472E-AF89-55037A4764F2}"/>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Sheet1!$E$2</c:f>
              <c:numCache>
                <c:formatCode>0%</c:formatCode>
                <c:ptCount val="1"/>
                <c:pt idx="0">
                  <c:v>0.37784158762862757</c:v>
                </c:pt>
              </c:numCache>
            </c:numRef>
          </c:val>
          <c:extLst>
            <c:ext xmlns:c16="http://schemas.microsoft.com/office/drawing/2014/chart" uri="{C3380CC4-5D6E-409C-BE32-E72D297353CC}">
              <c16:uniqueId val="{00000007-75B1-472E-AF89-55037A4764F2}"/>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8784705083758819"/>
          <c:h val="0.89375081723945993"/>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0445-46DB-B2E8-A86007F68ECA}"/>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0445-46DB-B2E8-A86007F68ECA}"/>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Hombre</c:v>
                </c:pt>
                <c:pt idx="1">
                  <c:v>Mujer</c:v>
                </c:pt>
              </c:strCache>
            </c:strRef>
          </c:cat>
          <c:val>
            <c:numRef>
              <c:f>Sheet1!$B$2:$B$3</c:f>
              <c:numCache>
                <c:formatCode>0%</c:formatCode>
                <c:ptCount val="2"/>
                <c:pt idx="0">
                  <c:v>0.97</c:v>
                </c:pt>
                <c:pt idx="1">
                  <c:v>3.2943167323830833E-2</c:v>
                </c:pt>
              </c:numCache>
            </c:numRef>
          </c:val>
          <c:extLst>
            <c:ext xmlns:c16="http://schemas.microsoft.com/office/drawing/2014/chart" uri="{C3380CC4-5D6E-409C-BE32-E72D297353CC}">
              <c16:uniqueId val="{00000004-0445-46DB-B2E8-A86007F68ECA}"/>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Hombre</c:v>
                </c:pt>
                <c:pt idx="1">
                  <c:v>Mujer</c:v>
                </c:pt>
              </c:strCache>
            </c:strRef>
          </c:cat>
          <c:val>
            <c:numRef>
              <c:f>Sheet1!$C$2:$C$3</c:f>
              <c:numCache>
                <c:formatCode>0%</c:formatCode>
                <c:ptCount val="2"/>
                <c:pt idx="1">
                  <c:v>1</c:v>
                </c:pt>
              </c:numCache>
            </c:numRef>
          </c:val>
          <c:extLst>
            <c:ext xmlns:c16="http://schemas.microsoft.com/office/drawing/2014/chart" uri="{C3380CC4-5D6E-409C-BE32-E72D297353CC}">
              <c16:uniqueId val="{00000005-0445-46DB-B2E8-A86007F68ECA}"/>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81307744323496"/>
          <c:y val="3.6732832702288241E-2"/>
          <c:w val="0.75991716564304357"/>
          <c:h val="0.88493186509126998"/>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4AD7-4A58-9D72-BF820E84BA10}"/>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4AD7-4A58-9D72-BF820E84BA1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Hombre</c:v>
                </c:pt>
                <c:pt idx="1">
                  <c:v>Mujer</c:v>
                </c:pt>
              </c:strCache>
            </c:strRef>
          </c:cat>
          <c:val>
            <c:numRef>
              <c:f>Sheet1!$B$2:$B$3</c:f>
              <c:numCache>
                <c:formatCode>0%</c:formatCode>
                <c:ptCount val="2"/>
                <c:pt idx="0">
                  <c:v>0.43580455276576352</c:v>
                </c:pt>
                <c:pt idx="1">
                  <c:v>0.55968701872795146</c:v>
                </c:pt>
              </c:numCache>
            </c:numRef>
          </c:val>
          <c:extLst>
            <c:ext xmlns:c16="http://schemas.microsoft.com/office/drawing/2014/chart" uri="{C3380CC4-5D6E-409C-BE32-E72D297353CC}">
              <c16:uniqueId val="{00000004-4AD7-4A58-9D72-BF820E84BA10}"/>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Hombre</c:v>
                </c:pt>
                <c:pt idx="1">
                  <c:v>Mujer</c:v>
                </c:pt>
              </c:strCache>
            </c:strRef>
          </c:cat>
          <c:val>
            <c:numRef>
              <c:f>Sheet1!$C$2:$C$3</c:f>
              <c:numCache>
                <c:formatCode>0%</c:formatCode>
                <c:ptCount val="2"/>
                <c:pt idx="0">
                  <c:v>0.44451543091426243</c:v>
                </c:pt>
                <c:pt idx="1">
                  <c:v>0.56000000000000005</c:v>
                </c:pt>
              </c:numCache>
            </c:numRef>
          </c:val>
          <c:extLst>
            <c:ext xmlns:c16="http://schemas.microsoft.com/office/drawing/2014/chart" uri="{C3380CC4-5D6E-409C-BE32-E72D297353CC}">
              <c16:uniqueId val="{00000005-4AD7-4A58-9D72-BF820E84BA10}"/>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Hombre</c:v>
                </c:pt>
                <c:pt idx="1">
                  <c:v>Mujer</c:v>
                </c:pt>
              </c:strCache>
            </c:strRef>
          </c:cat>
          <c:val>
            <c:numRef>
              <c:f>Sheet1!$D$2:$D$3</c:f>
              <c:numCache>
                <c:formatCode>0%</c:formatCode>
                <c:ptCount val="2"/>
                <c:pt idx="0">
                  <c:v>0.45499999999899887</c:v>
                </c:pt>
                <c:pt idx="1">
                  <c:v>0.54500000000100113</c:v>
                </c:pt>
              </c:numCache>
            </c:numRef>
          </c:val>
          <c:extLst>
            <c:ext xmlns:c16="http://schemas.microsoft.com/office/drawing/2014/chart" uri="{C3380CC4-5D6E-409C-BE32-E72D297353CC}">
              <c16:uniqueId val="{00000006-4AD7-4A58-9D72-BF820E84BA10}"/>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6593367207512"/>
          <c:y val="0"/>
          <c:w val="0.73928331319231044"/>
          <c:h val="0.92653433459542356"/>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7DDB-4E32-931C-18AA9BFF5851}"/>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7DDB-4E32-931C-18AA9BFF5851}"/>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Hombre</c:v>
                </c:pt>
                <c:pt idx="1">
                  <c:v>Mujer</c:v>
                </c:pt>
              </c:strCache>
            </c:strRef>
          </c:cat>
          <c:val>
            <c:numRef>
              <c:f>Sheet1!$B$2:$B$3</c:f>
              <c:numCache>
                <c:formatCode>0%</c:formatCode>
                <c:ptCount val="2"/>
                <c:pt idx="0">
                  <c:v>0.45</c:v>
                </c:pt>
                <c:pt idx="1">
                  <c:v>0.55459740192841855</c:v>
                </c:pt>
              </c:numCache>
            </c:numRef>
          </c:val>
          <c:extLst>
            <c:ext xmlns:c16="http://schemas.microsoft.com/office/drawing/2014/chart" uri="{C3380CC4-5D6E-409C-BE32-E72D297353CC}">
              <c16:uniqueId val="{00000004-7DDB-4E32-931C-18AA9BFF5851}"/>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813999305272845E-2"/>
          <c:y val="0.29229719268920917"/>
          <c:w val="0.96718600069472715"/>
          <c:h val="0.55621300761769044"/>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154D-4CB9-87DC-CD4239FDC234}"/>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154D-4CB9-87DC-CD4239FDC234}"/>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Hombre</c:v>
                </c:pt>
                <c:pt idx="1">
                  <c:v>Mujer</c:v>
                </c:pt>
              </c:strCache>
            </c:strRef>
          </c:cat>
          <c:val>
            <c:numRef>
              <c:f>Sheet1!$B$2:$B$3</c:f>
              <c:numCache>
                <c:formatCode>0%</c:formatCode>
                <c:ptCount val="2"/>
                <c:pt idx="0">
                  <c:v>0.42370772108885146</c:v>
                </c:pt>
                <c:pt idx="1">
                  <c:v>0.57999999999999996</c:v>
                </c:pt>
              </c:numCache>
            </c:numRef>
          </c:val>
          <c:extLst>
            <c:ext xmlns:c16="http://schemas.microsoft.com/office/drawing/2014/chart" uri="{C3380CC4-5D6E-409C-BE32-E72D297353CC}">
              <c16:uniqueId val="{00000004-154D-4CB9-87DC-CD4239FDC234}"/>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Hombre</c:v>
                </c:pt>
                <c:pt idx="1">
                  <c:v>Mujer</c:v>
                </c:pt>
              </c:strCache>
            </c:strRef>
          </c:cat>
          <c:val>
            <c:numRef>
              <c:f>Sheet1!$C$2:$C$3</c:f>
              <c:numCache>
                <c:formatCode>0%</c:formatCode>
                <c:ptCount val="2"/>
                <c:pt idx="0">
                  <c:v>0.45139064236939336</c:v>
                </c:pt>
                <c:pt idx="1">
                  <c:v>0.54860935763060725</c:v>
                </c:pt>
              </c:numCache>
            </c:numRef>
          </c:val>
          <c:extLst>
            <c:ext xmlns:c16="http://schemas.microsoft.com/office/drawing/2014/chart" uri="{C3380CC4-5D6E-409C-BE32-E72D297353CC}">
              <c16:uniqueId val="{00000005-154D-4CB9-87DC-CD4239FDC234}"/>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Hombre</c:v>
                </c:pt>
                <c:pt idx="1">
                  <c:v>Mujer</c:v>
                </c:pt>
              </c:strCache>
            </c:strRef>
          </c:cat>
          <c:val>
            <c:numRef>
              <c:f>Sheet1!$D$2:$D$3</c:f>
              <c:numCache>
                <c:formatCode>0%</c:formatCode>
                <c:ptCount val="2"/>
                <c:pt idx="0">
                  <c:v>0.4550293524252681</c:v>
                </c:pt>
                <c:pt idx="1">
                  <c:v>0.538736939732954</c:v>
                </c:pt>
              </c:numCache>
            </c:numRef>
          </c:val>
          <c:extLst>
            <c:ext xmlns:c16="http://schemas.microsoft.com/office/drawing/2014/chart" uri="{C3380CC4-5D6E-409C-BE32-E72D297353CC}">
              <c16:uniqueId val="{00000006-154D-4CB9-87DC-CD4239FDC234}"/>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Hombre</c:v>
                </c:pt>
                <c:pt idx="1">
                  <c:v>Mujer</c:v>
                </c:pt>
              </c:strCache>
            </c:strRef>
          </c:cat>
          <c:val>
            <c:numRef>
              <c:f>Sheet1!$E$2:$E$3</c:f>
              <c:numCache>
                <c:formatCode>0%</c:formatCode>
                <c:ptCount val="2"/>
                <c:pt idx="0">
                  <c:v>0.44119077061009987</c:v>
                </c:pt>
                <c:pt idx="1">
                  <c:v>0.55880922938990163</c:v>
                </c:pt>
              </c:numCache>
            </c:numRef>
          </c:val>
          <c:extLst>
            <c:ext xmlns:c16="http://schemas.microsoft.com/office/drawing/2014/chart" uri="{C3380CC4-5D6E-409C-BE32-E72D297353CC}">
              <c16:uniqueId val="{00000007-154D-4CB9-87DC-CD4239FDC234}"/>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9197382132773484"/>
          <c:h val="0.92653433459542356"/>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F9AE-4C71-8563-15DE4E2CEC8B}"/>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F9AE-4C71-8563-15DE4E2CEC8B}"/>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3.2218348319474989E-2</c:v>
                </c:pt>
              </c:numCache>
            </c:numRef>
          </c:val>
          <c:extLst>
            <c:ext xmlns:c16="http://schemas.microsoft.com/office/drawing/2014/chart" uri="{C3380CC4-5D6E-409C-BE32-E72D297353CC}">
              <c16:uniqueId val="{00000004-F9AE-4C71-8563-15DE4E2CEC8B}"/>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7.2050279599418329E-2</c:v>
                </c:pt>
              </c:numCache>
            </c:numRef>
          </c:val>
          <c:extLst>
            <c:ext xmlns:c16="http://schemas.microsoft.com/office/drawing/2014/chart" uri="{C3380CC4-5D6E-409C-BE32-E72D297353CC}">
              <c16:uniqueId val="{00000005-F9AE-4C71-8563-15DE4E2CEC8B}"/>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5867201825399E-2"/>
          <c:y val="5.5782987077695079E-2"/>
          <c:w val="0.78880455907406966"/>
          <c:h val="0.92653433459542356"/>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1287-454D-97D4-1A6A91EFCC57}"/>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1287-454D-97D4-1A6A91EFCC5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4.4387727905000229E-2</c:v>
                </c:pt>
              </c:numCache>
            </c:numRef>
          </c:val>
          <c:extLst>
            <c:ext xmlns:c16="http://schemas.microsoft.com/office/drawing/2014/chart" uri="{C3380CC4-5D6E-409C-BE32-E72D297353CC}">
              <c16:uniqueId val="{00000004-1287-454D-97D4-1A6A91EFCC57}"/>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7.3946955435293671E-2</c:v>
                </c:pt>
              </c:numCache>
            </c:numRef>
          </c:val>
          <c:extLst>
            <c:ext xmlns:c16="http://schemas.microsoft.com/office/drawing/2014/chart" uri="{C3380CC4-5D6E-409C-BE32-E72D297353CC}">
              <c16:uniqueId val="{00000005-1287-454D-97D4-1A6A91EFCC57}"/>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2.3874527459956756E-2</c:v>
                </c:pt>
              </c:numCache>
            </c:numRef>
          </c:val>
          <c:extLst>
            <c:ext xmlns:c16="http://schemas.microsoft.com/office/drawing/2014/chart" uri="{C3380CC4-5D6E-409C-BE32-E72D297353CC}">
              <c16:uniqueId val="{00000006-1287-454D-97D4-1A6A91EFCC57}"/>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0096553431764"/>
          <c:y val="7.7496180499389555E-3"/>
          <c:w val="0.62786050995835219"/>
          <c:h val="0.94599246972148421"/>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F728-4F1B-85B9-0AB3CEAF4EDE}"/>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F728-4F1B-85B9-0AB3CEAF4EDE}"/>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0.05</c:v>
                </c:pt>
              </c:numCache>
            </c:numRef>
          </c:val>
          <c:extLst>
            <c:ext xmlns:c16="http://schemas.microsoft.com/office/drawing/2014/chart" uri="{C3380CC4-5D6E-409C-BE32-E72D297353CC}">
              <c16:uniqueId val="{00000004-F728-4F1B-85B9-0AB3CEAF4ED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r"/>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D033-4995-AA50-3EEF66102580}"/>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D033-4995-AA50-3EEF6610258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Trabajador independiente o por cuenta propia</c:v>
                </c:pt>
                <c:pt idx="1">
                  <c:v>Empleado en empresa, gobierno u organización</c:v>
                </c:pt>
                <c:pt idx="2">
                  <c:v>Empleado(a) doméstico</c:v>
                </c:pt>
                <c:pt idx="3">
                  <c:v>Profesional independiente (por ejemplo, por prestación de servicios)</c:v>
                </c:pt>
                <c:pt idx="4">
                  <c:v>Patrón o empleador</c:v>
                </c:pt>
                <c:pt idx="5">
                  <c:v>Trabajador sin remuneración</c:v>
                </c:pt>
                <c:pt idx="6">
                  <c:v>Ayudante sin remuneración (hijo o familiar de empleados del servicio doméstico,mayordomos, jornaleros, etc.)</c:v>
                </c:pt>
                <c:pt idx="7">
                  <c:v>Trabajador de finca, tierra o parcela propia</c:v>
                </c:pt>
              </c:strCache>
            </c:strRef>
          </c:cat>
          <c:val>
            <c:numRef>
              <c:f>Sheet1!$B$2:$B$9</c:f>
              <c:numCache>
                <c:formatCode>###0%</c:formatCode>
                <c:ptCount val="8"/>
                <c:pt idx="0">
                  <c:v>0.50301009428093957</c:v>
                </c:pt>
                <c:pt idx="1">
                  <c:v>0.21859547169364149</c:v>
                </c:pt>
                <c:pt idx="2">
                  <c:v>0.17029182366378953</c:v>
                </c:pt>
                <c:pt idx="3">
                  <c:v>9.133715642844116E-2</c:v>
                </c:pt>
                <c:pt idx="4">
                  <c:v>6.9072559899988843E-3</c:v>
                </c:pt>
                <c:pt idx="6">
                  <c:v>9.8581979431890971E-3</c:v>
                </c:pt>
              </c:numCache>
            </c:numRef>
          </c:val>
          <c:extLst>
            <c:ext xmlns:c16="http://schemas.microsoft.com/office/drawing/2014/chart" uri="{C3380CC4-5D6E-409C-BE32-E72D297353CC}">
              <c16:uniqueId val="{00000004-D033-4995-AA50-3EEF66102580}"/>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Trabajador independiente o por cuenta propia</c:v>
                </c:pt>
                <c:pt idx="1">
                  <c:v>Empleado en empresa, gobierno u organización</c:v>
                </c:pt>
                <c:pt idx="2">
                  <c:v>Empleado(a) doméstico</c:v>
                </c:pt>
                <c:pt idx="3">
                  <c:v>Profesional independiente (por ejemplo, por prestación de servicios)</c:v>
                </c:pt>
                <c:pt idx="4">
                  <c:v>Patrón o empleador</c:v>
                </c:pt>
                <c:pt idx="5">
                  <c:v>Trabajador sin remuneración</c:v>
                </c:pt>
                <c:pt idx="6">
                  <c:v>Ayudante sin remuneración (hijo o familiar de empleados del servicio doméstico,mayordomos, jornaleros, etc.)</c:v>
                </c:pt>
                <c:pt idx="7">
                  <c:v>Trabajador de finca, tierra o parcela propia</c:v>
                </c:pt>
              </c:strCache>
            </c:strRef>
          </c:cat>
          <c:val>
            <c:numRef>
              <c:f>Sheet1!$C$2:$C$9</c:f>
              <c:numCache>
                <c:formatCode>###0%</c:formatCode>
                <c:ptCount val="8"/>
                <c:pt idx="0">
                  <c:v>0.52192820155674846</c:v>
                </c:pt>
                <c:pt idx="1">
                  <c:v>0.21849369340186645</c:v>
                </c:pt>
                <c:pt idx="2">
                  <c:v>5.4301629547399595E-2</c:v>
                </c:pt>
                <c:pt idx="3">
                  <c:v>0.13504835731133694</c:v>
                </c:pt>
                <c:pt idx="4">
                  <c:v>3.3822082088098178E-2</c:v>
                </c:pt>
                <c:pt idx="5">
                  <c:v>1.9927245225532075E-2</c:v>
                </c:pt>
                <c:pt idx="6">
                  <c:v>8.0458209928813366E-3</c:v>
                </c:pt>
                <c:pt idx="7">
                  <c:v>8.4329698761377719E-3</c:v>
                </c:pt>
              </c:numCache>
            </c:numRef>
          </c:val>
          <c:extLst>
            <c:ext xmlns:c16="http://schemas.microsoft.com/office/drawing/2014/chart" uri="{C3380CC4-5D6E-409C-BE32-E72D297353CC}">
              <c16:uniqueId val="{00000005-D033-4995-AA50-3EEF66102580}"/>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Trabajador independiente o por cuenta propia</c:v>
                </c:pt>
                <c:pt idx="1">
                  <c:v>Empleado en empresa, gobierno u organización</c:v>
                </c:pt>
                <c:pt idx="2">
                  <c:v>Empleado(a) doméstico</c:v>
                </c:pt>
                <c:pt idx="3">
                  <c:v>Profesional independiente (por ejemplo, por prestación de servicios)</c:v>
                </c:pt>
                <c:pt idx="4">
                  <c:v>Patrón o empleador</c:v>
                </c:pt>
                <c:pt idx="5">
                  <c:v>Trabajador sin remuneración</c:v>
                </c:pt>
                <c:pt idx="6">
                  <c:v>Ayudante sin remuneración (hijo o familiar de empleados del servicio doméstico,mayordomos, jornaleros, etc.)</c:v>
                </c:pt>
                <c:pt idx="7">
                  <c:v>Trabajador de finca, tierra o parcela propia</c:v>
                </c:pt>
              </c:strCache>
            </c:strRef>
          </c:cat>
          <c:val>
            <c:numRef>
              <c:f>Sheet1!$D$2:$D$9</c:f>
              <c:numCache>
                <c:formatCode>###0%</c:formatCode>
                <c:ptCount val="8"/>
                <c:pt idx="0">
                  <c:v>0.30359175515469833</c:v>
                </c:pt>
                <c:pt idx="1">
                  <c:v>0.26703975900806393</c:v>
                </c:pt>
                <c:pt idx="2">
                  <c:v>0.14841350697269301</c:v>
                </c:pt>
                <c:pt idx="3">
                  <c:v>0.15299978529381192</c:v>
                </c:pt>
                <c:pt idx="4">
                  <c:v>0.12795519357073229</c:v>
                </c:pt>
              </c:numCache>
            </c:numRef>
          </c:val>
          <c:extLst>
            <c:ext xmlns:c16="http://schemas.microsoft.com/office/drawing/2014/chart" uri="{C3380CC4-5D6E-409C-BE32-E72D297353CC}">
              <c16:uniqueId val="{00000006-D033-4995-AA50-3EEF6610258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2717027904028E-2"/>
          <c:y val="3.6732832702288241E-2"/>
          <c:w val="0.96676728297209602"/>
          <c:h val="0.81177727845673253"/>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51B0-4B3F-A43E-60CE853E753B}"/>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51B0-4B3F-A43E-60CE853E753B}"/>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5.1972713788926032E-2</c:v>
                </c:pt>
              </c:numCache>
            </c:numRef>
          </c:val>
          <c:extLst>
            <c:ext xmlns:c16="http://schemas.microsoft.com/office/drawing/2014/chart" uri="{C3380CC4-5D6E-409C-BE32-E72D297353CC}">
              <c16:uniqueId val="{00000004-51B0-4B3F-A43E-60CE853E753B}"/>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7.4031499832268047E-2</c:v>
                </c:pt>
              </c:numCache>
            </c:numRef>
          </c:val>
          <c:extLst>
            <c:ext xmlns:c16="http://schemas.microsoft.com/office/drawing/2014/chart" uri="{C3380CC4-5D6E-409C-BE32-E72D297353CC}">
              <c16:uniqueId val="{00000005-51B0-4B3F-A43E-60CE853E753B}"/>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6.7776557600891463E-2</c:v>
                </c:pt>
              </c:numCache>
            </c:numRef>
          </c:val>
          <c:extLst>
            <c:ext xmlns:c16="http://schemas.microsoft.com/office/drawing/2014/chart" uri="{C3380CC4-5D6E-409C-BE32-E72D297353CC}">
              <c16:uniqueId val="{00000006-51B0-4B3F-A43E-60CE853E753B}"/>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Sheet1!$E$2</c:f>
              <c:numCache>
                <c:formatCode>0%</c:formatCode>
                <c:ptCount val="1"/>
                <c:pt idx="0">
                  <c:v>4.0764219477056017E-2</c:v>
                </c:pt>
              </c:numCache>
            </c:numRef>
          </c:val>
          <c:extLst>
            <c:ext xmlns:c16="http://schemas.microsoft.com/office/drawing/2014/chart" uri="{C3380CC4-5D6E-409C-BE32-E72D297353CC}">
              <c16:uniqueId val="{00000007-51B0-4B3F-A43E-60CE853E753B}"/>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1FE7-4B88-B15A-5E6BD1168177}"/>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1FE7-4B88-B15A-5E6BD116817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Trabajador independiente o por cuenta propia</c:v>
                </c:pt>
                <c:pt idx="1">
                  <c:v>Empleado en empresa, gobierno u organización</c:v>
                </c:pt>
                <c:pt idx="2">
                  <c:v>Empleado(a) doméstico</c:v>
                </c:pt>
                <c:pt idx="3">
                  <c:v>Profesional independiente (por ejemplo, por prestación de servicios)</c:v>
                </c:pt>
                <c:pt idx="4">
                  <c:v>Patrón o empleador</c:v>
                </c:pt>
                <c:pt idx="5">
                  <c:v>Trabajador sin remuneración</c:v>
                </c:pt>
                <c:pt idx="6">
                  <c:v>Ayudante sin remuneración (hijo o familiar de empleados del servicio doméstico,mayordomos, jornaleros, etc.)</c:v>
                </c:pt>
                <c:pt idx="7">
                  <c:v>Trabajador de finca, tierra o parcela propia</c:v>
                </c:pt>
              </c:strCache>
            </c:strRef>
          </c:cat>
          <c:val>
            <c:numRef>
              <c:f>Sheet1!$B$2:$B$9</c:f>
              <c:numCache>
                <c:formatCode>###0%</c:formatCode>
                <c:ptCount val="8"/>
                <c:pt idx="0">
                  <c:v>0.51619495040120533</c:v>
                </c:pt>
                <c:pt idx="1">
                  <c:v>0.20666824516551241</c:v>
                </c:pt>
                <c:pt idx="2">
                  <c:v>9.8446831239128743E-2</c:v>
                </c:pt>
                <c:pt idx="3">
                  <c:v>0.13303702560369712</c:v>
                </c:pt>
                <c:pt idx="5">
                  <c:v>3.2077947175013576E-2</c:v>
                </c:pt>
                <c:pt idx="7">
                  <c:v>1.3575000415442786E-2</c:v>
                </c:pt>
              </c:numCache>
            </c:numRef>
          </c:val>
          <c:extLst>
            <c:ext xmlns:c16="http://schemas.microsoft.com/office/drawing/2014/chart" uri="{C3380CC4-5D6E-409C-BE32-E72D297353CC}">
              <c16:uniqueId val="{00000004-1FE7-4B88-B15A-5E6BD1168177}"/>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Trabajador independiente o por cuenta propia</c:v>
                </c:pt>
                <c:pt idx="1">
                  <c:v>Empleado en empresa, gobierno u organización</c:v>
                </c:pt>
                <c:pt idx="2">
                  <c:v>Empleado(a) doméstico</c:v>
                </c:pt>
                <c:pt idx="3">
                  <c:v>Profesional independiente (por ejemplo, por prestación de servicios)</c:v>
                </c:pt>
                <c:pt idx="4">
                  <c:v>Patrón o empleador</c:v>
                </c:pt>
                <c:pt idx="5">
                  <c:v>Trabajador sin remuneración</c:v>
                </c:pt>
                <c:pt idx="6">
                  <c:v>Ayudante sin remuneración (hijo o familiar de empleados del servicio doméstico,mayordomos, jornaleros, etc.)</c:v>
                </c:pt>
                <c:pt idx="7">
                  <c:v>Trabajador de finca, tierra o parcela propia</c:v>
                </c:pt>
              </c:strCache>
            </c:strRef>
          </c:cat>
          <c:val>
            <c:numRef>
              <c:f>Sheet1!$C$2:$C$9</c:f>
              <c:numCache>
                <c:formatCode>###0%</c:formatCode>
                <c:ptCount val="8"/>
                <c:pt idx="0">
                  <c:v>0.58658838893472898</c:v>
                </c:pt>
                <c:pt idx="1">
                  <c:v>0.19060212094067122</c:v>
                </c:pt>
                <c:pt idx="2">
                  <c:v>0.1240517753531702</c:v>
                </c:pt>
                <c:pt idx="3">
                  <c:v>7.1107823325301786E-2</c:v>
                </c:pt>
                <c:pt idx="4">
                  <c:v>2.7649891446127568E-2</c:v>
                </c:pt>
              </c:numCache>
            </c:numRef>
          </c:val>
          <c:extLst>
            <c:ext xmlns:c16="http://schemas.microsoft.com/office/drawing/2014/chart" uri="{C3380CC4-5D6E-409C-BE32-E72D297353CC}">
              <c16:uniqueId val="{00000005-1FE7-4B88-B15A-5E6BD1168177}"/>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Trabajador independiente o por cuenta propia</c:v>
                </c:pt>
                <c:pt idx="1">
                  <c:v>Empleado en empresa, gobierno u organización</c:v>
                </c:pt>
                <c:pt idx="2">
                  <c:v>Empleado(a) doméstico</c:v>
                </c:pt>
                <c:pt idx="3">
                  <c:v>Profesional independiente (por ejemplo, por prestación de servicios)</c:v>
                </c:pt>
                <c:pt idx="4">
                  <c:v>Patrón o empleador</c:v>
                </c:pt>
                <c:pt idx="5">
                  <c:v>Trabajador sin remuneración</c:v>
                </c:pt>
                <c:pt idx="6">
                  <c:v>Ayudante sin remuneración (hijo o familiar de empleados del servicio doméstico,mayordomos, jornaleros, etc.)</c:v>
                </c:pt>
                <c:pt idx="7">
                  <c:v>Trabajador de finca, tierra o parcela propia</c:v>
                </c:pt>
              </c:strCache>
            </c:strRef>
          </c:cat>
          <c:val>
            <c:numRef>
              <c:f>Sheet1!$D$2:$D$9</c:f>
              <c:numCache>
                <c:formatCode>###0%</c:formatCode>
                <c:ptCount val="8"/>
                <c:pt idx="0">
                  <c:v>0.36684517008257667</c:v>
                </c:pt>
                <c:pt idx="1">
                  <c:v>0.26435299883923119</c:v>
                </c:pt>
                <c:pt idx="2">
                  <c:v>0.11829428409485246</c:v>
                </c:pt>
                <c:pt idx="3">
                  <c:v>0.13486596290190589</c:v>
                </c:pt>
                <c:pt idx="4">
                  <c:v>0.11564158408143417</c:v>
                </c:pt>
              </c:numCache>
            </c:numRef>
          </c:val>
          <c:extLst>
            <c:ext xmlns:c16="http://schemas.microsoft.com/office/drawing/2014/chart" uri="{C3380CC4-5D6E-409C-BE32-E72D297353CC}">
              <c16:uniqueId val="{00000006-1FE7-4B88-B15A-5E6BD1168177}"/>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Trabajador independiente o por cuenta propia</c:v>
                </c:pt>
                <c:pt idx="1">
                  <c:v>Empleado en empresa, gobierno u organización</c:v>
                </c:pt>
                <c:pt idx="2">
                  <c:v>Empleado(a) doméstico</c:v>
                </c:pt>
                <c:pt idx="3">
                  <c:v>Profesional independiente (por ejemplo, por prestación de servicios)</c:v>
                </c:pt>
                <c:pt idx="4">
                  <c:v>Patrón o empleador</c:v>
                </c:pt>
                <c:pt idx="5">
                  <c:v>Trabajador sin remuneración</c:v>
                </c:pt>
                <c:pt idx="6">
                  <c:v>Ayudante sin remuneración (hijo o familiar de empleados del servicio doméstico,mayordomos, jornaleros, etc.)</c:v>
                </c:pt>
                <c:pt idx="7">
                  <c:v>Trabajador de finca, tierra o parcela propia</c:v>
                </c:pt>
              </c:strCache>
            </c:strRef>
          </c:cat>
          <c:val>
            <c:numRef>
              <c:f>Sheet1!$E$2:$E$9</c:f>
              <c:numCache>
                <c:formatCode>###0%</c:formatCode>
                <c:ptCount val="8"/>
                <c:pt idx="0">
                  <c:v>0.51153124298810493</c:v>
                </c:pt>
                <c:pt idx="1">
                  <c:v>0.220126315472329</c:v>
                </c:pt>
                <c:pt idx="2">
                  <c:v>0.13892390535266824</c:v>
                </c:pt>
                <c:pt idx="3">
                  <c:v>0.10837292595540307</c:v>
                </c:pt>
                <c:pt idx="6">
                  <c:v>2.1045610231494306E-2</c:v>
                </c:pt>
              </c:numCache>
            </c:numRef>
          </c:val>
          <c:extLst>
            <c:ext xmlns:c16="http://schemas.microsoft.com/office/drawing/2014/chart" uri="{C3380CC4-5D6E-409C-BE32-E72D297353CC}">
              <c16:uniqueId val="{00000007-1FE7-4B88-B15A-5E6BD116817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982D-4461-9259-2C48AF6F3CCB}"/>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982D-4461-9259-2C48AF6F3CC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Ningún día</c:v>
                </c:pt>
                <c:pt idx="1">
                  <c:v>De lunes a viernes</c:v>
                </c:pt>
                <c:pt idx="2">
                  <c:v>De lunes a sábado</c:v>
                </c:pt>
                <c:pt idx="3">
                  <c:v>De lunes a domingo</c:v>
                </c:pt>
                <c:pt idx="4">
                  <c:v>Lunes</c:v>
                </c:pt>
                <c:pt idx="5">
                  <c:v>Martes</c:v>
                </c:pt>
                <c:pt idx="6">
                  <c:v>Miércoles</c:v>
                </c:pt>
                <c:pt idx="7">
                  <c:v>Jueves</c:v>
                </c:pt>
                <c:pt idx="8">
                  <c:v>Viernes</c:v>
                </c:pt>
                <c:pt idx="9">
                  <c:v>Sábado</c:v>
                </c:pt>
                <c:pt idx="10">
                  <c:v>Domingo</c:v>
                </c:pt>
              </c:strCache>
            </c:strRef>
          </c:cat>
          <c:val>
            <c:numRef>
              <c:f>Sheet1!$B$2:$B$12</c:f>
              <c:numCache>
                <c:formatCode>###0%</c:formatCode>
                <c:ptCount val="11"/>
                <c:pt idx="0">
                  <c:v>9.0626511056400863E-2</c:v>
                </c:pt>
                <c:pt idx="1">
                  <c:v>0.16737502250967498</c:v>
                </c:pt>
                <c:pt idx="2">
                  <c:v>0.37385317609570123</c:v>
                </c:pt>
                <c:pt idx="3">
                  <c:v>0.32621462323353895</c:v>
                </c:pt>
                <c:pt idx="4">
                  <c:v>2.3591666390266969E-2</c:v>
                </c:pt>
                <c:pt idx="5">
                  <c:v>3.263184529756584E-2</c:v>
                </c:pt>
                <c:pt idx="6">
                  <c:v>3.263184529756584E-2</c:v>
                </c:pt>
                <c:pt idx="7">
                  <c:v>1.9036627499777727E-2</c:v>
                </c:pt>
                <c:pt idx="8">
                  <c:v>1.5916447587592544E-2</c:v>
                </c:pt>
                <c:pt idx="9">
                  <c:v>1.6005065176170747E-2</c:v>
                </c:pt>
                <c:pt idx="10">
                  <c:v>1.3801889272892364E-2</c:v>
                </c:pt>
              </c:numCache>
            </c:numRef>
          </c:val>
          <c:extLst>
            <c:ext xmlns:c16="http://schemas.microsoft.com/office/drawing/2014/chart" uri="{C3380CC4-5D6E-409C-BE32-E72D297353CC}">
              <c16:uniqueId val="{00000004-982D-4461-9259-2C48AF6F3CCB}"/>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Ningún día</c:v>
                </c:pt>
                <c:pt idx="1">
                  <c:v>De lunes a viernes</c:v>
                </c:pt>
                <c:pt idx="2">
                  <c:v>De lunes a sábado</c:v>
                </c:pt>
                <c:pt idx="3">
                  <c:v>De lunes a domingo</c:v>
                </c:pt>
                <c:pt idx="4">
                  <c:v>Lunes</c:v>
                </c:pt>
                <c:pt idx="5">
                  <c:v>Martes</c:v>
                </c:pt>
                <c:pt idx="6">
                  <c:v>Miércoles</c:v>
                </c:pt>
                <c:pt idx="7">
                  <c:v>Jueves</c:v>
                </c:pt>
                <c:pt idx="8">
                  <c:v>Viernes</c:v>
                </c:pt>
                <c:pt idx="9">
                  <c:v>Sábado</c:v>
                </c:pt>
                <c:pt idx="10">
                  <c:v>Domingo</c:v>
                </c:pt>
              </c:strCache>
            </c:strRef>
          </c:cat>
          <c:val>
            <c:numRef>
              <c:f>Sheet1!$C$2:$C$12</c:f>
              <c:numCache>
                <c:formatCode>###0%</c:formatCode>
                <c:ptCount val="11"/>
                <c:pt idx="0">
                  <c:v>0.19678589562997309</c:v>
                </c:pt>
                <c:pt idx="1">
                  <c:v>0.23834756416496983</c:v>
                </c:pt>
                <c:pt idx="2">
                  <c:v>0.28593054641902976</c:v>
                </c:pt>
                <c:pt idx="3">
                  <c:v>0.21182779656921644</c:v>
                </c:pt>
                <c:pt idx="4">
                  <c:v>4.4355807299171678E-2</c:v>
                </c:pt>
                <c:pt idx="5">
                  <c:v>2.7361969963082367E-2</c:v>
                </c:pt>
                <c:pt idx="6">
                  <c:v>4.2820777739425969E-2</c:v>
                </c:pt>
                <c:pt idx="7">
                  <c:v>1.2199396786844795E-2</c:v>
                </c:pt>
                <c:pt idx="8">
                  <c:v>2.9658591977789018E-2</c:v>
                </c:pt>
                <c:pt idx="9">
                  <c:v>9.2191600908820576E-3</c:v>
                </c:pt>
                <c:pt idx="10">
                  <c:v>1.9932070237970438E-2</c:v>
                </c:pt>
              </c:numCache>
            </c:numRef>
          </c:val>
          <c:extLst>
            <c:ext xmlns:c16="http://schemas.microsoft.com/office/drawing/2014/chart" uri="{C3380CC4-5D6E-409C-BE32-E72D297353CC}">
              <c16:uniqueId val="{00000005-982D-4461-9259-2C48AF6F3CC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287A-45E4-9141-5C744A76F226}"/>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287A-45E4-9141-5C744A76F22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Ningún día</c:v>
                </c:pt>
                <c:pt idx="1">
                  <c:v>De lunes a viernes</c:v>
                </c:pt>
                <c:pt idx="2">
                  <c:v>De lunes a sábado</c:v>
                </c:pt>
                <c:pt idx="3">
                  <c:v>De lunes a domingo</c:v>
                </c:pt>
                <c:pt idx="4">
                  <c:v>Lunes</c:v>
                </c:pt>
                <c:pt idx="5">
                  <c:v>Martes</c:v>
                </c:pt>
                <c:pt idx="6">
                  <c:v>Miércoles</c:v>
                </c:pt>
                <c:pt idx="7">
                  <c:v>Jueves</c:v>
                </c:pt>
                <c:pt idx="8">
                  <c:v>Viernes</c:v>
                </c:pt>
                <c:pt idx="9">
                  <c:v>Sábado</c:v>
                </c:pt>
                <c:pt idx="10">
                  <c:v>Domingo</c:v>
                </c:pt>
              </c:strCache>
            </c:strRef>
          </c:cat>
          <c:val>
            <c:numRef>
              <c:f>Sheet1!$B$2:$B$12</c:f>
              <c:numCache>
                <c:formatCode>###0%</c:formatCode>
                <c:ptCount val="11"/>
                <c:pt idx="0">
                  <c:v>0.14344468746961078</c:v>
                </c:pt>
                <c:pt idx="1">
                  <c:v>0.20268645767577906</c:v>
                </c:pt>
                <c:pt idx="2">
                  <c:v>0.33010845222008883</c:v>
                </c:pt>
                <c:pt idx="3">
                  <c:v>0.26930299347633713</c:v>
                </c:pt>
                <c:pt idx="4">
                  <c:v>3.3922585903418533E-2</c:v>
                </c:pt>
                <c:pt idx="5">
                  <c:v>3.0009889582482768E-2</c:v>
                </c:pt>
                <c:pt idx="6">
                  <c:v>3.7701211829202788E-2</c:v>
                </c:pt>
                <c:pt idx="7">
                  <c:v>1.5634855160722407E-2</c:v>
                </c:pt>
                <c:pt idx="8">
                  <c:v>2.2753667015839803E-2</c:v>
                </c:pt>
                <c:pt idx="9">
                  <c:v>1.2628829214010625E-2</c:v>
                </c:pt>
                <c:pt idx="10">
                  <c:v>1.6851878503321625E-2</c:v>
                </c:pt>
              </c:numCache>
            </c:numRef>
          </c:val>
          <c:extLst>
            <c:ext xmlns:c16="http://schemas.microsoft.com/office/drawing/2014/chart" uri="{C3380CC4-5D6E-409C-BE32-E72D297353CC}">
              <c16:uniqueId val="{00000004-287A-45E4-9141-5C744A76F22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7A29-4C21-A02A-99C7655A6724}"/>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7A29-4C21-A02A-99C7655A672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Ningún día</c:v>
                </c:pt>
                <c:pt idx="1">
                  <c:v>De lunes a viernes</c:v>
                </c:pt>
                <c:pt idx="2">
                  <c:v>De lunes a sábado</c:v>
                </c:pt>
                <c:pt idx="3">
                  <c:v>De lunes a domingo</c:v>
                </c:pt>
                <c:pt idx="4">
                  <c:v>Lunes</c:v>
                </c:pt>
                <c:pt idx="5">
                  <c:v>Martes</c:v>
                </c:pt>
                <c:pt idx="6">
                  <c:v>Miércoles</c:v>
                </c:pt>
                <c:pt idx="7">
                  <c:v>Jueves</c:v>
                </c:pt>
                <c:pt idx="8">
                  <c:v>Viernes</c:v>
                </c:pt>
                <c:pt idx="9">
                  <c:v>Sábado</c:v>
                </c:pt>
                <c:pt idx="10">
                  <c:v>Domingo</c:v>
                </c:pt>
              </c:strCache>
            </c:strRef>
          </c:cat>
          <c:val>
            <c:numRef>
              <c:f>Sheet1!$B$2:$B$12</c:f>
              <c:numCache>
                <c:formatCode>###0%</c:formatCode>
                <c:ptCount val="11"/>
                <c:pt idx="0">
                  <c:v>0.14531969156723196</c:v>
                </c:pt>
                <c:pt idx="1">
                  <c:v>0.17074234488507847</c:v>
                </c:pt>
                <c:pt idx="2">
                  <c:v>0.34118107839833411</c:v>
                </c:pt>
                <c:pt idx="3">
                  <c:v>0.25861928076262897</c:v>
                </c:pt>
                <c:pt idx="4">
                  <c:v>5.468960518887666E-2</c:v>
                </c:pt>
                <c:pt idx="5">
                  <c:v>3.2629496794372159E-2</c:v>
                </c:pt>
                <c:pt idx="6">
                  <c:v>4.390823151912672E-2</c:v>
                </c:pt>
                <c:pt idx="7">
                  <c:v>6.676700346666526E-3</c:v>
                </c:pt>
                <c:pt idx="8">
                  <c:v>2.9234169796175647E-2</c:v>
                </c:pt>
                <c:pt idx="10">
                  <c:v>2.277129885118306E-2</c:v>
                </c:pt>
              </c:numCache>
            </c:numRef>
          </c:val>
          <c:extLst>
            <c:ext xmlns:c16="http://schemas.microsoft.com/office/drawing/2014/chart" uri="{C3380CC4-5D6E-409C-BE32-E72D297353CC}">
              <c16:uniqueId val="{00000004-7A29-4C21-A02A-99C7655A6724}"/>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Ningún día</c:v>
                </c:pt>
                <c:pt idx="1">
                  <c:v>De lunes a viernes</c:v>
                </c:pt>
                <c:pt idx="2">
                  <c:v>De lunes a sábado</c:v>
                </c:pt>
                <c:pt idx="3">
                  <c:v>De lunes a domingo</c:v>
                </c:pt>
                <c:pt idx="4">
                  <c:v>Lunes</c:v>
                </c:pt>
                <c:pt idx="5">
                  <c:v>Martes</c:v>
                </c:pt>
                <c:pt idx="6">
                  <c:v>Miércoles</c:v>
                </c:pt>
                <c:pt idx="7">
                  <c:v>Jueves</c:v>
                </c:pt>
                <c:pt idx="8">
                  <c:v>Viernes</c:v>
                </c:pt>
                <c:pt idx="9">
                  <c:v>Sábado</c:v>
                </c:pt>
                <c:pt idx="10">
                  <c:v>Domingo</c:v>
                </c:pt>
              </c:strCache>
            </c:strRef>
          </c:cat>
          <c:val>
            <c:numRef>
              <c:f>Sheet1!$C$2:$C$12</c:f>
              <c:numCache>
                <c:formatCode>###0%</c:formatCode>
                <c:ptCount val="11"/>
                <c:pt idx="0">
                  <c:v>0.16129513428691974</c:v>
                </c:pt>
                <c:pt idx="1">
                  <c:v>0.25782768363725561</c:v>
                </c:pt>
                <c:pt idx="2">
                  <c:v>0.32175037983852589</c:v>
                </c:pt>
                <c:pt idx="3">
                  <c:v>0.23879561264986193</c:v>
                </c:pt>
                <c:pt idx="4">
                  <c:v>1.6592383125579938E-2</c:v>
                </c:pt>
                <c:pt idx="5">
                  <c:v>2.8184751110376449E-2</c:v>
                </c:pt>
                <c:pt idx="6">
                  <c:v>3.4037731231055114E-2</c:v>
                </c:pt>
                <c:pt idx="7">
                  <c:v>2.2331770989697783E-2</c:v>
                </c:pt>
                <c:pt idx="8">
                  <c:v>1.4285949996816441E-2</c:v>
                </c:pt>
                <c:pt idx="9">
                  <c:v>2.8184751110376449E-2</c:v>
                </c:pt>
                <c:pt idx="10">
                  <c:v>5.8529801206786691E-3</c:v>
                </c:pt>
              </c:numCache>
            </c:numRef>
          </c:val>
          <c:extLst>
            <c:ext xmlns:c16="http://schemas.microsoft.com/office/drawing/2014/chart" uri="{C3380CC4-5D6E-409C-BE32-E72D297353CC}">
              <c16:uniqueId val="{00000005-7A29-4C21-A02A-99C7655A6724}"/>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Ningún día</c:v>
                </c:pt>
                <c:pt idx="1">
                  <c:v>De lunes a viernes</c:v>
                </c:pt>
                <c:pt idx="2">
                  <c:v>De lunes a sábado</c:v>
                </c:pt>
                <c:pt idx="3">
                  <c:v>De lunes a domingo</c:v>
                </c:pt>
                <c:pt idx="4">
                  <c:v>Lunes</c:v>
                </c:pt>
                <c:pt idx="5">
                  <c:v>Martes</c:v>
                </c:pt>
                <c:pt idx="6">
                  <c:v>Miércoles</c:v>
                </c:pt>
                <c:pt idx="7">
                  <c:v>Jueves</c:v>
                </c:pt>
                <c:pt idx="8">
                  <c:v>Viernes</c:v>
                </c:pt>
                <c:pt idx="9">
                  <c:v>Sábado</c:v>
                </c:pt>
                <c:pt idx="10">
                  <c:v>Domingo</c:v>
                </c:pt>
              </c:strCache>
            </c:strRef>
          </c:cat>
          <c:val>
            <c:numRef>
              <c:f>Sheet1!$D$2:$D$12</c:f>
              <c:numCache>
                <c:formatCode>###0%</c:formatCode>
                <c:ptCount val="11"/>
                <c:pt idx="0">
                  <c:v>8.8288166839711912E-2</c:v>
                </c:pt>
                <c:pt idx="1">
                  <c:v>0.15546269440599264</c:v>
                </c:pt>
                <c:pt idx="2">
                  <c:v>0.31693154050832822</c:v>
                </c:pt>
                <c:pt idx="3">
                  <c:v>0.3879782434924211</c:v>
                </c:pt>
                <c:pt idx="4">
                  <c:v>1.3753750417630177E-2</c:v>
                </c:pt>
                <c:pt idx="5">
                  <c:v>2.6474198722838488E-2</c:v>
                </c:pt>
                <c:pt idx="6">
                  <c:v>2.7507500835260355E-2</c:v>
                </c:pt>
                <c:pt idx="7">
                  <c:v>2.6474198722838488E-2</c:v>
                </c:pt>
                <c:pt idx="8">
                  <c:v>2.4865156030707124E-2</c:v>
                </c:pt>
                <c:pt idx="9">
                  <c:v>1.1111405613076948E-2</c:v>
                </c:pt>
                <c:pt idx="10">
                  <c:v>2.7747988197672543E-2</c:v>
                </c:pt>
              </c:numCache>
            </c:numRef>
          </c:val>
          <c:extLst>
            <c:ext xmlns:c16="http://schemas.microsoft.com/office/drawing/2014/chart" uri="{C3380CC4-5D6E-409C-BE32-E72D297353CC}">
              <c16:uniqueId val="{00000006-7A29-4C21-A02A-99C7655A672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53707155917512683"/>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952F-4AFB-8E08-173728C51958}"/>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952F-4AFB-8E08-173728C51958}"/>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Ningún día</c:v>
                </c:pt>
                <c:pt idx="1">
                  <c:v>De lunes a viernes</c:v>
                </c:pt>
                <c:pt idx="2">
                  <c:v>De lunes a sábado</c:v>
                </c:pt>
                <c:pt idx="3">
                  <c:v>De lunes a domingo</c:v>
                </c:pt>
                <c:pt idx="4">
                  <c:v>Lunes</c:v>
                </c:pt>
                <c:pt idx="5">
                  <c:v>Martes</c:v>
                </c:pt>
                <c:pt idx="6">
                  <c:v>Miércoles</c:v>
                </c:pt>
                <c:pt idx="7">
                  <c:v>Jueves</c:v>
                </c:pt>
                <c:pt idx="8">
                  <c:v>Viernes</c:v>
                </c:pt>
                <c:pt idx="9">
                  <c:v>Sábado</c:v>
                </c:pt>
                <c:pt idx="10">
                  <c:v>Domingo</c:v>
                </c:pt>
              </c:strCache>
            </c:strRef>
          </c:cat>
          <c:val>
            <c:numRef>
              <c:f>Sheet1!$B$2:$B$12</c:f>
              <c:numCache>
                <c:formatCode>###0%</c:formatCode>
                <c:ptCount val="11"/>
                <c:pt idx="0">
                  <c:v>0.1788209860041596</c:v>
                </c:pt>
                <c:pt idx="1">
                  <c:v>0.22170869572132801</c:v>
                </c:pt>
                <c:pt idx="2">
                  <c:v>0.36176203478078783</c:v>
                </c:pt>
                <c:pt idx="3">
                  <c:v>0.23106048353137701</c:v>
                </c:pt>
                <c:pt idx="5">
                  <c:v>2.1028940087091604E-2</c:v>
                </c:pt>
                <c:pt idx="6">
                  <c:v>1.3575000415442786E-2</c:v>
                </c:pt>
                <c:pt idx="7">
                  <c:v>3.3797800793233197E-2</c:v>
                </c:pt>
                <c:pt idx="8">
                  <c:v>2.6343861121584378E-2</c:v>
                </c:pt>
                <c:pt idx="9">
                  <c:v>1.3575000415442786E-2</c:v>
                </c:pt>
              </c:numCache>
            </c:numRef>
          </c:val>
          <c:extLst>
            <c:ext xmlns:c16="http://schemas.microsoft.com/office/drawing/2014/chart" uri="{C3380CC4-5D6E-409C-BE32-E72D297353CC}">
              <c16:uniqueId val="{00000004-952F-4AFB-8E08-173728C51958}"/>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Ningún día</c:v>
                </c:pt>
                <c:pt idx="1">
                  <c:v>De lunes a viernes</c:v>
                </c:pt>
                <c:pt idx="2">
                  <c:v>De lunes a sábado</c:v>
                </c:pt>
                <c:pt idx="3">
                  <c:v>De lunes a domingo</c:v>
                </c:pt>
                <c:pt idx="4">
                  <c:v>Lunes</c:v>
                </c:pt>
                <c:pt idx="5">
                  <c:v>Martes</c:v>
                </c:pt>
                <c:pt idx="6">
                  <c:v>Miércoles</c:v>
                </c:pt>
                <c:pt idx="7">
                  <c:v>Jueves</c:v>
                </c:pt>
                <c:pt idx="8">
                  <c:v>Viernes</c:v>
                </c:pt>
                <c:pt idx="9">
                  <c:v>Sábado</c:v>
                </c:pt>
                <c:pt idx="10">
                  <c:v>Domingo</c:v>
                </c:pt>
              </c:strCache>
            </c:strRef>
          </c:cat>
          <c:val>
            <c:numRef>
              <c:f>Sheet1!$C$2:$C$12</c:f>
              <c:numCache>
                <c:formatCode>###0%</c:formatCode>
                <c:ptCount val="11"/>
                <c:pt idx="0">
                  <c:v>0.17280853873119256</c:v>
                </c:pt>
                <c:pt idx="1">
                  <c:v>0.18088830602614614</c:v>
                </c:pt>
                <c:pt idx="2">
                  <c:v>0.34230378773996895</c:v>
                </c:pt>
                <c:pt idx="3">
                  <c:v>0.2119894142032894</c:v>
                </c:pt>
                <c:pt idx="4">
                  <c:v>4.6004976649701275E-2</c:v>
                </c:pt>
                <c:pt idx="5">
                  <c:v>4.6004976649701275E-2</c:v>
                </c:pt>
                <c:pt idx="6">
                  <c:v>4.6004976649701275E-2</c:v>
                </c:pt>
                <c:pt idx="10">
                  <c:v>4.6004976649701275E-2</c:v>
                </c:pt>
              </c:numCache>
            </c:numRef>
          </c:val>
          <c:extLst>
            <c:ext xmlns:c16="http://schemas.microsoft.com/office/drawing/2014/chart" uri="{C3380CC4-5D6E-409C-BE32-E72D297353CC}">
              <c16:uniqueId val="{00000005-952F-4AFB-8E08-173728C51958}"/>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Ningún día</c:v>
                </c:pt>
                <c:pt idx="1">
                  <c:v>De lunes a viernes</c:v>
                </c:pt>
                <c:pt idx="2">
                  <c:v>De lunes a sábado</c:v>
                </c:pt>
                <c:pt idx="3">
                  <c:v>De lunes a domingo</c:v>
                </c:pt>
                <c:pt idx="4">
                  <c:v>Lunes</c:v>
                </c:pt>
                <c:pt idx="5">
                  <c:v>Martes</c:v>
                </c:pt>
                <c:pt idx="6">
                  <c:v>Miércoles</c:v>
                </c:pt>
                <c:pt idx="7">
                  <c:v>Jueves</c:v>
                </c:pt>
                <c:pt idx="8">
                  <c:v>Viernes</c:v>
                </c:pt>
                <c:pt idx="9">
                  <c:v>Sábado</c:v>
                </c:pt>
                <c:pt idx="10">
                  <c:v>Domingo</c:v>
                </c:pt>
              </c:strCache>
            </c:strRef>
          </c:cat>
          <c:val>
            <c:numRef>
              <c:f>Sheet1!$D$2:$D$12</c:f>
              <c:numCache>
                <c:formatCode>###0%</c:formatCode>
                <c:ptCount val="11"/>
                <c:pt idx="0">
                  <c:v>9.7936127604543219E-2</c:v>
                </c:pt>
                <c:pt idx="1">
                  <c:v>0.20992286444912284</c:v>
                </c:pt>
                <c:pt idx="2">
                  <c:v>0.31928046118303083</c:v>
                </c:pt>
                <c:pt idx="3">
                  <c:v>0.33441336603296706</c:v>
                </c:pt>
                <c:pt idx="4">
                  <c:v>3.1066382514048568E-2</c:v>
                </c:pt>
                <c:pt idx="5">
                  <c:v>2.4038121632509041E-2</c:v>
                </c:pt>
                <c:pt idx="6">
                  <c:v>3.9657759601760822E-2</c:v>
                </c:pt>
                <c:pt idx="7">
                  <c:v>1.561963796925178E-2</c:v>
                </c:pt>
                <c:pt idx="8">
                  <c:v>2.1437319979366921E-2</c:v>
                </c:pt>
                <c:pt idx="9">
                  <c:v>2.2654649336629668E-2</c:v>
                </c:pt>
                <c:pt idx="10">
                  <c:v>2.2946706048056362E-2</c:v>
                </c:pt>
              </c:numCache>
            </c:numRef>
          </c:val>
          <c:extLst>
            <c:ext xmlns:c16="http://schemas.microsoft.com/office/drawing/2014/chart" uri="{C3380CC4-5D6E-409C-BE32-E72D297353CC}">
              <c16:uniqueId val="{00000006-952F-4AFB-8E08-173728C51958}"/>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Ningún día</c:v>
                </c:pt>
                <c:pt idx="1">
                  <c:v>De lunes a viernes</c:v>
                </c:pt>
                <c:pt idx="2">
                  <c:v>De lunes a sábado</c:v>
                </c:pt>
                <c:pt idx="3">
                  <c:v>De lunes a domingo</c:v>
                </c:pt>
                <c:pt idx="4">
                  <c:v>Lunes</c:v>
                </c:pt>
                <c:pt idx="5">
                  <c:v>Martes</c:v>
                </c:pt>
                <c:pt idx="6">
                  <c:v>Miércoles</c:v>
                </c:pt>
                <c:pt idx="7">
                  <c:v>Jueves</c:v>
                </c:pt>
                <c:pt idx="8">
                  <c:v>Viernes</c:v>
                </c:pt>
                <c:pt idx="9">
                  <c:v>Sábado</c:v>
                </c:pt>
                <c:pt idx="10">
                  <c:v>Domingo</c:v>
                </c:pt>
              </c:strCache>
            </c:strRef>
          </c:cat>
          <c:val>
            <c:numRef>
              <c:f>Sheet1!$E$2:$E$12</c:f>
              <c:numCache>
                <c:formatCode>###0%</c:formatCode>
                <c:ptCount val="11"/>
                <c:pt idx="0">
                  <c:v>0.14445553156341925</c:v>
                </c:pt>
                <c:pt idx="1">
                  <c:v>0.19163133211702976</c:v>
                </c:pt>
                <c:pt idx="2">
                  <c:v>0.31332668616962878</c:v>
                </c:pt>
                <c:pt idx="3">
                  <c:v>0.26450796258057019</c:v>
                </c:pt>
                <c:pt idx="4">
                  <c:v>5.4664950549746634E-2</c:v>
                </c:pt>
                <c:pt idx="5">
                  <c:v>3.5318612752687731E-2</c:v>
                </c:pt>
                <c:pt idx="6">
                  <c:v>4.9591615273881146E-2</c:v>
                </c:pt>
                <c:pt idx="7">
                  <c:v>8.5702672492056937E-3</c:v>
                </c:pt>
                <c:pt idx="8">
                  <c:v>2.8546005042386843E-2</c:v>
                </c:pt>
                <c:pt idx="9">
                  <c:v>8.5702672492056937E-3</c:v>
                </c:pt>
                <c:pt idx="10">
                  <c:v>1.4273002521193422E-2</c:v>
                </c:pt>
              </c:numCache>
            </c:numRef>
          </c:val>
          <c:extLst>
            <c:ext xmlns:c16="http://schemas.microsoft.com/office/drawing/2014/chart" uri="{C3380CC4-5D6E-409C-BE32-E72D297353CC}">
              <c16:uniqueId val="{00000007-952F-4AFB-8E08-173728C5195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32E2-49CB-9FFF-A001413626FC}"/>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32E2-49CB-9FFF-A001413626F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Ningún día</c:v>
                </c:pt>
                <c:pt idx="1">
                  <c:v>De lunes a viernes</c:v>
                </c:pt>
                <c:pt idx="2">
                  <c:v>De lunes a domingo</c:v>
                </c:pt>
                <c:pt idx="3">
                  <c:v>Lunes</c:v>
                </c:pt>
                <c:pt idx="4">
                  <c:v>Miércoles</c:v>
                </c:pt>
                <c:pt idx="5">
                  <c:v>Viernes</c:v>
                </c:pt>
              </c:strCache>
            </c:strRef>
          </c:cat>
          <c:val>
            <c:numRef>
              <c:f>Sheet1!$B$2:$B$7</c:f>
              <c:numCache>
                <c:formatCode>###0%</c:formatCode>
                <c:ptCount val="6"/>
                <c:pt idx="0">
                  <c:v>9.7943711921342727E-2</c:v>
                </c:pt>
                <c:pt idx="1">
                  <c:v>0.55006508273972521</c:v>
                </c:pt>
                <c:pt idx="2">
                  <c:v>0.35199120533893191</c:v>
                </c:pt>
              </c:numCache>
            </c:numRef>
          </c:val>
          <c:extLst>
            <c:ext xmlns:c16="http://schemas.microsoft.com/office/drawing/2014/chart" uri="{C3380CC4-5D6E-409C-BE32-E72D297353CC}">
              <c16:uniqueId val="{00000004-32E2-49CB-9FFF-A001413626FC}"/>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Ningún día</c:v>
                </c:pt>
                <c:pt idx="1">
                  <c:v>De lunes a viernes</c:v>
                </c:pt>
                <c:pt idx="2">
                  <c:v>De lunes a domingo</c:v>
                </c:pt>
                <c:pt idx="3">
                  <c:v>Lunes</c:v>
                </c:pt>
                <c:pt idx="4">
                  <c:v>Miércoles</c:v>
                </c:pt>
                <c:pt idx="5">
                  <c:v>Viernes</c:v>
                </c:pt>
              </c:strCache>
            </c:strRef>
          </c:cat>
          <c:val>
            <c:numRef>
              <c:f>Sheet1!$C$2:$C$7</c:f>
              <c:numCache>
                <c:formatCode>###0%</c:formatCode>
                <c:ptCount val="6"/>
                <c:pt idx="1">
                  <c:v>0.77451466257344559</c:v>
                </c:pt>
                <c:pt idx="2">
                  <c:v>0.12867209266937241</c:v>
                </c:pt>
                <c:pt idx="3">
                  <c:v>9.6813244757181838E-2</c:v>
                </c:pt>
                <c:pt idx="4">
                  <c:v>9.6813244757181838E-2</c:v>
                </c:pt>
                <c:pt idx="5">
                  <c:v>9.6813244757181838E-2</c:v>
                </c:pt>
              </c:numCache>
            </c:numRef>
          </c:val>
          <c:extLst>
            <c:ext xmlns:c16="http://schemas.microsoft.com/office/drawing/2014/chart" uri="{C3380CC4-5D6E-409C-BE32-E72D297353CC}">
              <c16:uniqueId val="{00000005-32E2-49CB-9FFF-A001413626F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2757-45AB-82CB-1684674E6A87}"/>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2757-45AB-82CB-1684674E6A8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18 - 24 años</c:v>
                </c:pt>
                <c:pt idx="1">
                  <c:v>25 - 34 años</c:v>
                </c:pt>
                <c:pt idx="2">
                  <c:v>35 - 44 años</c:v>
                </c:pt>
                <c:pt idx="3">
                  <c:v>45 - 54 años</c:v>
                </c:pt>
                <c:pt idx="4">
                  <c:v>55 - 64 años</c:v>
                </c:pt>
                <c:pt idx="5">
                  <c:v>65 - 80 años</c:v>
                </c:pt>
              </c:strCache>
            </c:strRef>
          </c:cat>
          <c:val>
            <c:numRef>
              <c:f>Sheet1!$B$2:$B$7</c:f>
              <c:numCache>
                <c:formatCode>###0%</c:formatCode>
                <c:ptCount val="6"/>
                <c:pt idx="0">
                  <c:v>9.3029319156942944E-2</c:v>
                </c:pt>
                <c:pt idx="1">
                  <c:v>0.19831515040520892</c:v>
                </c:pt>
                <c:pt idx="2">
                  <c:v>0.22012600389335524</c:v>
                </c:pt>
                <c:pt idx="3">
                  <c:v>0.13084564133494819</c:v>
                </c:pt>
                <c:pt idx="4">
                  <c:v>0.17936743304672872</c:v>
                </c:pt>
                <c:pt idx="5">
                  <c:v>0.17831645216281736</c:v>
                </c:pt>
              </c:numCache>
            </c:numRef>
          </c:val>
          <c:extLst>
            <c:ext xmlns:c16="http://schemas.microsoft.com/office/drawing/2014/chart" uri="{C3380CC4-5D6E-409C-BE32-E72D297353CC}">
              <c16:uniqueId val="{00000004-2757-45AB-82CB-1684674E6A87}"/>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18 - 24 años</c:v>
                </c:pt>
                <c:pt idx="1">
                  <c:v>25 - 34 años</c:v>
                </c:pt>
                <c:pt idx="2">
                  <c:v>35 - 44 años</c:v>
                </c:pt>
                <c:pt idx="3">
                  <c:v>45 - 54 años</c:v>
                </c:pt>
                <c:pt idx="4">
                  <c:v>55 - 64 años</c:v>
                </c:pt>
                <c:pt idx="5">
                  <c:v>65 - 80 años</c:v>
                </c:pt>
              </c:strCache>
            </c:strRef>
          </c:cat>
          <c:val>
            <c:numRef>
              <c:f>Sheet1!$C$2:$C$7</c:f>
              <c:numCache>
                <c:formatCode>###0%</c:formatCode>
                <c:ptCount val="6"/>
                <c:pt idx="0">
                  <c:v>0.14817909921545475</c:v>
                </c:pt>
                <c:pt idx="1">
                  <c:v>0.23877409089745055</c:v>
                </c:pt>
                <c:pt idx="2">
                  <c:v>6.6900787341712495E-2</c:v>
                </c:pt>
                <c:pt idx="3">
                  <c:v>0.21865492555487959</c:v>
                </c:pt>
                <c:pt idx="4">
                  <c:v>0.14276306040893658</c:v>
                </c:pt>
                <c:pt idx="5">
                  <c:v>0.18472803658156642</c:v>
                </c:pt>
              </c:numCache>
            </c:numRef>
          </c:val>
          <c:extLst>
            <c:ext xmlns:c16="http://schemas.microsoft.com/office/drawing/2014/chart" uri="{C3380CC4-5D6E-409C-BE32-E72D297353CC}">
              <c16:uniqueId val="{00000005-2757-45AB-82CB-1684674E6A87}"/>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18 - 24 años</c:v>
                </c:pt>
                <c:pt idx="1">
                  <c:v>25 - 34 años</c:v>
                </c:pt>
                <c:pt idx="2">
                  <c:v>35 - 44 años</c:v>
                </c:pt>
                <c:pt idx="3">
                  <c:v>45 - 54 años</c:v>
                </c:pt>
                <c:pt idx="4">
                  <c:v>55 - 64 años</c:v>
                </c:pt>
                <c:pt idx="5">
                  <c:v>65 - 80 años</c:v>
                </c:pt>
              </c:strCache>
            </c:strRef>
          </c:cat>
          <c:val>
            <c:numRef>
              <c:f>Sheet1!$D$2:$D$7</c:f>
              <c:numCache>
                <c:formatCode>###0%</c:formatCode>
                <c:ptCount val="6"/>
                <c:pt idx="0">
                  <c:v>0.12067307800937105</c:v>
                </c:pt>
                <c:pt idx="1">
                  <c:v>0.21695622836601011</c:v>
                </c:pt>
                <c:pt idx="2">
                  <c:v>0.24175885340851239</c:v>
                </c:pt>
                <c:pt idx="3">
                  <c:v>0.19685843919075474</c:v>
                </c:pt>
                <c:pt idx="4">
                  <c:v>0.10517054269676807</c:v>
                </c:pt>
                <c:pt idx="5">
                  <c:v>0.11858285832858506</c:v>
                </c:pt>
              </c:numCache>
            </c:numRef>
          </c:val>
          <c:extLst>
            <c:ext xmlns:c16="http://schemas.microsoft.com/office/drawing/2014/chart" uri="{C3380CC4-5D6E-409C-BE32-E72D297353CC}">
              <c16:uniqueId val="{00000006-2757-45AB-82CB-1684674E6A87}"/>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18 - 24 años</c:v>
                </c:pt>
                <c:pt idx="1">
                  <c:v>25 - 34 años</c:v>
                </c:pt>
                <c:pt idx="2">
                  <c:v>35 - 44 años</c:v>
                </c:pt>
                <c:pt idx="3">
                  <c:v>45 - 54 años</c:v>
                </c:pt>
                <c:pt idx="4">
                  <c:v>55 - 64 años</c:v>
                </c:pt>
                <c:pt idx="5">
                  <c:v>65 - 80 años</c:v>
                </c:pt>
              </c:strCache>
            </c:strRef>
          </c:cat>
          <c:val>
            <c:numRef>
              <c:f>Sheet1!$E$2:$E$7</c:f>
              <c:numCache>
                <c:formatCode>###0%</c:formatCode>
                <c:ptCount val="6"/>
                <c:pt idx="0">
                  <c:v>0.13807669712896245</c:v>
                </c:pt>
                <c:pt idx="1">
                  <c:v>0.12678860106883921</c:v>
                </c:pt>
                <c:pt idx="2">
                  <c:v>0.10978848360058217</c:v>
                </c:pt>
                <c:pt idx="3">
                  <c:v>0.20591688229384911</c:v>
                </c:pt>
                <c:pt idx="4">
                  <c:v>0.29000514601981547</c:v>
                </c:pt>
                <c:pt idx="5">
                  <c:v>0.12942418988795337</c:v>
                </c:pt>
              </c:numCache>
            </c:numRef>
          </c:val>
          <c:extLst>
            <c:ext xmlns:c16="http://schemas.microsoft.com/office/drawing/2014/chart" uri="{C3380CC4-5D6E-409C-BE32-E72D297353CC}">
              <c16:uniqueId val="{00000007-2757-45AB-82CB-1684674E6A8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63F3-4786-8C3A-262D16CF4EEA}"/>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63F3-4786-8C3A-262D16CF4EE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Ningún día</c:v>
                </c:pt>
                <c:pt idx="1">
                  <c:v>De lunes a viernes</c:v>
                </c:pt>
                <c:pt idx="2">
                  <c:v>De lunes a domingo</c:v>
                </c:pt>
                <c:pt idx="3">
                  <c:v>Lunes</c:v>
                </c:pt>
                <c:pt idx="4">
                  <c:v>Miércoles</c:v>
                </c:pt>
                <c:pt idx="5">
                  <c:v>Viernes</c:v>
                </c:pt>
              </c:strCache>
            </c:strRef>
          </c:cat>
          <c:val>
            <c:numRef>
              <c:f>Sheet1!$B$2:$B$7</c:f>
              <c:numCache>
                <c:formatCode>###0%</c:formatCode>
                <c:ptCount val="6"/>
                <c:pt idx="0">
                  <c:v>2.8718427169056645E-2</c:v>
                </c:pt>
                <c:pt idx="1">
                  <c:v>0.70870299600360387</c:v>
                </c:pt>
                <c:pt idx="2">
                  <c:v>0.19415229090618824</c:v>
                </c:pt>
                <c:pt idx="3">
                  <c:v>6.8426285921151381E-2</c:v>
                </c:pt>
                <c:pt idx="4">
                  <c:v>6.8426285921151381E-2</c:v>
                </c:pt>
                <c:pt idx="5">
                  <c:v>6.8426285921151381E-2</c:v>
                </c:pt>
              </c:numCache>
            </c:numRef>
          </c:val>
          <c:extLst>
            <c:ext xmlns:c16="http://schemas.microsoft.com/office/drawing/2014/chart" uri="{C3380CC4-5D6E-409C-BE32-E72D297353CC}">
              <c16:uniqueId val="{00000004-63F3-4786-8C3A-262D16CF4EEA}"/>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AD27-407C-808E-2EFC6FF6292F}"/>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AD27-407C-808E-2EFC6FF6292F}"/>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Ningún día</c:v>
                </c:pt>
                <c:pt idx="1">
                  <c:v>De lunes a viernes</c:v>
                </c:pt>
                <c:pt idx="2">
                  <c:v>De lunes a domingo</c:v>
                </c:pt>
                <c:pt idx="3">
                  <c:v>Lunes</c:v>
                </c:pt>
                <c:pt idx="4">
                  <c:v>Miércoles</c:v>
                </c:pt>
                <c:pt idx="5">
                  <c:v>Viernes</c:v>
                </c:pt>
              </c:strCache>
            </c:strRef>
          </c:cat>
          <c:val>
            <c:numRef>
              <c:f>Sheet1!$B$2:$B$7</c:f>
              <c:numCache>
                <c:formatCode>###0%</c:formatCode>
                <c:ptCount val="6"/>
                <c:pt idx="1">
                  <c:v>0.71459771611028089</c:v>
                </c:pt>
                <c:pt idx="2">
                  <c:v>0.28540228388971917</c:v>
                </c:pt>
              </c:numCache>
            </c:numRef>
          </c:val>
          <c:extLst>
            <c:ext xmlns:c16="http://schemas.microsoft.com/office/drawing/2014/chart" uri="{C3380CC4-5D6E-409C-BE32-E72D297353CC}">
              <c16:uniqueId val="{00000004-AD27-407C-808E-2EFC6FF6292F}"/>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Ningún día</c:v>
                </c:pt>
                <c:pt idx="1">
                  <c:v>De lunes a viernes</c:v>
                </c:pt>
                <c:pt idx="2">
                  <c:v>De lunes a domingo</c:v>
                </c:pt>
                <c:pt idx="3">
                  <c:v>Lunes</c:v>
                </c:pt>
                <c:pt idx="4">
                  <c:v>Miércoles</c:v>
                </c:pt>
                <c:pt idx="5">
                  <c:v>Viernes</c:v>
                </c:pt>
              </c:strCache>
            </c:strRef>
          </c:cat>
          <c:val>
            <c:numRef>
              <c:f>Sheet1!$C$2:$C$7</c:f>
              <c:numCache>
                <c:formatCode>###0%</c:formatCode>
                <c:ptCount val="6"/>
                <c:pt idx="1">
                  <c:v>0.68092550200471724</c:v>
                </c:pt>
                <c:pt idx="2">
                  <c:v>0.19186794448905453</c:v>
                </c:pt>
                <c:pt idx="3">
                  <c:v>0.12720655350622823</c:v>
                </c:pt>
                <c:pt idx="4">
                  <c:v>0.12720655350622823</c:v>
                </c:pt>
                <c:pt idx="5">
                  <c:v>0.12720655350622823</c:v>
                </c:pt>
              </c:numCache>
            </c:numRef>
          </c:val>
          <c:extLst>
            <c:ext xmlns:c16="http://schemas.microsoft.com/office/drawing/2014/chart" uri="{C3380CC4-5D6E-409C-BE32-E72D297353CC}">
              <c16:uniqueId val="{00000005-AD27-407C-808E-2EFC6FF6292F}"/>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Ningún día</c:v>
                </c:pt>
                <c:pt idx="1">
                  <c:v>De lunes a viernes</c:v>
                </c:pt>
                <c:pt idx="2">
                  <c:v>De lunes a domingo</c:v>
                </c:pt>
                <c:pt idx="3">
                  <c:v>Lunes</c:v>
                </c:pt>
                <c:pt idx="4">
                  <c:v>Miércoles</c:v>
                </c:pt>
                <c:pt idx="5">
                  <c:v>Viernes</c:v>
                </c:pt>
              </c:strCache>
            </c:strRef>
          </c:cat>
          <c:val>
            <c:numRef>
              <c:f>Sheet1!$D$2:$D$7</c:f>
              <c:numCache>
                <c:formatCode>###0%</c:formatCode>
                <c:ptCount val="6"/>
                <c:pt idx="0">
                  <c:v>0.20022002196917751</c:v>
                </c:pt>
                <c:pt idx="1">
                  <c:v>0.79977997803082257</c:v>
                </c:pt>
              </c:numCache>
            </c:numRef>
          </c:val>
          <c:extLst>
            <c:ext xmlns:c16="http://schemas.microsoft.com/office/drawing/2014/chart" uri="{C3380CC4-5D6E-409C-BE32-E72D297353CC}">
              <c16:uniqueId val="{00000006-AD27-407C-808E-2EFC6FF6292F}"/>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53707155917512683"/>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2078-4B4F-96BA-64C53C03DFBD}"/>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2078-4B4F-96BA-64C53C03DFBD}"/>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Ningún día</c:v>
                </c:pt>
                <c:pt idx="1">
                  <c:v>De lunes a viernes</c:v>
                </c:pt>
                <c:pt idx="2">
                  <c:v>De lunes a domingo</c:v>
                </c:pt>
                <c:pt idx="3">
                  <c:v>Lunes</c:v>
                </c:pt>
                <c:pt idx="4">
                  <c:v>Miércoles</c:v>
                </c:pt>
                <c:pt idx="5">
                  <c:v>Viernes</c:v>
                </c:pt>
              </c:strCache>
            </c:strRef>
          </c:cat>
          <c:val>
            <c:numRef>
              <c:f>Sheet1!$B$2:$B$7</c:f>
              <c:numCache>
                <c:formatCode>###0%</c:formatCode>
                <c:ptCount val="6"/>
                <c:pt idx="1">
                  <c:v>1</c:v>
                </c:pt>
              </c:numCache>
            </c:numRef>
          </c:val>
          <c:extLst>
            <c:ext xmlns:c16="http://schemas.microsoft.com/office/drawing/2014/chart" uri="{C3380CC4-5D6E-409C-BE32-E72D297353CC}">
              <c16:uniqueId val="{00000004-2078-4B4F-96BA-64C53C03DFBD}"/>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Ningún día</c:v>
                </c:pt>
                <c:pt idx="1">
                  <c:v>De lunes a viernes</c:v>
                </c:pt>
                <c:pt idx="2">
                  <c:v>De lunes a domingo</c:v>
                </c:pt>
                <c:pt idx="3">
                  <c:v>Lunes</c:v>
                </c:pt>
                <c:pt idx="4">
                  <c:v>Miércoles</c:v>
                </c:pt>
                <c:pt idx="5">
                  <c:v>Viernes</c:v>
                </c:pt>
              </c:strCache>
            </c:strRef>
          </c:cat>
          <c:val>
            <c:numRef>
              <c:f>Sheet1!$C$2:$C$7</c:f>
              <c:numCache>
                <c:formatCode>###0%</c:formatCode>
                <c:ptCount val="6"/>
                <c:pt idx="1">
                  <c:v>1</c:v>
                </c:pt>
              </c:numCache>
            </c:numRef>
          </c:val>
          <c:extLst>
            <c:ext xmlns:c16="http://schemas.microsoft.com/office/drawing/2014/chart" uri="{C3380CC4-5D6E-409C-BE32-E72D297353CC}">
              <c16:uniqueId val="{00000005-2078-4B4F-96BA-64C53C03DFBD}"/>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Ningún día</c:v>
                </c:pt>
                <c:pt idx="1">
                  <c:v>De lunes a viernes</c:v>
                </c:pt>
                <c:pt idx="2">
                  <c:v>De lunes a domingo</c:v>
                </c:pt>
                <c:pt idx="3">
                  <c:v>Lunes</c:v>
                </c:pt>
                <c:pt idx="4">
                  <c:v>Miércoles</c:v>
                </c:pt>
                <c:pt idx="5">
                  <c:v>Viernes</c:v>
                </c:pt>
              </c:strCache>
            </c:strRef>
          </c:cat>
          <c:val>
            <c:numRef>
              <c:f>Sheet1!$D$2:$D$7</c:f>
              <c:numCache>
                <c:formatCode>###0%</c:formatCode>
                <c:ptCount val="6"/>
                <c:pt idx="0">
                  <c:v>8.8596684788227076E-2</c:v>
                </c:pt>
                <c:pt idx="1">
                  <c:v>0.76923958269426418</c:v>
                </c:pt>
                <c:pt idx="2">
                  <c:v>0.14216373251750869</c:v>
                </c:pt>
              </c:numCache>
            </c:numRef>
          </c:val>
          <c:extLst>
            <c:ext xmlns:c16="http://schemas.microsoft.com/office/drawing/2014/chart" uri="{C3380CC4-5D6E-409C-BE32-E72D297353CC}">
              <c16:uniqueId val="{00000006-2078-4B4F-96BA-64C53C03DFBD}"/>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Ningún día</c:v>
                </c:pt>
                <c:pt idx="1">
                  <c:v>De lunes a viernes</c:v>
                </c:pt>
                <c:pt idx="2">
                  <c:v>De lunes a domingo</c:v>
                </c:pt>
                <c:pt idx="3">
                  <c:v>Lunes</c:v>
                </c:pt>
                <c:pt idx="4">
                  <c:v>Miércoles</c:v>
                </c:pt>
                <c:pt idx="5">
                  <c:v>Viernes</c:v>
                </c:pt>
              </c:strCache>
            </c:strRef>
          </c:cat>
          <c:val>
            <c:numRef>
              <c:f>Sheet1!$E$2:$E$7</c:f>
              <c:numCache>
                <c:formatCode>###0%</c:formatCode>
                <c:ptCount val="6"/>
                <c:pt idx="1">
                  <c:v>0.52351902774487458</c:v>
                </c:pt>
                <c:pt idx="2">
                  <c:v>0.32588351455370268</c:v>
                </c:pt>
                <c:pt idx="3">
                  <c:v>0.15059745770142266</c:v>
                </c:pt>
                <c:pt idx="4">
                  <c:v>0.15059745770142266</c:v>
                </c:pt>
                <c:pt idx="5">
                  <c:v>0.15059745770142266</c:v>
                </c:pt>
              </c:numCache>
            </c:numRef>
          </c:val>
          <c:extLst>
            <c:ext xmlns:c16="http://schemas.microsoft.com/office/drawing/2014/chart" uri="{C3380CC4-5D6E-409C-BE32-E72D297353CC}">
              <c16:uniqueId val="{00000007-2078-4B4F-96BA-64C53C03DFB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2F61-4724-B2D3-40E8C62D9DE2}"/>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2F61-4724-B2D3-40E8C62D9DE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Con su pareja y sus hijos o hijas</c:v>
                </c:pt>
                <c:pt idx="1">
                  <c:v>Sola(o)</c:v>
                </c:pt>
                <c:pt idx="2">
                  <c:v>Con otros familiares diferentes a sus hijos o pareja</c:v>
                </c:pt>
                <c:pt idx="3">
                  <c:v>Sola(o) con sus hijas o hijos</c:v>
                </c:pt>
                <c:pt idx="4">
                  <c:v>Con su pareja</c:v>
                </c:pt>
                <c:pt idx="5">
                  <c:v>Con sus hijos y otros familiares</c:v>
                </c:pt>
                <c:pt idx="6">
                  <c:v>Con su pareja, sus hijos y otros familiares</c:v>
                </c:pt>
                <c:pt idx="7">
                  <c:v>Con otras personas que no son de su familia (amigos, compañeros)</c:v>
                </c:pt>
                <c:pt idx="8">
                  <c:v>Con su pareja y otros familiares</c:v>
                </c:pt>
              </c:strCache>
            </c:strRef>
          </c:cat>
          <c:val>
            <c:numRef>
              <c:f>Sheet1!$B$2:$B$10</c:f>
              <c:numCache>
                <c:formatCode>###0%</c:formatCode>
                <c:ptCount val="9"/>
                <c:pt idx="0">
                  <c:v>0.22088182594850678</c:v>
                </c:pt>
                <c:pt idx="1">
                  <c:v>0.28928662565330193</c:v>
                </c:pt>
                <c:pt idx="2">
                  <c:v>0.17370610088502444</c:v>
                </c:pt>
                <c:pt idx="3">
                  <c:v>5.5082659539188582E-2</c:v>
                </c:pt>
                <c:pt idx="4">
                  <c:v>0.15094129207094822</c:v>
                </c:pt>
                <c:pt idx="5">
                  <c:v>2.8569368418754969E-2</c:v>
                </c:pt>
                <c:pt idx="6">
                  <c:v>3.4525922422092237E-2</c:v>
                </c:pt>
                <c:pt idx="7">
                  <c:v>3.289147460144335E-2</c:v>
                </c:pt>
                <c:pt idx="8">
                  <c:v>1.4114730460739128E-2</c:v>
                </c:pt>
              </c:numCache>
            </c:numRef>
          </c:val>
          <c:extLst>
            <c:ext xmlns:c16="http://schemas.microsoft.com/office/drawing/2014/chart" uri="{C3380CC4-5D6E-409C-BE32-E72D297353CC}">
              <c16:uniqueId val="{00000004-2F61-4724-B2D3-40E8C62D9DE2}"/>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Con su pareja y sus hijos o hijas</c:v>
                </c:pt>
                <c:pt idx="1">
                  <c:v>Sola(o)</c:v>
                </c:pt>
                <c:pt idx="2">
                  <c:v>Con otros familiares diferentes a sus hijos o pareja</c:v>
                </c:pt>
                <c:pt idx="3">
                  <c:v>Sola(o) con sus hijas o hijos</c:v>
                </c:pt>
                <c:pt idx="4">
                  <c:v>Con su pareja</c:v>
                </c:pt>
                <c:pt idx="5">
                  <c:v>Con sus hijos y otros familiares</c:v>
                </c:pt>
                <c:pt idx="6">
                  <c:v>Con su pareja, sus hijos y otros familiares</c:v>
                </c:pt>
                <c:pt idx="7">
                  <c:v>Con otras personas que no son de su familia (amigos, compañeros)</c:v>
                </c:pt>
                <c:pt idx="8">
                  <c:v>Con su pareja y otros familiares</c:v>
                </c:pt>
              </c:strCache>
            </c:strRef>
          </c:cat>
          <c:val>
            <c:numRef>
              <c:f>Sheet1!$C$2:$C$10</c:f>
              <c:numCache>
                <c:formatCode>###0%</c:formatCode>
                <c:ptCount val="9"/>
                <c:pt idx="0">
                  <c:v>0.23788473759938961</c:v>
                </c:pt>
                <c:pt idx="1">
                  <c:v>9.9678015147905294E-2</c:v>
                </c:pt>
                <c:pt idx="2">
                  <c:v>0.18359798676690239</c:v>
                </c:pt>
                <c:pt idx="3">
                  <c:v>0.19692919753849408</c:v>
                </c:pt>
                <c:pt idx="4">
                  <c:v>0.11444024163292378</c:v>
                </c:pt>
                <c:pt idx="5">
                  <c:v>6.9512058618333872E-2</c:v>
                </c:pt>
                <c:pt idx="6">
                  <c:v>5.8888115810482727E-2</c:v>
                </c:pt>
                <c:pt idx="7">
                  <c:v>1.3066651331994703E-2</c:v>
                </c:pt>
                <c:pt idx="8">
                  <c:v>2.6002995553574479E-2</c:v>
                </c:pt>
              </c:numCache>
            </c:numRef>
          </c:val>
          <c:extLst>
            <c:ext xmlns:c16="http://schemas.microsoft.com/office/drawing/2014/chart" uri="{C3380CC4-5D6E-409C-BE32-E72D297353CC}">
              <c16:uniqueId val="{00000005-2F61-4724-B2D3-40E8C62D9DE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78A2-4F4D-84BC-C5E463FD67C8}"/>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78A2-4F4D-84BC-C5E463FD67C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Con su pareja y sus hijos o hijas</c:v>
                </c:pt>
                <c:pt idx="1">
                  <c:v>Sola(o)</c:v>
                </c:pt>
                <c:pt idx="2">
                  <c:v>Con otros familiares diferentes a sus hijos o pareja</c:v>
                </c:pt>
                <c:pt idx="3">
                  <c:v>Sola(o) con sus hijas o hijos</c:v>
                </c:pt>
                <c:pt idx="4">
                  <c:v>Con su pareja</c:v>
                </c:pt>
                <c:pt idx="5">
                  <c:v>Con sus hijos y otros familiares</c:v>
                </c:pt>
                <c:pt idx="6">
                  <c:v>Con su pareja, sus hijos y otros familiares</c:v>
                </c:pt>
                <c:pt idx="7">
                  <c:v>Con otras personas que no son de su familia (amigos, compañeros)</c:v>
                </c:pt>
                <c:pt idx="8">
                  <c:v>Con su pareja y otros familiares</c:v>
                </c:pt>
              </c:strCache>
            </c:strRef>
          </c:cat>
          <c:val>
            <c:numRef>
              <c:f>Sheet1!$B$2:$B$10</c:f>
              <c:numCache>
                <c:formatCode>###0%</c:formatCode>
                <c:ptCount val="9"/>
                <c:pt idx="0">
                  <c:v>0.23010865655993054</c:v>
                </c:pt>
                <c:pt idx="1">
                  <c:v>0.18639327611865922</c:v>
                </c:pt>
                <c:pt idx="2">
                  <c:v>0.17907404946545927</c:v>
                </c:pt>
                <c:pt idx="3">
                  <c:v>0.132057356921014</c:v>
                </c:pt>
                <c:pt idx="4">
                  <c:v>0.13113356640337115</c:v>
                </c:pt>
                <c:pt idx="5">
                  <c:v>5.0787402306376815E-2</c:v>
                </c:pt>
                <c:pt idx="6">
                  <c:v>4.7746354094792165E-2</c:v>
                </c:pt>
                <c:pt idx="7">
                  <c:v>2.2133300356672735E-2</c:v>
                </c:pt>
                <c:pt idx="8">
                  <c:v>2.0566037773719823E-2</c:v>
                </c:pt>
              </c:numCache>
            </c:numRef>
          </c:val>
          <c:extLst>
            <c:ext xmlns:c16="http://schemas.microsoft.com/office/drawing/2014/chart" uri="{C3380CC4-5D6E-409C-BE32-E72D297353CC}">
              <c16:uniqueId val="{00000004-78A2-4F4D-84BC-C5E463FD67C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952A-4C90-8672-ABF85FF07335}"/>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952A-4C90-8672-ABF85FF0733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Con su pareja y sus hijos o hijas</c:v>
                </c:pt>
                <c:pt idx="1">
                  <c:v>Sola(o)</c:v>
                </c:pt>
                <c:pt idx="2">
                  <c:v>Con otros familiares diferentes a sus hijos o pareja</c:v>
                </c:pt>
                <c:pt idx="3">
                  <c:v>Sola(o) con sus hijas o hijos</c:v>
                </c:pt>
                <c:pt idx="4">
                  <c:v>Con su pareja</c:v>
                </c:pt>
                <c:pt idx="5">
                  <c:v>Con sus hijos y otros familiares</c:v>
                </c:pt>
                <c:pt idx="6">
                  <c:v>Con su pareja, sus hijos y otros familiares</c:v>
                </c:pt>
                <c:pt idx="7">
                  <c:v>Con otras personas que no son de su familia (amigos, compañeros)</c:v>
                </c:pt>
                <c:pt idx="8">
                  <c:v>Con su pareja y otros familiares</c:v>
                </c:pt>
              </c:strCache>
            </c:strRef>
          </c:cat>
          <c:val>
            <c:numRef>
              <c:f>Sheet1!$B$2:$B$10</c:f>
              <c:numCache>
                <c:formatCode>###0%</c:formatCode>
                <c:ptCount val="9"/>
                <c:pt idx="0">
                  <c:v>0.18341305084363552</c:v>
                </c:pt>
                <c:pt idx="1">
                  <c:v>0.17211600559148268</c:v>
                </c:pt>
                <c:pt idx="2">
                  <c:v>0.13924982654217219</c:v>
                </c:pt>
                <c:pt idx="3">
                  <c:v>0.18958679657923391</c:v>
                </c:pt>
                <c:pt idx="4">
                  <c:v>0.15970401026830383</c:v>
                </c:pt>
                <c:pt idx="5">
                  <c:v>5.8791972505212807E-2</c:v>
                </c:pt>
                <c:pt idx="6">
                  <c:v>4.7362478718207784E-2</c:v>
                </c:pt>
                <c:pt idx="7">
                  <c:v>2.3216946559010042E-2</c:v>
                </c:pt>
                <c:pt idx="8">
                  <c:v>2.6558912392740525E-2</c:v>
                </c:pt>
              </c:numCache>
            </c:numRef>
          </c:val>
          <c:extLst>
            <c:ext xmlns:c16="http://schemas.microsoft.com/office/drawing/2014/chart" uri="{C3380CC4-5D6E-409C-BE32-E72D297353CC}">
              <c16:uniqueId val="{00000004-952A-4C90-8672-ABF85FF07335}"/>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Con su pareja y sus hijos o hijas</c:v>
                </c:pt>
                <c:pt idx="1">
                  <c:v>Sola(o)</c:v>
                </c:pt>
                <c:pt idx="2">
                  <c:v>Con otros familiares diferentes a sus hijos o pareja</c:v>
                </c:pt>
                <c:pt idx="3">
                  <c:v>Sola(o) con sus hijas o hijos</c:v>
                </c:pt>
                <c:pt idx="4">
                  <c:v>Con su pareja</c:v>
                </c:pt>
                <c:pt idx="5">
                  <c:v>Con sus hijos y otros familiares</c:v>
                </c:pt>
                <c:pt idx="6">
                  <c:v>Con su pareja, sus hijos y otros familiares</c:v>
                </c:pt>
                <c:pt idx="7">
                  <c:v>Con otras personas que no son de su familia (amigos, compañeros)</c:v>
                </c:pt>
                <c:pt idx="8">
                  <c:v>Con su pareja y otros familiares</c:v>
                </c:pt>
              </c:strCache>
            </c:strRef>
          </c:cat>
          <c:val>
            <c:numRef>
              <c:f>Sheet1!$C$2:$C$10</c:f>
              <c:numCache>
                <c:formatCode>###0%</c:formatCode>
                <c:ptCount val="9"/>
                <c:pt idx="0">
                  <c:v>0.28083478958866342</c:v>
                </c:pt>
                <c:pt idx="1">
                  <c:v>0.19163748093102209</c:v>
                </c:pt>
                <c:pt idx="2">
                  <c:v>0.21619572574744261</c:v>
                </c:pt>
                <c:pt idx="3">
                  <c:v>8.3719703381244695E-2</c:v>
                </c:pt>
                <c:pt idx="4">
                  <c:v>0.10156501314966243</c:v>
                </c:pt>
                <c:pt idx="5">
                  <c:v>5.3965419760434646E-2</c:v>
                </c:pt>
                <c:pt idx="6">
                  <c:v>4.5172503335757501E-2</c:v>
                </c:pt>
                <c:pt idx="7">
                  <c:v>1.4024105078980567E-2</c:v>
                </c:pt>
                <c:pt idx="8">
                  <c:v>1.2885259026789986E-2</c:v>
                </c:pt>
              </c:numCache>
            </c:numRef>
          </c:val>
          <c:extLst>
            <c:ext xmlns:c16="http://schemas.microsoft.com/office/drawing/2014/chart" uri="{C3380CC4-5D6E-409C-BE32-E72D297353CC}">
              <c16:uniqueId val="{00000005-952A-4C90-8672-ABF85FF07335}"/>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Con su pareja y sus hijos o hijas</c:v>
                </c:pt>
                <c:pt idx="1">
                  <c:v>Sola(o)</c:v>
                </c:pt>
                <c:pt idx="2">
                  <c:v>Con otros familiares diferentes a sus hijos o pareja</c:v>
                </c:pt>
                <c:pt idx="3">
                  <c:v>Sola(o) con sus hijas o hijos</c:v>
                </c:pt>
                <c:pt idx="4">
                  <c:v>Con su pareja</c:v>
                </c:pt>
                <c:pt idx="5">
                  <c:v>Con sus hijos y otros familiares</c:v>
                </c:pt>
                <c:pt idx="6">
                  <c:v>Con su pareja, sus hijos y otros familiares</c:v>
                </c:pt>
                <c:pt idx="7">
                  <c:v>Con otras personas que no son de su familia (amigos, compañeros)</c:v>
                </c:pt>
                <c:pt idx="8">
                  <c:v>Con su pareja y otros familiares</c:v>
                </c:pt>
              </c:strCache>
            </c:strRef>
          </c:cat>
          <c:val>
            <c:numRef>
              <c:f>Sheet1!$D$2:$D$10</c:f>
              <c:numCache>
                <c:formatCode>###0%</c:formatCode>
                <c:ptCount val="9"/>
                <c:pt idx="0">
                  <c:v>0.24140040379528802</c:v>
                </c:pt>
                <c:pt idx="1">
                  <c:v>0.22344154245221418</c:v>
                </c:pt>
                <c:pt idx="2">
                  <c:v>0.20879858622974232</c:v>
                </c:pt>
                <c:pt idx="3">
                  <c:v>7.1812508316853638E-2</c:v>
                </c:pt>
                <c:pt idx="4">
                  <c:v>0.11942059925442021</c:v>
                </c:pt>
                <c:pt idx="5">
                  <c:v>9.9931347360824804E-3</c:v>
                </c:pt>
                <c:pt idx="6">
                  <c:v>5.762742671177077E-2</c:v>
                </c:pt>
                <c:pt idx="7">
                  <c:v>4.4557792110311294E-2</c:v>
                </c:pt>
                <c:pt idx="8">
                  <c:v>2.2948006393316737E-2</c:v>
                </c:pt>
              </c:numCache>
            </c:numRef>
          </c:val>
          <c:extLst>
            <c:ext xmlns:c16="http://schemas.microsoft.com/office/drawing/2014/chart" uri="{C3380CC4-5D6E-409C-BE32-E72D297353CC}">
              <c16:uniqueId val="{00000006-952A-4C90-8672-ABF85FF07335}"/>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670D-4344-89DC-B957BAB59B22}"/>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670D-4344-89DC-B957BAB59B22}"/>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Con su pareja y sus hijos o hijas</c:v>
                </c:pt>
                <c:pt idx="1">
                  <c:v>Sola(o)</c:v>
                </c:pt>
                <c:pt idx="2">
                  <c:v>Con otros familiares diferentes a sus hijos o pareja</c:v>
                </c:pt>
                <c:pt idx="3">
                  <c:v>Sola(o) con sus hijas o hijos</c:v>
                </c:pt>
                <c:pt idx="4">
                  <c:v>Con su pareja</c:v>
                </c:pt>
                <c:pt idx="5">
                  <c:v>Con sus hijos y otros familiares</c:v>
                </c:pt>
                <c:pt idx="6">
                  <c:v>Con su pareja, sus hijos y otros familiares</c:v>
                </c:pt>
                <c:pt idx="7">
                  <c:v>Con otras personas que no son de su familia (amigos, compañeros)</c:v>
                </c:pt>
                <c:pt idx="8">
                  <c:v>Con su pareja y otros familiares</c:v>
                </c:pt>
              </c:strCache>
            </c:strRef>
          </c:cat>
          <c:val>
            <c:numRef>
              <c:f>Sheet1!$B$2:$B$10</c:f>
              <c:numCache>
                <c:formatCode>###0%</c:formatCode>
                <c:ptCount val="9"/>
                <c:pt idx="0">
                  <c:v>0.209685353999849</c:v>
                </c:pt>
                <c:pt idx="1">
                  <c:v>0.19481980841151281</c:v>
                </c:pt>
                <c:pt idx="2">
                  <c:v>0.24862316933302245</c:v>
                </c:pt>
                <c:pt idx="3">
                  <c:v>0.13837457740454223</c:v>
                </c:pt>
                <c:pt idx="4">
                  <c:v>8.9466586864238543E-2</c:v>
                </c:pt>
                <c:pt idx="5">
                  <c:v>4.7517335892560901E-2</c:v>
                </c:pt>
                <c:pt idx="6">
                  <c:v>4.5142866748630502E-2</c:v>
                </c:pt>
                <c:pt idx="7">
                  <c:v>1.3185150672822509E-2</c:v>
                </c:pt>
                <c:pt idx="8">
                  <c:v>1.3185150672822509E-2</c:v>
                </c:pt>
              </c:numCache>
            </c:numRef>
          </c:val>
          <c:extLst>
            <c:ext xmlns:c16="http://schemas.microsoft.com/office/drawing/2014/chart" uri="{C3380CC4-5D6E-409C-BE32-E72D297353CC}">
              <c16:uniqueId val="{00000004-670D-4344-89DC-B957BAB59B22}"/>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Con su pareja y sus hijos o hijas</c:v>
                </c:pt>
                <c:pt idx="1">
                  <c:v>Sola(o)</c:v>
                </c:pt>
                <c:pt idx="2">
                  <c:v>Con otros familiares diferentes a sus hijos o pareja</c:v>
                </c:pt>
                <c:pt idx="3">
                  <c:v>Sola(o) con sus hijas o hijos</c:v>
                </c:pt>
                <c:pt idx="4">
                  <c:v>Con su pareja</c:v>
                </c:pt>
                <c:pt idx="5">
                  <c:v>Con sus hijos y otros familiares</c:v>
                </c:pt>
                <c:pt idx="6">
                  <c:v>Con su pareja, sus hijos y otros familiares</c:v>
                </c:pt>
                <c:pt idx="7">
                  <c:v>Con otras personas que no son de su familia (amigos, compañeros)</c:v>
                </c:pt>
                <c:pt idx="8">
                  <c:v>Con su pareja y otros familiares</c:v>
                </c:pt>
              </c:strCache>
            </c:strRef>
          </c:cat>
          <c:val>
            <c:numRef>
              <c:f>Sheet1!$C$2:$C$10</c:f>
              <c:numCache>
                <c:formatCode>###0%</c:formatCode>
                <c:ptCount val="9"/>
                <c:pt idx="0">
                  <c:v>0.11159766908834205</c:v>
                </c:pt>
                <c:pt idx="1">
                  <c:v>0.25947355841245995</c:v>
                </c:pt>
                <c:pt idx="2">
                  <c:v>0.200201476312758</c:v>
                </c:pt>
                <c:pt idx="3">
                  <c:v>9.8517973144205934E-2</c:v>
                </c:pt>
                <c:pt idx="4">
                  <c:v>0.11670717164372287</c:v>
                </c:pt>
                <c:pt idx="5">
                  <c:v>7.692069964995335E-2</c:v>
                </c:pt>
                <c:pt idx="6">
                  <c:v>9.3786787425260379E-2</c:v>
                </c:pt>
                <c:pt idx="7">
                  <c:v>1.9874280104835454E-2</c:v>
                </c:pt>
                <c:pt idx="8">
                  <c:v>2.2920384218462483E-2</c:v>
                </c:pt>
              </c:numCache>
            </c:numRef>
          </c:val>
          <c:extLst>
            <c:ext xmlns:c16="http://schemas.microsoft.com/office/drawing/2014/chart" uri="{C3380CC4-5D6E-409C-BE32-E72D297353CC}">
              <c16:uniqueId val="{00000005-670D-4344-89DC-B957BAB59B22}"/>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Con su pareja y sus hijos o hijas</c:v>
                </c:pt>
                <c:pt idx="1">
                  <c:v>Sola(o)</c:v>
                </c:pt>
                <c:pt idx="2">
                  <c:v>Con otros familiares diferentes a sus hijos o pareja</c:v>
                </c:pt>
                <c:pt idx="3">
                  <c:v>Sola(o) con sus hijas o hijos</c:v>
                </c:pt>
                <c:pt idx="4">
                  <c:v>Con su pareja</c:v>
                </c:pt>
                <c:pt idx="5">
                  <c:v>Con sus hijos y otros familiares</c:v>
                </c:pt>
                <c:pt idx="6">
                  <c:v>Con su pareja, sus hijos y otros familiares</c:v>
                </c:pt>
                <c:pt idx="7">
                  <c:v>Con otras personas que no son de su familia (amigos, compañeros)</c:v>
                </c:pt>
                <c:pt idx="8">
                  <c:v>Con su pareja y otros familiares</c:v>
                </c:pt>
              </c:strCache>
            </c:strRef>
          </c:cat>
          <c:val>
            <c:numRef>
              <c:f>Sheet1!$D$2:$D$10</c:f>
              <c:numCache>
                <c:formatCode>###0%</c:formatCode>
                <c:ptCount val="9"/>
                <c:pt idx="0">
                  <c:v>0.29847859077299815</c:v>
                </c:pt>
                <c:pt idx="1">
                  <c:v>0.19570227460042708</c:v>
                </c:pt>
                <c:pt idx="2">
                  <c:v>0.18628986245060791</c:v>
                </c:pt>
                <c:pt idx="3">
                  <c:v>8.0950425580438065E-2</c:v>
                </c:pt>
                <c:pt idx="4">
                  <c:v>0.12659038253372584</c:v>
                </c:pt>
                <c:pt idx="5">
                  <c:v>1.9165783628581474E-2</c:v>
                </c:pt>
                <c:pt idx="6">
                  <c:v>4.9099471880760553E-2</c:v>
                </c:pt>
                <c:pt idx="7">
                  <c:v>3.2398183140855706E-2</c:v>
                </c:pt>
                <c:pt idx="8">
                  <c:v>1.1325025411606605E-2</c:v>
                </c:pt>
              </c:numCache>
            </c:numRef>
          </c:val>
          <c:extLst>
            <c:ext xmlns:c16="http://schemas.microsoft.com/office/drawing/2014/chart" uri="{C3380CC4-5D6E-409C-BE32-E72D297353CC}">
              <c16:uniqueId val="{00000006-670D-4344-89DC-B957BAB59B22}"/>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Con su pareja y sus hijos o hijas</c:v>
                </c:pt>
                <c:pt idx="1">
                  <c:v>Sola(o)</c:v>
                </c:pt>
                <c:pt idx="2">
                  <c:v>Con otros familiares diferentes a sus hijos o pareja</c:v>
                </c:pt>
                <c:pt idx="3">
                  <c:v>Sola(o) con sus hijas o hijos</c:v>
                </c:pt>
                <c:pt idx="4">
                  <c:v>Con su pareja</c:v>
                </c:pt>
                <c:pt idx="5">
                  <c:v>Con sus hijos y otros familiares</c:v>
                </c:pt>
                <c:pt idx="6">
                  <c:v>Con su pareja, sus hijos y otros familiares</c:v>
                </c:pt>
                <c:pt idx="7">
                  <c:v>Con otras personas que no son de su familia (amigos, compañeros)</c:v>
                </c:pt>
                <c:pt idx="8">
                  <c:v>Con su pareja y otros familiares</c:v>
                </c:pt>
              </c:strCache>
            </c:strRef>
          </c:cat>
          <c:val>
            <c:numRef>
              <c:f>Sheet1!$E$2:$E$10</c:f>
              <c:numCache>
                <c:formatCode>###0%</c:formatCode>
                <c:ptCount val="9"/>
                <c:pt idx="0">
                  <c:v>0.23178661085999017</c:v>
                </c:pt>
                <c:pt idx="1">
                  <c:v>0.15587120751525524</c:v>
                </c:pt>
                <c:pt idx="2">
                  <c:v>0.12884611243124391</c:v>
                </c:pt>
                <c:pt idx="3">
                  <c:v>0.16922050659549029</c:v>
                </c:pt>
                <c:pt idx="4">
                  <c:v>0.16184348725510744</c:v>
                </c:pt>
                <c:pt idx="5">
                  <c:v>6.513792256768039E-2</c:v>
                </c:pt>
                <c:pt idx="6">
                  <c:v>3.586313976190033E-2</c:v>
                </c:pt>
                <c:pt idx="7">
                  <c:v>2.153648792325269E-2</c:v>
                </c:pt>
                <c:pt idx="8">
                  <c:v>2.9894525090081388E-2</c:v>
                </c:pt>
              </c:numCache>
            </c:numRef>
          </c:val>
          <c:extLst>
            <c:ext xmlns:c16="http://schemas.microsoft.com/office/drawing/2014/chart" uri="{C3380CC4-5D6E-409C-BE32-E72D297353CC}">
              <c16:uniqueId val="{00000007-670D-4344-89DC-B957BAB59B2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5D62-4AD8-819F-F9056583B68E}"/>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5D62-4AD8-819F-F9056583B68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NSE 1-2</c:v>
                </c:pt>
                <c:pt idx="1">
                  <c:v>NSE 3-4</c:v>
                </c:pt>
                <c:pt idx="2">
                  <c:v>NSE 5.6</c:v>
                </c:pt>
              </c:strCache>
            </c:strRef>
          </c:cat>
          <c:val>
            <c:numRef>
              <c:f>Sheet1!$B$2:$B$4</c:f>
              <c:numCache>
                <c:formatCode>###0%</c:formatCode>
                <c:ptCount val="3"/>
                <c:pt idx="0">
                  <c:v>0.47323280945243096</c:v>
                </c:pt>
                <c:pt idx="1">
                  <c:v>0.40348099455373981</c:v>
                </c:pt>
                <c:pt idx="2">
                  <c:v>0.12328619599382931</c:v>
                </c:pt>
              </c:numCache>
            </c:numRef>
          </c:val>
          <c:extLst>
            <c:ext xmlns:c16="http://schemas.microsoft.com/office/drawing/2014/chart" uri="{C3380CC4-5D6E-409C-BE32-E72D297353CC}">
              <c16:uniqueId val="{00000004-5D62-4AD8-819F-F9056583B68E}"/>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NSE 1-2</c:v>
                </c:pt>
                <c:pt idx="1">
                  <c:v>NSE 3-4</c:v>
                </c:pt>
                <c:pt idx="2">
                  <c:v>NSE 5.6</c:v>
                </c:pt>
              </c:strCache>
            </c:strRef>
          </c:cat>
          <c:val>
            <c:numRef>
              <c:f>Sheet1!$C$2:$C$4</c:f>
              <c:numCache>
                <c:formatCode>###0%</c:formatCode>
                <c:ptCount val="3"/>
                <c:pt idx="0">
                  <c:v>0.46824426972353478</c:v>
                </c:pt>
                <c:pt idx="1">
                  <c:v>0.40730203722823899</c:v>
                </c:pt>
                <c:pt idx="2">
                  <c:v>0.12445369304822627</c:v>
                </c:pt>
              </c:numCache>
            </c:numRef>
          </c:val>
          <c:extLst>
            <c:ext xmlns:c16="http://schemas.microsoft.com/office/drawing/2014/chart" uri="{C3380CC4-5D6E-409C-BE32-E72D297353CC}">
              <c16:uniqueId val="{00000005-5D62-4AD8-819F-F9056583B68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DAFC-4919-B42F-FFCC95FF539C}"/>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DAFC-4919-B42F-FFCC95FF539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NSE 1-2</c:v>
                </c:pt>
                <c:pt idx="1">
                  <c:v>NSE 3-4</c:v>
                </c:pt>
                <c:pt idx="2">
                  <c:v>NSE 5.6</c:v>
                </c:pt>
              </c:strCache>
            </c:strRef>
          </c:cat>
          <c:val>
            <c:numRef>
              <c:f>Sheet1!$B$2:$B$4</c:f>
              <c:numCache>
                <c:formatCode>###0%</c:formatCode>
                <c:ptCount val="3"/>
                <c:pt idx="0">
                  <c:v>0.4705257195126602</c:v>
                </c:pt>
                <c:pt idx="1">
                  <c:v>0.40555452844255407</c:v>
                </c:pt>
                <c:pt idx="2">
                  <c:v>0.12391975204478309</c:v>
                </c:pt>
              </c:numCache>
            </c:numRef>
          </c:val>
          <c:extLst>
            <c:ext xmlns:c16="http://schemas.microsoft.com/office/drawing/2014/chart" uri="{C3380CC4-5D6E-409C-BE32-E72D297353CC}">
              <c16:uniqueId val="{00000004-DAFC-4919-B42F-FFCC95FF539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81AE-4AB3-B331-6C209509CBEB}"/>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81AE-4AB3-B331-6C209509CBE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NSE 1-2</c:v>
                </c:pt>
                <c:pt idx="1">
                  <c:v>NSE 3-4</c:v>
                </c:pt>
                <c:pt idx="2">
                  <c:v>NSE 5.6</c:v>
                </c:pt>
              </c:strCache>
            </c:strRef>
          </c:cat>
          <c:val>
            <c:numRef>
              <c:f>Sheet1!$B$2:$B$4</c:f>
              <c:numCache>
                <c:formatCode>###0%</c:formatCode>
                <c:ptCount val="3"/>
                <c:pt idx="0">
                  <c:v>0.22623257676547556</c:v>
                </c:pt>
                <c:pt idx="1">
                  <c:v>0.76402126250883928</c:v>
                </c:pt>
                <c:pt idx="2">
                  <c:v>9.7461607256862839E-3</c:v>
                </c:pt>
              </c:numCache>
            </c:numRef>
          </c:val>
          <c:extLst>
            <c:ext xmlns:c16="http://schemas.microsoft.com/office/drawing/2014/chart" uri="{C3380CC4-5D6E-409C-BE32-E72D297353CC}">
              <c16:uniqueId val="{00000004-81AE-4AB3-B331-6C209509CBEB}"/>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NSE 1-2</c:v>
                </c:pt>
                <c:pt idx="1">
                  <c:v>NSE 3-4</c:v>
                </c:pt>
                <c:pt idx="2">
                  <c:v>NSE 5.6</c:v>
                </c:pt>
              </c:strCache>
            </c:strRef>
          </c:cat>
          <c:val>
            <c:numRef>
              <c:f>Sheet1!$C$2:$C$4</c:f>
              <c:numCache>
                <c:formatCode>###0%</c:formatCode>
                <c:ptCount val="3"/>
                <c:pt idx="0">
                  <c:v>0.73506377883394791</c:v>
                </c:pt>
                <c:pt idx="1">
                  <c:v>0.26493622116605253</c:v>
                </c:pt>
              </c:numCache>
            </c:numRef>
          </c:val>
          <c:extLst>
            <c:ext xmlns:c16="http://schemas.microsoft.com/office/drawing/2014/chart" uri="{C3380CC4-5D6E-409C-BE32-E72D297353CC}">
              <c16:uniqueId val="{00000005-81AE-4AB3-B331-6C209509CBEB}"/>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NSE 1-2</c:v>
                </c:pt>
                <c:pt idx="1">
                  <c:v>NSE 3-4</c:v>
                </c:pt>
                <c:pt idx="2">
                  <c:v>NSE 5.6</c:v>
                </c:pt>
              </c:strCache>
            </c:strRef>
          </c:cat>
          <c:val>
            <c:numRef>
              <c:f>Sheet1!$D$2:$D$4</c:f>
              <c:numCache>
                <c:formatCode>###0%</c:formatCode>
                <c:ptCount val="3"/>
                <c:pt idx="0">
                  <c:v>5.4616323937655567E-3</c:v>
                </c:pt>
                <c:pt idx="1">
                  <c:v>0.51007931487362657</c:v>
                </c:pt>
                <c:pt idx="2">
                  <c:v>0.48445905273260836</c:v>
                </c:pt>
              </c:numCache>
            </c:numRef>
          </c:val>
          <c:extLst>
            <c:ext xmlns:c16="http://schemas.microsoft.com/office/drawing/2014/chart" uri="{C3380CC4-5D6E-409C-BE32-E72D297353CC}">
              <c16:uniqueId val="{00000006-81AE-4AB3-B331-6C209509CBEB}"/>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NSE 1-2</c:v>
                </c:pt>
                <c:pt idx="1">
                  <c:v>NSE 3-4</c:v>
                </c:pt>
                <c:pt idx="2">
                  <c:v>NSE 5.6</c:v>
                </c:pt>
              </c:strCache>
            </c:strRef>
          </c:cat>
          <c:val>
            <c:numRef>
              <c:f>Sheet1!$E$2:$E$4</c:f>
              <c:numCache>
                <c:formatCode>###0%</c:formatCode>
                <c:ptCount val="3"/>
                <c:pt idx="0">
                  <c:v>0.82706699375980708</c:v>
                </c:pt>
                <c:pt idx="1">
                  <c:v>0.17293300624019514</c:v>
                </c:pt>
              </c:numCache>
            </c:numRef>
          </c:val>
          <c:extLst>
            <c:ext xmlns:c16="http://schemas.microsoft.com/office/drawing/2014/chart" uri="{C3380CC4-5D6E-409C-BE32-E72D297353CC}">
              <c16:uniqueId val="{00000007-81AE-4AB3-B331-6C209509CBE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9197382132773484"/>
          <c:h val="0.92653433459542356"/>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E73E-4E9D-BA17-9058DF97DA91}"/>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E73E-4E9D-BA17-9058DF97DA91}"/>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0.99</c:v>
                </c:pt>
              </c:numCache>
            </c:numRef>
          </c:val>
          <c:extLst>
            <c:ext xmlns:c16="http://schemas.microsoft.com/office/drawing/2014/chart" uri="{C3380CC4-5D6E-409C-BE32-E72D297353CC}">
              <c16:uniqueId val="{00000004-E73E-4E9D-BA17-9058DF97DA91}"/>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0.96</c:v>
                </c:pt>
              </c:numCache>
            </c:numRef>
          </c:val>
          <c:extLst>
            <c:ext xmlns:c16="http://schemas.microsoft.com/office/drawing/2014/chart" uri="{C3380CC4-5D6E-409C-BE32-E72D297353CC}">
              <c16:uniqueId val="{00000005-E73E-4E9D-BA17-9058DF97DA91}"/>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2F25-4243-984B-48AE3A880FC7}"/>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2F25-4243-984B-48AE3A880FC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100 mil pesos</c:v>
                </c:pt>
                <c:pt idx="1">
                  <c:v>Entre 100 y 300 mil pesos</c:v>
                </c:pt>
                <c:pt idx="2">
                  <c:v>Entre 300 mil y 500 mil pesos</c:v>
                </c:pt>
                <c:pt idx="3">
                  <c:v>Más de 500 mil pesos</c:v>
                </c:pt>
                <c:pt idx="4">
                  <c:v>No sabe/no responde</c:v>
                </c:pt>
              </c:strCache>
            </c:strRef>
          </c:cat>
          <c:val>
            <c:numRef>
              <c:f>Sheet1!$B$2:$B$6</c:f>
              <c:numCache>
                <c:formatCode>###0%</c:formatCode>
                <c:ptCount val="5"/>
                <c:pt idx="0">
                  <c:v>0.41265111657414971</c:v>
                </c:pt>
                <c:pt idx="1">
                  <c:v>0.38992015731177238</c:v>
                </c:pt>
                <c:pt idx="2">
                  <c:v>0.12076269330993926</c:v>
                </c:pt>
                <c:pt idx="3">
                  <c:v>4.0407812954526105E-2</c:v>
                </c:pt>
                <c:pt idx="4">
                  <c:v>3.6258219849611896E-2</c:v>
                </c:pt>
              </c:numCache>
            </c:numRef>
          </c:val>
          <c:extLst>
            <c:ext xmlns:c16="http://schemas.microsoft.com/office/drawing/2014/chart" uri="{C3380CC4-5D6E-409C-BE32-E72D297353CC}">
              <c16:uniqueId val="{00000004-2F25-4243-984B-48AE3A880FC7}"/>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100 mil pesos</c:v>
                </c:pt>
                <c:pt idx="1">
                  <c:v>Entre 100 y 300 mil pesos</c:v>
                </c:pt>
                <c:pt idx="2">
                  <c:v>Entre 300 mil y 500 mil pesos</c:v>
                </c:pt>
                <c:pt idx="3">
                  <c:v>Más de 500 mil pesos</c:v>
                </c:pt>
                <c:pt idx="4">
                  <c:v>No sabe/no responde</c:v>
                </c:pt>
              </c:strCache>
            </c:strRef>
          </c:cat>
          <c:val>
            <c:numRef>
              <c:f>Sheet1!$C$2:$C$6</c:f>
              <c:numCache>
                <c:formatCode>###0%</c:formatCode>
                <c:ptCount val="5"/>
                <c:pt idx="0">
                  <c:v>0.46142282428242887</c:v>
                </c:pt>
                <c:pt idx="1">
                  <c:v>0.40240100620763947</c:v>
                </c:pt>
                <c:pt idx="2">
                  <c:v>7.269538700066952E-2</c:v>
                </c:pt>
                <c:pt idx="3">
                  <c:v>4.2359665348837859E-2</c:v>
                </c:pt>
                <c:pt idx="4">
                  <c:v>2.1121117160424127E-2</c:v>
                </c:pt>
              </c:numCache>
            </c:numRef>
          </c:val>
          <c:extLst>
            <c:ext xmlns:c16="http://schemas.microsoft.com/office/drawing/2014/chart" uri="{C3380CC4-5D6E-409C-BE32-E72D297353CC}">
              <c16:uniqueId val="{00000005-2F25-4243-984B-48AE3A880FC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1CCD-4C4A-9BC4-AA88E769B0D1}"/>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1CCD-4C4A-9BC4-AA88E769B0D1}"/>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100 mil pesos</c:v>
                </c:pt>
                <c:pt idx="1">
                  <c:v>Entre 100 y 300 mil pesos</c:v>
                </c:pt>
                <c:pt idx="2">
                  <c:v>Entre 300 mil y 500 mil pesos</c:v>
                </c:pt>
                <c:pt idx="3">
                  <c:v>Más de 500 mil pesos</c:v>
                </c:pt>
                <c:pt idx="4">
                  <c:v>No sabe/no responde</c:v>
                </c:pt>
              </c:strCache>
            </c:strRef>
          </c:cat>
          <c:val>
            <c:numRef>
              <c:f>Sheet1!$B$2:$B$6</c:f>
              <c:numCache>
                <c:formatCode>###0%</c:formatCode>
                <c:ptCount val="5"/>
                <c:pt idx="0">
                  <c:v>0.43911765918132845</c:v>
                </c:pt>
                <c:pt idx="1">
                  <c:v>0.39669303721689969</c:v>
                </c:pt>
                <c:pt idx="2">
                  <c:v>9.4678402432612774E-2</c:v>
                </c:pt>
                <c:pt idx="3">
                  <c:v>4.1467008684680985E-2</c:v>
                </c:pt>
                <c:pt idx="4">
                  <c:v>2.8043892484473275E-2</c:v>
                </c:pt>
              </c:numCache>
            </c:numRef>
          </c:val>
          <c:extLst>
            <c:ext xmlns:c16="http://schemas.microsoft.com/office/drawing/2014/chart" uri="{C3380CC4-5D6E-409C-BE32-E72D297353CC}">
              <c16:uniqueId val="{00000004-1CCD-4C4A-9BC4-AA88E769B0D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F843-4DB8-B3DD-79991E96A21A}"/>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F843-4DB8-B3DD-79991E96A21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100 mil pesos</c:v>
                </c:pt>
                <c:pt idx="1">
                  <c:v>Entre 100 y 300 mil pesos</c:v>
                </c:pt>
                <c:pt idx="2">
                  <c:v>Entre 300 mil y 500 mil pesos</c:v>
                </c:pt>
                <c:pt idx="3">
                  <c:v>Más de 500 mil pesos</c:v>
                </c:pt>
                <c:pt idx="4">
                  <c:v>No sabe/no responde</c:v>
                </c:pt>
              </c:strCache>
            </c:strRef>
          </c:cat>
          <c:val>
            <c:numRef>
              <c:f>Sheet1!$B$2:$B$6</c:f>
              <c:numCache>
                <c:formatCode>###0%</c:formatCode>
                <c:ptCount val="5"/>
                <c:pt idx="0">
                  <c:v>0.47654984278610996</c:v>
                </c:pt>
                <c:pt idx="1">
                  <c:v>0.3650871698904895</c:v>
                </c:pt>
                <c:pt idx="2">
                  <c:v>8.4043241653179751E-2</c:v>
                </c:pt>
                <c:pt idx="3">
                  <c:v>3.8491829701243006E-2</c:v>
                </c:pt>
                <c:pt idx="4">
                  <c:v>3.5827915968977206E-2</c:v>
                </c:pt>
              </c:numCache>
            </c:numRef>
          </c:val>
          <c:extLst>
            <c:ext xmlns:c16="http://schemas.microsoft.com/office/drawing/2014/chart" uri="{C3380CC4-5D6E-409C-BE32-E72D297353CC}">
              <c16:uniqueId val="{00000004-F843-4DB8-B3DD-79991E96A21A}"/>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100 mil pesos</c:v>
                </c:pt>
                <c:pt idx="1">
                  <c:v>Entre 100 y 300 mil pesos</c:v>
                </c:pt>
                <c:pt idx="2">
                  <c:v>Entre 300 mil y 500 mil pesos</c:v>
                </c:pt>
                <c:pt idx="3">
                  <c:v>Más de 500 mil pesos</c:v>
                </c:pt>
                <c:pt idx="4">
                  <c:v>No sabe/no responde</c:v>
                </c:pt>
              </c:strCache>
            </c:strRef>
          </c:cat>
          <c:val>
            <c:numRef>
              <c:f>Sheet1!$C$2:$C$6</c:f>
              <c:numCache>
                <c:formatCode>###0%</c:formatCode>
                <c:ptCount val="5"/>
                <c:pt idx="0">
                  <c:v>0.46910145786978741</c:v>
                </c:pt>
                <c:pt idx="1">
                  <c:v>0.38614102188938237</c:v>
                </c:pt>
                <c:pt idx="2">
                  <c:v>8.3572415619625459E-2</c:v>
                </c:pt>
                <c:pt idx="3">
                  <c:v>3.6904776798329784E-2</c:v>
                </c:pt>
                <c:pt idx="4">
                  <c:v>2.4280327822872608E-2</c:v>
                </c:pt>
              </c:numCache>
            </c:numRef>
          </c:val>
          <c:extLst>
            <c:ext xmlns:c16="http://schemas.microsoft.com/office/drawing/2014/chart" uri="{C3380CC4-5D6E-409C-BE32-E72D297353CC}">
              <c16:uniqueId val="{00000005-F843-4DB8-B3DD-79991E96A21A}"/>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100 mil pesos</c:v>
                </c:pt>
                <c:pt idx="1">
                  <c:v>Entre 100 y 300 mil pesos</c:v>
                </c:pt>
                <c:pt idx="2">
                  <c:v>Entre 300 mil y 500 mil pesos</c:v>
                </c:pt>
                <c:pt idx="3">
                  <c:v>Más de 500 mil pesos</c:v>
                </c:pt>
                <c:pt idx="4">
                  <c:v>No sabe/no responde</c:v>
                </c:pt>
              </c:strCache>
            </c:strRef>
          </c:cat>
          <c:val>
            <c:numRef>
              <c:f>Sheet1!$D$2:$D$6</c:f>
              <c:numCache>
                <c:formatCode>###0%</c:formatCode>
                <c:ptCount val="5"/>
                <c:pt idx="0">
                  <c:v>0.19885837871711837</c:v>
                </c:pt>
                <c:pt idx="1">
                  <c:v>0.55123491410777392</c:v>
                </c:pt>
                <c:pt idx="2">
                  <c:v>0.17140708987599906</c:v>
                </c:pt>
                <c:pt idx="3">
                  <c:v>6.7694724440611406E-2</c:v>
                </c:pt>
                <c:pt idx="4">
                  <c:v>1.0804892858497277E-2</c:v>
                </c:pt>
              </c:numCache>
            </c:numRef>
          </c:val>
          <c:extLst>
            <c:ext xmlns:c16="http://schemas.microsoft.com/office/drawing/2014/chart" uri="{C3380CC4-5D6E-409C-BE32-E72D297353CC}">
              <c16:uniqueId val="{00000006-F843-4DB8-B3DD-79991E96A21A}"/>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42B5-4EEB-A717-DF87EECCF0CD}"/>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42B5-4EEB-A717-DF87EECCF0C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100 mil pesos</c:v>
                </c:pt>
                <c:pt idx="1">
                  <c:v>Entre 100 y 300 mil pesos</c:v>
                </c:pt>
                <c:pt idx="2">
                  <c:v>Entre 300 mil y 500 mil pesos</c:v>
                </c:pt>
                <c:pt idx="3">
                  <c:v>Más de 500 mil pesos</c:v>
                </c:pt>
                <c:pt idx="4">
                  <c:v>No sabe/no responde</c:v>
                </c:pt>
              </c:strCache>
            </c:strRef>
          </c:cat>
          <c:val>
            <c:numRef>
              <c:f>Sheet1!$B$2:$B$6</c:f>
              <c:numCache>
                <c:formatCode>###0%</c:formatCode>
                <c:ptCount val="5"/>
                <c:pt idx="0">
                  <c:v>0.49481732792366856</c:v>
                </c:pt>
                <c:pt idx="1">
                  <c:v>0.41167225928570272</c:v>
                </c:pt>
                <c:pt idx="2">
                  <c:v>4.2205678298022235E-2</c:v>
                </c:pt>
                <c:pt idx="3">
                  <c:v>2.8446074611385395E-2</c:v>
                </c:pt>
                <c:pt idx="4">
                  <c:v>2.2858659881222418E-2</c:v>
                </c:pt>
              </c:numCache>
            </c:numRef>
          </c:val>
          <c:extLst>
            <c:ext xmlns:c16="http://schemas.microsoft.com/office/drawing/2014/chart" uri="{C3380CC4-5D6E-409C-BE32-E72D297353CC}">
              <c16:uniqueId val="{00000004-42B5-4EEB-A717-DF87EECCF0CD}"/>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100 mil pesos</c:v>
                </c:pt>
                <c:pt idx="1">
                  <c:v>Entre 100 y 300 mil pesos</c:v>
                </c:pt>
                <c:pt idx="2">
                  <c:v>Entre 300 mil y 500 mil pesos</c:v>
                </c:pt>
                <c:pt idx="3">
                  <c:v>Más de 500 mil pesos</c:v>
                </c:pt>
                <c:pt idx="4">
                  <c:v>No sabe/no responde</c:v>
                </c:pt>
              </c:strCache>
            </c:strRef>
          </c:cat>
          <c:val>
            <c:numRef>
              <c:f>Sheet1!$C$2:$C$6</c:f>
              <c:numCache>
                <c:formatCode>###0%</c:formatCode>
                <c:ptCount val="5"/>
                <c:pt idx="0">
                  <c:v>0.47969315356948455</c:v>
                </c:pt>
                <c:pt idx="1">
                  <c:v>0.20706953811892093</c:v>
                </c:pt>
                <c:pt idx="2">
                  <c:v>0.1832178155169383</c:v>
                </c:pt>
                <c:pt idx="3">
                  <c:v>0.10709910857619422</c:v>
                </c:pt>
                <c:pt idx="4">
                  <c:v>2.2920384218462483E-2</c:v>
                </c:pt>
              </c:numCache>
            </c:numRef>
          </c:val>
          <c:extLst>
            <c:ext xmlns:c16="http://schemas.microsoft.com/office/drawing/2014/chart" uri="{C3380CC4-5D6E-409C-BE32-E72D297353CC}">
              <c16:uniqueId val="{00000005-42B5-4EEB-A717-DF87EECCF0CD}"/>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100 mil pesos</c:v>
                </c:pt>
                <c:pt idx="1">
                  <c:v>Entre 100 y 300 mil pesos</c:v>
                </c:pt>
                <c:pt idx="2">
                  <c:v>Entre 300 mil y 500 mil pesos</c:v>
                </c:pt>
                <c:pt idx="3">
                  <c:v>Más de 500 mil pesos</c:v>
                </c:pt>
                <c:pt idx="4">
                  <c:v>No sabe/no responde</c:v>
                </c:pt>
              </c:strCache>
            </c:strRef>
          </c:cat>
          <c:val>
            <c:numRef>
              <c:f>Sheet1!$D$2:$D$6</c:f>
              <c:numCache>
                <c:formatCode>###0%</c:formatCode>
                <c:ptCount val="5"/>
                <c:pt idx="0">
                  <c:v>0.25362785804969312</c:v>
                </c:pt>
                <c:pt idx="1">
                  <c:v>0.53857267625434779</c:v>
                </c:pt>
                <c:pt idx="2">
                  <c:v>0.14216569232941939</c:v>
                </c:pt>
                <c:pt idx="3">
                  <c:v>5.2573673681501489E-2</c:v>
                </c:pt>
                <c:pt idx="4">
                  <c:v>1.3060099685039534E-2</c:v>
                </c:pt>
              </c:numCache>
            </c:numRef>
          </c:val>
          <c:extLst>
            <c:ext xmlns:c16="http://schemas.microsoft.com/office/drawing/2014/chart" uri="{C3380CC4-5D6E-409C-BE32-E72D297353CC}">
              <c16:uniqueId val="{00000006-42B5-4EEB-A717-DF87EECCF0CD}"/>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Menos de 100 mil pesos</c:v>
                </c:pt>
                <c:pt idx="1">
                  <c:v>Entre 100 y 300 mil pesos</c:v>
                </c:pt>
                <c:pt idx="2">
                  <c:v>Entre 300 mil y 500 mil pesos</c:v>
                </c:pt>
                <c:pt idx="3">
                  <c:v>Más de 500 mil pesos</c:v>
                </c:pt>
                <c:pt idx="4">
                  <c:v>No sabe/no responde</c:v>
                </c:pt>
              </c:strCache>
            </c:strRef>
          </c:cat>
          <c:val>
            <c:numRef>
              <c:f>Sheet1!$E$2:$E$6</c:f>
              <c:numCache>
                <c:formatCode>###0%</c:formatCode>
                <c:ptCount val="5"/>
                <c:pt idx="0">
                  <c:v>0.51093471861774986</c:v>
                </c:pt>
                <c:pt idx="1">
                  <c:v>0.35184344222698577</c:v>
                </c:pt>
                <c:pt idx="2">
                  <c:v>7.1321426181469708E-2</c:v>
                </c:pt>
                <c:pt idx="3">
                  <c:v>2.4196228617404829E-2</c:v>
                </c:pt>
                <c:pt idx="4">
                  <c:v>4.170418435639163E-2</c:v>
                </c:pt>
              </c:numCache>
            </c:numRef>
          </c:val>
          <c:extLst>
            <c:ext xmlns:c16="http://schemas.microsoft.com/office/drawing/2014/chart" uri="{C3380CC4-5D6E-409C-BE32-E72D297353CC}">
              <c16:uniqueId val="{00000007-42B5-4EEB-A717-DF87EECCF0C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97850829919539E-2"/>
          <c:y val="3.6732832702288241E-2"/>
          <c:w val="0.89197382132773484"/>
          <c:h val="0.92653433459542356"/>
        </c:manualLayout>
      </c:layout>
      <c:barChart>
        <c:barDir val="col"/>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656D-4202-82DF-F17232BA3892}"/>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656D-4202-82DF-F17232BA3892}"/>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0.14000000000000001</c:v>
                </c:pt>
              </c:numCache>
            </c:numRef>
          </c:val>
          <c:extLst>
            <c:ext xmlns:c16="http://schemas.microsoft.com/office/drawing/2014/chart" uri="{C3380CC4-5D6E-409C-BE32-E72D297353CC}">
              <c16:uniqueId val="{00000004-656D-4202-82DF-F17232BA3892}"/>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0.27</c:v>
                </c:pt>
              </c:numCache>
            </c:numRef>
          </c:val>
          <c:extLst>
            <c:ext xmlns:c16="http://schemas.microsoft.com/office/drawing/2014/chart" uri="{C3380CC4-5D6E-409C-BE32-E72D297353CC}">
              <c16:uniqueId val="{00000005-656D-4202-82DF-F17232BA3892}"/>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0.5"/>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5867201825399E-2"/>
          <c:y val="5.5782987077695079E-2"/>
          <c:w val="0.78880455907406966"/>
          <c:h val="0.92653433459542356"/>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C69F-402A-8C5E-7AA6684A6373}"/>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C69F-402A-8C5E-7AA6684A6373}"/>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0.22</c:v>
                </c:pt>
              </c:numCache>
            </c:numRef>
          </c:val>
          <c:extLst>
            <c:ext xmlns:c16="http://schemas.microsoft.com/office/drawing/2014/chart" uri="{C3380CC4-5D6E-409C-BE32-E72D297353CC}">
              <c16:uniqueId val="{00000004-C69F-402A-8C5E-7AA6684A6373}"/>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0.2</c:v>
                </c:pt>
              </c:numCache>
            </c:numRef>
          </c:val>
          <c:extLst>
            <c:ext xmlns:c16="http://schemas.microsoft.com/office/drawing/2014/chart" uri="{C3380CC4-5D6E-409C-BE32-E72D297353CC}">
              <c16:uniqueId val="{00000005-C69F-402A-8C5E-7AA6684A6373}"/>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0.18</c:v>
                </c:pt>
              </c:numCache>
            </c:numRef>
          </c:val>
          <c:extLst>
            <c:ext xmlns:c16="http://schemas.microsoft.com/office/drawing/2014/chart" uri="{C3380CC4-5D6E-409C-BE32-E72D297353CC}">
              <c16:uniqueId val="{00000006-C69F-402A-8C5E-7AA6684A6373}"/>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0.5"/>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0096553431764"/>
          <c:y val="7.7496180499389555E-3"/>
          <c:w val="0.62786050995835219"/>
          <c:h val="0.94599246972148421"/>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28D6-432B-B905-8BD437B92520}"/>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28D6-432B-B905-8BD437B9252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0.21</c:v>
                </c:pt>
              </c:numCache>
            </c:numRef>
          </c:val>
          <c:extLst>
            <c:ext xmlns:c16="http://schemas.microsoft.com/office/drawing/2014/chart" uri="{C3380CC4-5D6E-409C-BE32-E72D297353CC}">
              <c16:uniqueId val="{00000004-28D6-432B-B905-8BD437B9252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0.5"/>
          <c:min val="0"/>
        </c:scaling>
        <c:delete val="1"/>
        <c:axPos val="r"/>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2717027904028E-2"/>
          <c:y val="3.6732832702288241E-2"/>
          <c:w val="0.96676728297209602"/>
          <c:h val="0.81177727845673253"/>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F338-4AF1-A2E2-C1C0FDFDF691}"/>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F338-4AF1-A2E2-C1C0FDFDF691}"/>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0.22935774506871723</c:v>
                </c:pt>
              </c:numCache>
            </c:numRef>
          </c:val>
          <c:extLst>
            <c:ext xmlns:c16="http://schemas.microsoft.com/office/drawing/2014/chart" uri="{C3380CC4-5D6E-409C-BE32-E72D297353CC}">
              <c16:uniqueId val="{00000004-F338-4AF1-A2E2-C1C0FDFDF691}"/>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0.2729880429564262</c:v>
                </c:pt>
              </c:numCache>
            </c:numRef>
          </c:val>
          <c:extLst>
            <c:ext xmlns:c16="http://schemas.microsoft.com/office/drawing/2014/chart" uri="{C3380CC4-5D6E-409C-BE32-E72D297353CC}">
              <c16:uniqueId val="{00000005-F338-4AF1-A2E2-C1C0FDFDF691}"/>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0.16457092328329062</c:v>
                </c:pt>
              </c:numCache>
            </c:numRef>
          </c:val>
          <c:extLst>
            <c:ext xmlns:c16="http://schemas.microsoft.com/office/drawing/2014/chart" uri="{C3380CC4-5D6E-409C-BE32-E72D297353CC}">
              <c16:uniqueId val="{00000006-F338-4AF1-A2E2-C1C0FDFDF691}"/>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Sheet1!$E$2</c:f>
              <c:numCache>
                <c:formatCode>###0%</c:formatCode>
                <c:ptCount val="1"/>
                <c:pt idx="0">
                  <c:v>0.20693421330091749</c:v>
                </c:pt>
              </c:numCache>
            </c:numRef>
          </c:val>
          <c:extLst>
            <c:ext xmlns:c16="http://schemas.microsoft.com/office/drawing/2014/chart" uri="{C3380CC4-5D6E-409C-BE32-E72D297353CC}">
              <c16:uniqueId val="{00000007-F338-4AF1-A2E2-C1C0FDFDF691}"/>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0.5"/>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FCD4-41F6-8361-232388E241F3}"/>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FCD4-41F6-8361-232388E241F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Usted</c:v>
                </c:pt>
                <c:pt idx="1">
                  <c:v>Una mujer de la familia que vive con usted</c:v>
                </c:pt>
                <c:pt idx="2">
                  <c:v>Un hombre de la familia que vive con usted</c:v>
                </c:pt>
                <c:pt idx="3">
                  <c:v>Una cuidadora o trabajadora doméstica</c:v>
                </c:pt>
                <c:pt idx="4">
                  <c:v>Otra persona que no es familia</c:v>
                </c:pt>
                <c:pt idx="5">
                  <c:v>Una mujer de la familia que no vive con usted</c:v>
                </c:pt>
              </c:strCache>
            </c:strRef>
          </c:cat>
          <c:val>
            <c:numRef>
              <c:f>Sheet1!$B$2:$B$7</c:f>
              <c:numCache>
                <c:formatCode>###0%</c:formatCode>
                <c:ptCount val="6"/>
                <c:pt idx="0">
                  <c:v>0.38349520638523521</c:v>
                </c:pt>
                <c:pt idx="1">
                  <c:v>0.41554430350042743</c:v>
                </c:pt>
                <c:pt idx="2">
                  <c:v>0.11823473600116188</c:v>
                </c:pt>
                <c:pt idx="3">
                  <c:v>4.9321552800092407E-2</c:v>
                </c:pt>
                <c:pt idx="4">
                  <c:v>3.3404201313082894E-2</c:v>
                </c:pt>
              </c:numCache>
            </c:numRef>
          </c:val>
          <c:extLst>
            <c:ext xmlns:c16="http://schemas.microsoft.com/office/drawing/2014/chart" uri="{C3380CC4-5D6E-409C-BE32-E72D297353CC}">
              <c16:uniqueId val="{00000004-FCD4-41F6-8361-232388E241F3}"/>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Usted</c:v>
                </c:pt>
                <c:pt idx="1">
                  <c:v>Una mujer de la familia que vive con usted</c:v>
                </c:pt>
                <c:pt idx="2">
                  <c:v>Un hombre de la familia que vive con usted</c:v>
                </c:pt>
                <c:pt idx="3">
                  <c:v>Una cuidadora o trabajadora doméstica</c:v>
                </c:pt>
                <c:pt idx="4">
                  <c:v>Otra persona que no es familia</c:v>
                </c:pt>
                <c:pt idx="5">
                  <c:v>Una mujer de la familia que no vive con usted</c:v>
                </c:pt>
              </c:strCache>
            </c:strRef>
          </c:cat>
          <c:val>
            <c:numRef>
              <c:f>Sheet1!$C$2:$C$7</c:f>
              <c:numCache>
                <c:formatCode>###0%</c:formatCode>
                <c:ptCount val="6"/>
                <c:pt idx="0">
                  <c:v>0.62080263498059107</c:v>
                </c:pt>
                <c:pt idx="1">
                  <c:v>0.22317991645707783</c:v>
                </c:pt>
                <c:pt idx="2">
                  <c:v>7.9445388425575247E-2</c:v>
                </c:pt>
                <c:pt idx="3">
                  <c:v>3.5432213786634151E-2</c:v>
                </c:pt>
                <c:pt idx="4">
                  <c:v>2.1153940880992268E-2</c:v>
                </c:pt>
                <c:pt idx="5">
                  <c:v>1.9985905469129522E-2</c:v>
                </c:pt>
              </c:numCache>
            </c:numRef>
          </c:val>
          <c:extLst>
            <c:ext xmlns:c16="http://schemas.microsoft.com/office/drawing/2014/chart" uri="{C3380CC4-5D6E-409C-BE32-E72D297353CC}">
              <c16:uniqueId val="{00000005-FCD4-41F6-8361-232388E241F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FDA6-4AB5-A639-F2E2D51A839D}"/>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FDA6-4AB5-A639-F2E2D51A839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Usted</c:v>
                </c:pt>
                <c:pt idx="1">
                  <c:v>Una mujer de la familia que vive con usted</c:v>
                </c:pt>
                <c:pt idx="2">
                  <c:v>Un hombre de la familia que vive con usted</c:v>
                </c:pt>
                <c:pt idx="3">
                  <c:v>Una cuidadora o trabajadora doméstica</c:v>
                </c:pt>
                <c:pt idx="4">
                  <c:v>Otra persona que no es familia</c:v>
                </c:pt>
                <c:pt idx="5">
                  <c:v>Una mujer de la familia que no vive con usted</c:v>
                </c:pt>
              </c:strCache>
            </c:strRef>
          </c:cat>
          <c:val>
            <c:numRef>
              <c:f>Sheet1!$B$2:$B$7</c:f>
              <c:numCache>
                <c:formatCode>###0%</c:formatCode>
                <c:ptCount val="6"/>
                <c:pt idx="0">
                  <c:v>0.54863376169956257</c:v>
                </c:pt>
                <c:pt idx="1">
                  <c:v>0.2816809130524538</c:v>
                </c:pt>
                <c:pt idx="2">
                  <c:v>9.1241831235672338E-2</c:v>
                </c:pt>
                <c:pt idx="3">
                  <c:v>3.965617741538649E-2</c:v>
                </c:pt>
                <c:pt idx="4">
                  <c:v>2.4879435266128666E-2</c:v>
                </c:pt>
                <c:pt idx="5">
                  <c:v>1.3907881330796866E-2</c:v>
                </c:pt>
              </c:numCache>
            </c:numRef>
          </c:val>
          <c:extLst>
            <c:ext xmlns:c16="http://schemas.microsoft.com/office/drawing/2014/chart" uri="{C3380CC4-5D6E-409C-BE32-E72D297353CC}">
              <c16:uniqueId val="{00000004-FDA6-4AB5-A639-F2E2D51A839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45867201825399E-2"/>
          <c:y val="5.5782987077695079E-2"/>
          <c:w val="0.78880455907406966"/>
          <c:h val="0.92653433459542356"/>
        </c:manualLayout>
      </c:layout>
      <c:barChart>
        <c:barDir val="col"/>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7D3B-4466-B372-E6E140C4BAB0}"/>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7D3B-4466-B372-E6E140C4BAB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0.98922822276106881</c:v>
                </c:pt>
              </c:numCache>
            </c:numRef>
          </c:val>
          <c:extLst>
            <c:ext xmlns:c16="http://schemas.microsoft.com/office/drawing/2014/chart" uri="{C3380CC4-5D6E-409C-BE32-E72D297353CC}">
              <c16:uniqueId val="{00000004-7D3B-4466-B372-E6E140C4BAB0}"/>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0.9519395665043513</c:v>
                </c:pt>
              </c:numCache>
            </c:numRef>
          </c:val>
          <c:extLst>
            <c:ext xmlns:c16="http://schemas.microsoft.com/office/drawing/2014/chart" uri="{C3380CC4-5D6E-409C-BE32-E72D297353CC}">
              <c16:uniqueId val="{00000005-7D3B-4466-B372-E6E140C4BAB0}"/>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0.97039873236014362</c:v>
                </c:pt>
              </c:numCache>
            </c:numRef>
          </c:val>
          <c:extLst>
            <c:ext xmlns:c16="http://schemas.microsoft.com/office/drawing/2014/chart" uri="{C3380CC4-5D6E-409C-BE32-E72D297353CC}">
              <c16:uniqueId val="{00000006-7D3B-4466-B372-E6E140C4BAB0}"/>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75F9-4832-AF1D-488F448D4468}"/>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75F9-4832-AF1D-488F448D446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Usted</c:v>
                </c:pt>
                <c:pt idx="1">
                  <c:v>Una mujer de la familia que vive con usted</c:v>
                </c:pt>
                <c:pt idx="2">
                  <c:v>Un hombre de la familia que vive con usted</c:v>
                </c:pt>
                <c:pt idx="3">
                  <c:v>Una cuidadora o trabajadora doméstica</c:v>
                </c:pt>
                <c:pt idx="4">
                  <c:v>Otra persona que no es familia</c:v>
                </c:pt>
                <c:pt idx="5">
                  <c:v>Una mujer de la familia que no vive con usted</c:v>
                </c:pt>
              </c:strCache>
            </c:strRef>
          </c:cat>
          <c:val>
            <c:numRef>
              <c:f>Sheet1!$B$2:$B$7</c:f>
              <c:numCache>
                <c:formatCode>###0%</c:formatCode>
                <c:ptCount val="6"/>
                <c:pt idx="0">
                  <c:v>0.51388915753501385</c:v>
                </c:pt>
                <c:pt idx="1">
                  <c:v>0.2807162605876225</c:v>
                </c:pt>
                <c:pt idx="2">
                  <c:v>0.12081815155175699</c:v>
                </c:pt>
                <c:pt idx="3">
                  <c:v>6.4273743460565927E-2</c:v>
                </c:pt>
                <c:pt idx="4">
                  <c:v>2.0302686865041008E-2</c:v>
                </c:pt>
              </c:numCache>
            </c:numRef>
          </c:val>
          <c:extLst>
            <c:ext xmlns:c16="http://schemas.microsoft.com/office/drawing/2014/chart" uri="{C3380CC4-5D6E-409C-BE32-E72D297353CC}">
              <c16:uniqueId val="{00000004-75F9-4832-AF1D-488F448D4468}"/>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Usted</c:v>
                </c:pt>
                <c:pt idx="1">
                  <c:v>Una mujer de la familia que vive con usted</c:v>
                </c:pt>
                <c:pt idx="2">
                  <c:v>Un hombre de la familia que vive con usted</c:v>
                </c:pt>
                <c:pt idx="3">
                  <c:v>Una cuidadora o trabajadora doméstica</c:v>
                </c:pt>
                <c:pt idx="4">
                  <c:v>Otra persona que no es familia</c:v>
                </c:pt>
                <c:pt idx="5">
                  <c:v>Una mujer de la familia que no vive con usted</c:v>
                </c:pt>
              </c:strCache>
            </c:strRef>
          </c:cat>
          <c:val>
            <c:numRef>
              <c:f>Sheet1!$C$2:$C$7</c:f>
              <c:numCache>
                <c:formatCode>###0%</c:formatCode>
                <c:ptCount val="6"/>
                <c:pt idx="0">
                  <c:v>0.60545440001835626</c:v>
                </c:pt>
                <c:pt idx="1">
                  <c:v>0.26040381202633278</c:v>
                </c:pt>
                <c:pt idx="2">
                  <c:v>5.8577002842844991E-2</c:v>
                </c:pt>
                <c:pt idx="3">
                  <c:v>1.9063564391687764E-2</c:v>
                </c:pt>
                <c:pt idx="4">
                  <c:v>3.7437656329090678E-2</c:v>
                </c:pt>
                <c:pt idx="5">
                  <c:v>1.9063564391687764E-2</c:v>
                </c:pt>
              </c:numCache>
            </c:numRef>
          </c:val>
          <c:extLst>
            <c:ext xmlns:c16="http://schemas.microsoft.com/office/drawing/2014/chart" uri="{C3380CC4-5D6E-409C-BE32-E72D297353CC}">
              <c16:uniqueId val="{00000005-75F9-4832-AF1D-488F448D4468}"/>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Usted</c:v>
                </c:pt>
                <c:pt idx="1">
                  <c:v>Una mujer de la familia que vive con usted</c:v>
                </c:pt>
                <c:pt idx="2">
                  <c:v>Un hombre de la familia que vive con usted</c:v>
                </c:pt>
                <c:pt idx="3">
                  <c:v>Una cuidadora o trabajadora doméstica</c:v>
                </c:pt>
                <c:pt idx="4">
                  <c:v>Otra persona que no es familia</c:v>
                </c:pt>
                <c:pt idx="5">
                  <c:v>Una mujer de la familia que no vive con usted</c:v>
                </c:pt>
              </c:strCache>
            </c:strRef>
          </c:cat>
          <c:val>
            <c:numRef>
              <c:f>Sheet1!$D$2:$D$7</c:f>
              <c:numCache>
                <c:formatCode>###0%</c:formatCode>
                <c:ptCount val="6"/>
                <c:pt idx="0">
                  <c:v>0.50205633969681296</c:v>
                </c:pt>
                <c:pt idx="1">
                  <c:v>0.36482418436138531</c:v>
                </c:pt>
                <c:pt idx="2">
                  <c:v>7.2873606056296641E-2</c:v>
                </c:pt>
                <c:pt idx="5">
                  <c:v>6.0245869885505149E-2</c:v>
                </c:pt>
              </c:numCache>
            </c:numRef>
          </c:val>
          <c:extLst>
            <c:ext xmlns:c16="http://schemas.microsoft.com/office/drawing/2014/chart" uri="{C3380CC4-5D6E-409C-BE32-E72D297353CC}">
              <c16:uniqueId val="{00000006-75F9-4832-AF1D-488F448D446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2653433459542356"/>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62EC-4B86-A730-52D43C2E4A5B}"/>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62EC-4B86-A730-52D43C2E4A5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Usted</c:v>
                </c:pt>
                <c:pt idx="1">
                  <c:v>Una mujer de la familia que vive con usted</c:v>
                </c:pt>
                <c:pt idx="2">
                  <c:v>Un hombre de la familia que vive con usted</c:v>
                </c:pt>
                <c:pt idx="3">
                  <c:v>Una cuidadora o trabajadora doméstica</c:v>
                </c:pt>
                <c:pt idx="4">
                  <c:v>Otra persona que no es familia</c:v>
                </c:pt>
                <c:pt idx="5">
                  <c:v>Una mujer de la familia que no vive con usted</c:v>
                </c:pt>
              </c:strCache>
            </c:strRef>
          </c:cat>
          <c:val>
            <c:numRef>
              <c:f>Sheet1!$B$2:$B$7</c:f>
              <c:numCache>
                <c:formatCode>###0%</c:formatCode>
                <c:ptCount val="6"/>
                <c:pt idx="0">
                  <c:v>0.57948836123959135</c:v>
                </c:pt>
                <c:pt idx="1">
                  <c:v>0.22619330989184064</c:v>
                </c:pt>
                <c:pt idx="2">
                  <c:v>9.7159164434284004E-2</c:v>
                </c:pt>
                <c:pt idx="4">
                  <c:v>9.7159164434284004E-2</c:v>
                </c:pt>
              </c:numCache>
            </c:numRef>
          </c:val>
          <c:extLst>
            <c:ext xmlns:c16="http://schemas.microsoft.com/office/drawing/2014/chart" uri="{C3380CC4-5D6E-409C-BE32-E72D297353CC}">
              <c16:uniqueId val="{00000004-62EC-4B86-A730-52D43C2E4A5B}"/>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Usted</c:v>
                </c:pt>
                <c:pt idx="1">
                  <c:v>Una mujer de la familia que vive con usted</c:v>
                </c:pt>
                <c:pt idx="2">
                  <c:v>Un hombre de la familia que vive con usted</c:v>
                </c:pt>
                <c:pt idx="3">
                  <c:v>Una cuidadora o trabajadora doméstica</c:v>
                </c:pt>
                <c:pt idx="4">
                  <c:v>Otra persona que no es familia</c:v>
                </c:pt>
                <c:pt idx="5">
                  <c:v>Una mujer de la familia que no vive con usted</c:v>
                </c:pt>
              </c:strCache>
            </c:strRef>
          </c:cat>
          <c:val>
            <c:numRef>
              <c:f>Sheet1!$C$2:$C$7</c:f>
              <c:numCache>
                <c:formatCode>###0%</c:formatCode>
                <c:ptCount val="6"/>
                <c:pt idx="0">
                  <c:v>0.79490679387988683</c:v>
                </c:pt>
                <c:pt idx="1">
                  <c:v>8.396112873749928E-2</c:v>
                </c:pt>
                <c:pt idx="2">
                  <c:v>0.121132077382614</c:v>
                </c:pt>
              </c:numCache>
            </c:numRef>
          </c:val>
          <c:extLst>
            <c:ext xmlns:c16="http://schemas.microsoft.com/office/drawing/2014/chart" uri="{C3380CC4-5D6E-409C-BE32-E72D297353CC}">
              <c16:uniqueId val="{00000005-62EC-4B86-A730-52D43C2E4A5B}"/>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Usted</c:v>
                </c:pt>
                <c:pt idx="1">
                  <c:v>Una mujer de la familia que vive con usted</c:v>
                </c:pt>
                <c:pt idx="2">
                  <c:v>Un hombre de la familia que vive con usted</c:v>
                </c:pt>
                <c:pt idx="3">
                  <c:v>Una cuidadora o trabajadora doméstica</c:v>
                </c:pt>
                <c:pt idx="4">
                  <c:v>Otra persona que no es familia</c:v>
                </c:pt>
                <c:pt idx="5">
                  <c:v>Una mujer de la familia que no vive con usted</c:v>
                </c:pt>
              </c:strCache>
            </c:strRef>
          </c:cat>
          <c:val>
            <c:numRef>
              <c:f>Sheet1!$D$2:$D$7</c:f>
              <c:numCache>
                <c:formatCode>###0%</c:formatCode>
                <c:ptCount val="6"/>
                <c:pt idx="0">
                  <c:v>0.49385381760344066</c:v>
                </c:pt>
                <c:pt idx="1">
                  <c:v>0.31679215683267248</c:v>
                </c:pt>
                <c:pt idx="2">
                  <c:v>8.1195690483338009E-2</c:v>
                </c:pt>
                <c:pt idx="3">
                  <c:v>3.7878549365908308E-2</c:v>
                </c:pt>
                <c:pt idx="5">
                  <c:v>7.0279785714640178E-2</c:v>
                </c:pt>
              </c:numCache>
            </c:numRef>
          </c:val>
          <c:extLst>
            <c:ext xmlns:c16="http://schemas.microsoft.com/office/drawing/2014/chart" uri="{C3380CC4-5D6E-409C-BE32-E72D297353CC}">
              <c16:uniqueId val="{00000006-62EC-4B86-A730-52D43C2E4A5B}"/>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Usted</c:v>
                </c:pt>
                <c:pt idx="1">
                  <c:v>Una mujer de la familia que vive con usted</c:v>
                </c:pt>
                <c:pt idx="2">
                  <c:v>Un hombre de la familia que vive con usted</c:v>
                </c:pt>
                <c:pt idx="3">
                  <c:v>Una cuidadora o trabajadora doméstica</c:v>
                </c:pt>
                <c:pt idx="4">
                  <c:v>Otra persona que no es familia</c:v>
                </c:pt>
                <c:pt idx="5">
                  <c:v>Una mujer de la familia que no vive con usted</c:v>
                </c:pt>
              </c:strCache>
            </c:strRef>
          </c:cat>
          <c:val>
            <c:numRef>
              <c:f>Sheet1!$E$2:$E$7</c:f>
              <c:numCache>
                <c:formatCode>###0%</c:formatCode>
                <c:ptCount val="6"/>
                <c:pt idx="0">
                  <c:v>0.46744667214311014</c:v>
                </c:pt>
                <c:pt idx="1">
                  <c:v>0.37081229861256881</c:v>
                </c:pt>
                <c:pt idx="2">
                  <c:v>8.1676980891144654E-2</c:v>
                </c:pt>
                <c:pt idx="3">
                  <c:v>8.0064048353176445E-2</c:v>
                </c:pt>
              </c:numCache>
            </c:numRef>
          </c:val>
          <c:extLst>
            <c:ext xmlns:c16="http://schemas.microsoft.com/office/drawing/2014/chart" uri="{C3380CC4-5D6E-409C-BE32-E72D297353CC}">
              <c16:uniqueId val="{00000007-62EC-4B86-A730-52D43C2E4A5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1DEC-4A24-A30D-BA1627744B4B}"/>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1DEC-4A24-A30D-BA1627744B4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Ninguna dificultad</c:v>
                </c:pt>
                <c:pt idx="1">
                  <c:v>Dificultad para ver, aún utilizando lentes</c:v>
                </c:pt>
                <c:pt idx="2">
                  <c:v>Dificultad temporal para moverse</c:v>
                </c:pt>
                <c:pt idx="3">
                  <c:v>Dificultad permanente para moverse (por ejemplo utiliza silla de ruedas, muleta, caminadores)</c:v>
                </c:pt>
                <c:pt idx="4">
                  <c:v>Otro tipo de dificultad</c:v>
                </c:pt>
                <c:pt idx="5">
                  <c:v>Dificultad para oír, aún utilizando aparatos especiales</c:v>
                </c:pt>
                <c:pt idx="6">
                  <c:v>Dificultad para hablar y/o comunicarse</c:v>
                </c:pt>
              </c:strCache>
            </c:strRef>
          </c:cat>
          <c:val>
            <c:numRef>
              <c:f>Sheet1!$B$2:$B$8</c:f>
              <c:numCache>
                <c:formatCode>###0%</c:formatCode>
                <c:ptCount val="7"/>
                <c:pt idx="0">
                  <c:v>0.85715334199081372</c:v>
                </c:pt>
                <c:pt idx="1">
                  <c:v>6.7183079793078859E-2</c:v>
                </c:pt>
                <c:pt idx="2">
                  <c:v>4.3209055571844471E-2</c:v>
                </c:pt>
                <c:pt idx="3">
                  <c:v>4.6795553518852985E-2</c:v>
                </c:pt>
                <c:pt idx="4">
                  <c:v>1.3697355237518244E-2</c:v>
                </c:pt>
                <c:pt idx="6">
                  <c:v>7.9841028926796714E-3</c:v>
                </c:pt>
              </c:numCache>
            </c:numRef>
          </c:val>
          <c:extLst>
            <c:ext xmlns:c16="http://schemas.microsoft.com/office/drawing/2014/chart" uri="{C3380CC4-5D6E-409C-BE32-E72D297353CC}">
              <c16:uniqueId val="{00000004-1DEC-4A24-A30D-BA1627744B4B}"/>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Ninguna dificultad</c:v>
                </c:pt>
                <c:pt idx="1">
                  <c:v>Dificultad para ver, aún utilizando lentes</c:v>
                </c:pt>
                <c:pt idx="2">
                  <c:v>Dificultad temporal para moverse</c:v>
                </c:pt>
                <c:pt idx="3">
                  <c:v>Dificultad permanente para moverse (por ejemplo utiliza silla de ruedas, muleta, caminadores)</c:v>
                </c:pt>
                <c:pt idx="4">
                  <c:v>Otro tipo de dificultad</c:v>
                </c:pt>
                <c:pt idx="5">
                  <c:v>Dificultad para oír, aún utilizando aparatos especiales</c:v>
                </c:pt>
                <c:pt idx="6">
                  <c:v>Dificultad para hablar y/o comunicarse</c:v>
                </c:pt>
              </c:strCache>
            </c:strRef>
          </c:cat>
          <c:val>
            <c:numRef>
              <c:f>Sheet1!$C$2:$C$8</c:f>
              <c:numCache>
                <c:formatCode>###0%</c:formatCode>
                <c:ptCount val="7"/>
                <c:pt idx="0">
                  <c:v>0.79433989340563127</c:v>
                </c:pt>
                <c:pt idx="1">
                  <c:v>7.5773948870424435E-2</c:v>
                </c:pt>
                <c:pt idx="2">
                  <c:v>8.4384252803175755E-2</c:v>
                </c:pt>
                <c:pt idx="3">
                  <c:v>4.583391897910128E-2</c:v>
                </c:pt>
                <c:pt idx="4">
                  <c:v>5.4518772700320158E-3</c:v>
                </c:pt>
                <c:pt idx="5">
                  <c:v>9.8253433025880278E-3</c:v>
                </c:pt>
              </c:numCache>
            </c:numRef>
          </c:val>
          <c:extLst>
            <c:ext xmlns:c16="http://schemas.microsoft.com/office/drawing/2014/chart" uri="{C3380CC4-5D6E-409C-BE32-E72D297353CC}">
              <c16:uniqueId val="{00000005-1DEC-4A24-A30D-BA1627744B4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FC7F-4DD6-85FB-42DE4745BC5A}"/>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FC7F-4DD6-85FB-42DE4745BC5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Ninguna dificultad</c:v>
                </c:pt>
                <c:pt idx="1">
                  <c:v>Dificultad para ver, aún utilizando lentes</c:v>
                </c:pt>
                <c:pt idx="2">
                  <c:v>Dificultad temporal para moverse</c:v>
                </c:pt>
                <c:pt idx="3">
                  <c:v>Dificultad permanente para moverse (por ejemplo utiliza silla de ruedas, muleta, caminadores)</c:v>
                </c:pt>
                <c:pt idx="4">
                  <c:v>Otro tipo de dificultad</c:v>
                </c:pt>
                <c:pt idx="5">
                  <c:v>Dificultad para oír, aún utilizando aparatos especiales</c:v>
                </c:pt>
                <c:pt idx="6">
                  <c:v>Dificultad para hablar y/o comunicarse</c:v>
                </c:pt>
              </c:strCache>
            </c:strRef>
          </c:cat>
          <c:val>
            <c:numRef>
              <c:f>Sheet1!$B$2:$B$8</c:f>
              <c:numCache>
                <c:formatCode>###0%</c:formatCode>
                <c:ptCount val="7"/>
                <c:pt idx="0">
                  <c:v>0.82306688302924824</c:v>
                </c:pt>
                <c:pt idx="1">
                  <c:v>7.18450162548539E-2</c:v>
                </c:pt>
                <c:pt idx="2">
                  <c:v>6.5553262143415517E-2</c:v>
                </c:pt>
                <c:pt idx="3">
                  <c:v>4.6273711190281744E-2</c:v>
                </c:pt>
                <c:pt idx="4">
                  <c:v>9.2228493365079656E-3</c:v>
                </c:pt>
                <c:pt idx="5">
                  <c:v>7.4531700314910401E-3</c:v>
                </c:pt>
                <c:pt idx="6" formatCode="###0.0%">
                  <c:v>3.6514352597735349E-3</c:v>
                </c:pt>
              </c:numCache>
            </c:numRef>
          </c:val>
          <c:extLst>
            <c:ext xmlns:c16="http://schemas.microsoft.com/office/drawing/2014/chart" uri="{C3380CC4-5D6E-409C-BE32-E72D297353CC}">
              <c16:uniqueId val="{00000004-FC7F-4DD6-85FB-42DE4745BC5A}"/>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A91B-443C-B02B-0FCD6456E72A}"/>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A91B-443C-B02B-0FCD6456E72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Ninguna dificultad</c:v>
                </c:pt>
                <c:pt idx="1">
                  <c:v>Dificultad para ver, aún utilizando lentes</c:v>
                </c:pt>
                <c:pt idx="2">
                  <c:v>Dificultad temporal para moverse</c:v>
                </c:pt>
                <c:pt idx="3">
                  <c:v>Dificultad permanente para moverse (por ejemplo utiliza silla de ruedas, muleta, caminadores)</c:v>
                </c:pt>
                <c:pt idx="4">
                  <c:v>Otro tipo de dificultad</c:v>
                </c:pt>
                <c:pt idx="5">
                  <c:v>Dificultad para oír, aún utilizando aparatos especiales</c:v>
                </c:pt>
                <c:pt idx="6">
                  <c:v>Dificultad para hablar y/o comunicarse</c:v>
                </c:pt>
              </c:strCache>
            </c:strRef>
          </c:cat>
          <c:val>
            <c:numRef>
              <c:f>Sheet1!$B$2:$B$8</c:f>
              <c:numCache>
                <c:formatCode>###0%</c:formatCode>
                <c:ptCount val="7"/>
                <c:pt idx="0">
                  <c:v>0.78660266603823614</c:v>
                </c:pt>
                <c:pt idx="1">
                  <c:v>6.5512245099443228E-2</c:v>
                </c:pt>
                <c:pt idx="2">
                  <c:v>9.1341658396603853E-2</c:v>
                </c:pt>
                <c:pt idx="3">
                  <c:v>6.2617594991046813E-2</c:v>
                </c:pt>
                <c:pt idx="4">
                  <c:v>1.331345674360147E-2</c:v>
                </c:pt>
                <c:pt idx="5">
                  <c:v>1.2994465836911807E-2</c:v>
                </c:pt>
                <c:pt idx="6">
                  <c:v>7.7603308562079311E-3</c:v>
                </c:pt>
              </c:numCache>
            </c:numRef>
          </c:val>
          <c:extLst>
            <c:ext xmlns:c16="http://schemas.microsoft.com/office/drawing/2014/chart" uri="{C3380CC4-5D6E-409C-BE32-E72D297353CC}">
              <c16:uniqueId val="{00000004-A91B-443C-B02B-0FCD6456E72A}"/>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Ninguna dificultad</c:v>
                </c:pt>
                <c:pt idx="1">
                  <c:v>Dificultad para ver, aún utilizando lentes</c:v>
                </c:pt>
                <c:pt idx="2">
                  <c:v>Dificultad temporal para moverse</c:v>
                </c:pt>
                <c:pt idx="3">
                  <c:v>Dificultad permanente para moverse (por ejemplo utiliza silla de ruedas, muleta, caminadores)</c:v>
                </c:pt>
                <c:pt idx="4">
                  <c:v>Otro tipo de dificultad</c:v>
                </c:pt>
                <c:pt idx="5">
                  <c:v>Dificultad para oír, aún utilizando aparatos especiales</c:v>
                </c:pt>
                <c:pt idx="6">
                  <c:v>Dificultad para hablar y/o comunicarse</c:v>
                </c:pt>
              </c:strCache>
            </c:strRef>
          </c:cat>
          <c:val>
            <c:numRef>
              <c:f>Sheet1!$C$2:$C$8</c:f>
              <c:numCache>
                <c:formatCode>###0%</c:formatCode>
                <c:ptCount val="7"/>
                <c:pt idx="0">
                  <c:v>0.83250278872896155</c:v>
                </c:pt>
                <c:pt idx="1">
                  <c:v>9.3850004870345602E-2</c:v>
                </c:pt>
                <c:pt idx="2">
                  <c:v>5.2362189228979193E-2</c:v>
                </c:pt>
                <c:pt idx="3">
                  <c:v>3.7457198251924048E-2</c:v>
                </c:pt>
              </c:numCache>
            </c:numRef>
          </c:val>
          <c:extLst>
            <c:ext xmlns:c16="http://schemas.microsoft.com/office/drawing/2014/chart" uri="{C3380CC4-5D6E-409C-BE32-E72D297353CC}">
              <c16:uniqueId val="{00000005-A91B-443C-B02B-0FCD6456E72A}"/>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Ninguna dificultad</c:v>
                </c:pt>
                <c:pt idx="1">
                  <c:v>Dificultad para ver, aún utilizando lentes</c:v>
                </c:pt>
                <c:pt idx="2">
                  <c:v>Dificultad temporal para moverse</c:v>
                </c:pt>
                <c:pt idx="3">
                  <c:v>Dificultad permanente para moverse (por ejemplo utiliza silla de ruedas, muleta, caminadores)</c:v>
                </c:pt>
                <c:pt idx="4">
                  <c:v>Otro tipo de dificultad</c:v>
                </c:pt>
                <c:pt idx="5">
                  <c:v>Dificultad para oír, aún utilizando aparatos especiales</c:v>
                </c:pt>
                <c:pt idx="6">
                  <c:v>Dificultad para hablar y/o comunicarse</c:v>
                </c:pt>
              </c:strCache>
            </c:strRef>
          </c:cat>
          <c:val>
            <c:numRef>
              <c:f>Sheet1!$D$2:$D$8</c:f>
              <c:numCache>
                <c:formatCode>###0%</c:formatCode>
                <c:ptCount val="7"/>
                <c:pt idx="0">
                  <c:v>0.93064115936309189</c:v>
                </c:pt>
                <c:pt idx="1">
                  <c:v>2.3874527459956756E-2</c:v>
                </c:pt>
                <c:pt idx="2">
                  <c:v>1.0804892858497277E-2</c:v>
                </c:pt>
                <c:pt idx="3">
                  <c:v>1.306963460145948E-2</c:v>
                </c:pt>
                <c:pt idx="4">
                  <c:v>2.3874527459956756E-2</c:v>
                </c:pt>
                <c:pt idx="5">
                  <c:v>1.0804892858497277E-2</c:v>
                </c:pt>
              </c:numCache>
            </c:numRef>
          </c:val>
          <c:extLst>
            <c:ext xmlns:c16="http://schemas.microsoft.com/office/drawing/2014/chart" uri="{C3380CC4-5D6E-409C-BE32-E72D297353CC}">
              <c16:uniqueId val="{00000006-A91B-443C-B02B-0FCD6456E72A}"/>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7CD5-4165-AB50-AD187B9CDF98}"/>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7CD5-4165-AB50-AD187B9CDF9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Ninguna dificultad</c:v>
                </c:pt>
                <c:pt idx="1">
                  <c:v>Dificultad para ver, aún utilizando lentes</c:v>
                </c:pt>
                <c:pt idx="2">
                  <c:v>Dificultad temporal para moverse</c:v>
                </c:pt>
                <c:pt idx="3">
                  <c:v>Dificultad permanente para moverse (por ejemplo utiliza silla de ruedas, muleta, caminadores)</c:v>
                </c:pt>
                <c:pt idx="4">
                  <c:v>Otro tipo de dificultad</c:v>
                </c:pt>
                <c:pt idx="5">
                  <c:v>Dificultad para oír, aún utilizando aparatos especiales</c:v>
                </c:pt>
                <c:pt idx="6">
                  <c:v>Dificultad para hablar y/o comunicarse</c:v>
                </c:pt>
              </c:strCache>
            </c:strRef>
          </c:cat>
          <c:val>
            <c:numRef>
              <c:f>Sheet1!$B$2:$B$8</c:f>
              <c:numCache>
                <c:formatCode>###0%</c:formatCode>
                <c:ptCount val="7"/>
                <c:pt idx="0">
                  <c:v>0.77372389359030125</c:v>
                </c:pt>
                <c:pt idx="1">
                  <c:v>0.11579461965803813</c:v>
                </c:pt>
                <c:pt idx="2">
                  <c:v>7.0496031927788957E-2</c:v>
                </c:pt>
                <c:pt idx="3">
                  <c:v>3.2532169089622323E-2</c:v>
                </c:pt>
                <c:pt idx="5">
                  <c:v>2.6225851137236009E-2</c:v>
                </c:pt>
              </c:numCache>
            </c:numRef>
          </c:val>
          <c:extLst>
            <c:ext xmlns:c16="http://schemas.microsoft.com/office/drawing/2014/chart" uri="{C3380CC4-5D6E-409C-BE32-E72D297353CC}">
              <c16:uniqueId val="{00000004-7CD5-4165-AB50-AD187B9CDF98}"/>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Ninguna dificultad</c:v>
                </c:pt>
                <c:pt idx="1">
                  <c:v>Dificultad para ver, aún utilizando lentes</c:v>
                </c:pt>
                <c:pt idx="2">
                  <c:v>Dificultad temporal para moverse</c:v>
                </c:pt>
                <c:pt idx="3">
                  <c:v>Dificultad permanente para moverse (por ejemplo utiliza silla de ruedas, muleta, caminadores)</c:v>
                </c:pt>
                <c:pt idx="4">
                  <c:v>Otro tipo de dificultad</c:v>
                </c:pt>
                <c:pt idx="5">
                  <c:v>Dificultad para oír, aún utilizando aparatos especiales</c:v>
                </c:pt>
                <c:pt idx="6">
                  <c:v>Dificultad para hablar y/o comunicarse</c:v>
                </c:pt>
              </c:strCache>
            </c:strRef>
          </c:cat>
          <c:val>
            <c:numRef>
              <c:f>Sheet1!$C$2:$C$8</c:f>
              <c:numCache>
                <c:formatCode>###0%</c:formatCode>
                <c:ptCount val="7"/>
                <c:pt idx="0">
                  <c:v>0.89264445755028621</c:v>
                </c:pt>
                <c:pt idx="1">
                  <c:v>5.5987992962388662E-2</c:v>
                </c:pt>
                <c:pt idx="2">
                  <c:v>3.7143966852894013E-2</c:v>
                </c:pt>
                <c:pt idx="3">
                  <c:v>1.4223582634431525E-2</c:v>
                </c:pt>
                <c:pt idx="6">
                  <c:v>3.3067608743926176E-2</c:v>
                </c:pt>
              </c:numCache>
            </c:numRef>
          </c:val>
          <c:extLst>
            <c:ext xmlns:c16="http://schemas.microsoft.com/office/drawing/2014/chart" uri="{C3380CC4-5D6E-409C-BE32-E72D297353CC}">
              <c16:uniqueId val="{00000005-7CD5-4165-AB50-AD187B9CDF98}"/>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Ninguna dificultad</c:v>
                </c:pt>
                <c:pt idx="1">
                  <c:v>Dificultad para ver, aún utilizando lentes</c:v>
                </c:pt>
                <c:pt idx="2">
                  <c:v>Dificultad temporal para moverse</c:v>
                </c:pt>
                <c:pt idx="3">
                  <c:v>Dificultad permanente para moverse (por ejemplo utiliza silla de ruedas, muleta, caminadores)</c:v>
                </c:pt>
                <c:pt idx="4">
                  <c:v>Otro tipo de dificultad</c:v>
                </c:pt>
                <c:pt idx="5">
                  <c:v>Dificultad para oír, aún utilizando aparatos especiales</c:v>
                </c:pt>
                <c:pt idx="6">
                  <c:v>Dificultad para hablar y/o comunicarse</c:v>
                </c:pt>
              </c:strCache>
            </c:strRef>
          </c:cat>
          <c:val>
            <c:numRef>
              <c:f>Sheet1!$D$2:$D$8</c:f>
              <c:numCache>
                <c:formatCode>###0%</c:formatCode>
                <c:ptCount val="7"/>
                <c:pt idx="0">
                  <c:v>0.90759473206496311</c:v>
                </c:pt>
                <c:pt idx="1">
                  <c:v>4.455890270450262E-2</c:v>
                </c:pt>
                <c:pt idx="2">
                  <c:v>2.5527515368598E-2</c:v>
                </c:pt>
                <c:pt idx="3">
                  <c:v>1.1654247099074876E-2</c:v>
                </c:pt>
                <c:pt idx="4">
                  <c:v>1.1782270997312168E-2</c:v>
                </c:pt>
                <c:pt idx="5">
                  <c:v>5.3323013814309209E-3</c:v>
                </c:pt>
              </c:numCache>
            </c:numRef>
          </c:val>
          <c:extLst>
            <c:ext xmlns:c16="http://schemas.microsoft.com/office/drawing/2014/chart" uri="{C3380CC4-5D6E-409C-BE32-E72D297353CC}">
              <c16:uniqueId val="{00000006-7CD5-4165-AB50-AD187B9CDF98}"/>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Ninguna dificultad</c:v>
                </c:pt>
                <c:pt idx="1">
                  <c:v>Dificultad para ver, aún utilizando lentes</c:v>
                </c:pt>
                <c:pt idx="2">
                  <c:v>Dificultad temporal para moverse</c:v>
                </c:pt>
                <c:pt idx="3">
                  <c:v>Dificultad permanente para moverse (por ejemplo utiliza silla de ruedas, muleta, caminadores)</c:v>
                </c:pt>
                <c:pt idx="4">
                  <c:v>Otro tipo de dificultad</c:v>
                </c:pt>
                <c:pt idx="5">
                  <c:v>Dificultad para oír, aún utilizando aparatos especiales</c:v>
                </c:pt>
                <c:pt idx="6">
                  <c:v>Dificultad para hablar y/o comunicarse</c:v>
                </c:pt>
              </c:strCache>
            </c:strRef>
          </c:cat>
          <c:val>
            <c:numRef>
              <c:f>Sheet1!$E$2:$E$8</c:f>
              <c:numCache>
                <c:formatCode>###0%</c:formatCode>
                <c:ptCount val="7"/>
                <c:pt idx="0">
                  <c:v>0.78012951105535533</c:v>
                </c:pt>
                <c:pt idx="1">
                  <c:v>6.7789697480138245E-2</c:v>
                </c:pt>
                <c:pt idx="2">
                  <c:v>9.5244825087025725E-2</c:v>
                </c:pt>
                <c:pt idx="3">
                  <c:v>8.4354617303372514E-2</c:v>
                </c:pt>
                <c:pt idx="4">
                  <c:v>1.5454516128832328E-2</c:v>
                </c:pt>
              </c:numCache>
            </c:numRef>
          </c:val>
          <c:extLst>
            <c:ext xmlns:c16="http://schemas.microsoft.com/office/drawing/2014/chart" uri="{C3380CC4-5D6E-409C-BE32-E72D297353CC}">
              <c16:uniqueId val="{00000007-7CD5-4165-AB50-AD187B9CDF9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E304-4FD3-A85A-966EB90346DE}"/>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E304-4FD3-A85A-966EB90346D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Sheet1!$B$2:$B$5</c:f>
              <c:numCache>
                <c:formatCode>###0%</c:formatCode>
                <c:ptCount val="4"/>
                <c:pt idx="0">
                  <c:v>0.18783388135739706</c:v>
                </c:pt>
                <c:pt idx="1">
                  <c:v>0.47137288037060349</c:v>
                </c:pt>
                <c:pt idx="2">
                  <c:v>0.23113944831721153</c:v>
                </c:pt>
                <c:pt idx="3">
                  <c:v>0.1096537899547876</c:v>
                </c:pt>
              </c:numCache>
            </c:numRef>
          </c:val>
          <c:extLst>
            <c:ext xmlns:c16="http://schemas.microsoft.com/office/drawing/2014/chart" uri="{C3380CC4-5D6E-409C-BE32-E72D297353CC}">
              <c16:uniqueId val="{00000004-E304-4FD3-A85A-966EB90346DE}"/>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Sheet1!$C$2:$C$5</c:f>
              <c:numCache>
                <c:formatCode>###0%</c:formatCode>
                <c:ptCount val="4"/>
                <c:pt idx="0">
                  <c:v>0.62318553641906627</c:v>
                </c:pt>
                <c:pt idx="1">
                  <c:v>0.10922909303154346</c:v>
                </c:pt>
                <c:pt idx="2">
                  <c:v>0.20880245740878661</c:v>
                </c:pt>
                <c:pt idx="3">
                  <c:v>5.8782913140603521E-2</c:v>
                </c:pt>
              </c:numCache>
            </c:numRef>
          </c:val>
          <c:extLst>
            <c:ext xmlns:c16="http://schemas.microsoft.com/office/drawing/2014/chart" uri="{C3380CC4-5D6E-409C-BE32-E72D297353CC}">
              <c16:uniqueId val="{00000005-E304-4FD3-A85A-966EB90346D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71CC-43BC-9979-397824D26072}"/>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71CC-43BC-9979-397824D26072}"/>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Sheet1!$B$2:$B$5</c:f>
              <c:numCache>
                <c:formatCode>###0%</c:formatCode>
                <c:ptCount val="4"/>
                <c:pt idx="0">
                  <c:v>0.42408259335072684</c:v>
                </c:pt>
                <c:pt idx="1">
                  <c:v>0.27485128151939181</c:v>
                </c:pt>
                <c:pt idx="2">
                  <c:v>0.21901801666404583</c:v>
                </c:pt>
                <c:pt idx="3">
                  <c:v>8.2048108465830952E-2</c:v>
                </c:pt>
              </c:numCache>
            </c:numRef>
          </c:val>
          <c:extLst>
            <c:ext xmlns:c16="http://schemas.microsoft.com/office/drawing/2014/chart" uri="{C3380CC4-5D6E-409C-BE32-E72D297353CC}">
              <c16:uniqueId val="{00000004-71CC-43BC-9979-397824D26072}"/>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5D23-4933-98EA-ED2B36679434}"/>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5D23-4933-98EA-ED2B3667943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Sheet1!$B$2:$B$5</c:f>
              <c:numCache>
                <c:formatCode>###0%</c:formatCode>
                <c:ptCount val="4"/>
                <c:pt idx="0">
                  <c:v>0.49821323084162389</c:v>
                </c:pt>
                <c:pt idx="1">
                  <c:v>0.24980223266396592</c:v>
                </c:pt>
                <c:pt idx="2">
                  <c:v>0.20833363938868479</c:v>
                </c:pt>
                <c:pt idx="3">
                  <c:v>4.3650897105724625E-2</c:v>
                </c:pt>
              </c:numCache>
            </c:numRef>
          </c:val>
          <c:extLst>
            <c:ext xmlns:c16="http://schemas.microsoft.com/office/drawing/2014/chart" uri="{C3380CC4-5D6E-409C-BE32-E72D297353CC}">
              <c16:uniqueId val="{00000004-5D23-4933-98EA-ED2B36679434}"/>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Sheet1!$C$2:$C$5</c:f>
              <c:numCache>
                <c:formatCode>###0%</c:formatCode>
                <c:ptCount val="4"/>
                <c:pt idx="0">
                  <c:v>0.39006219051729391</c:v>
                </c:pt>
                <c:pt idx="1">
                  <c:v>0.26479767789679687</c:v>
                </c:pt>
                <c:pt idx="2">
                  <c:v>0.2557521624041405</c:v>
                </c:pt>
                <c:pt idx="3">
                  <c:v>8.9387969181766419E-2</c:v>
                </c:pt>
              </c:numCache>
            </c:numRef>
          </c:val>
          <c:extLst>
            <c:ext xmlns:c16="http://schemas.microsoft.com/office/drawing/2014/chart" uri="{C3380CC4-5D6E-409C-BE32-E72D297353CC}">
              <c16:uniqueId val="{00000005-5D23-4933-98EA-ED2B36679434}"/>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Sheet1!$D$2:$D$5</c:f>
              <c:numCache>
                <c:formatCode>###0%</c:formatCode>
                <c:ptCount val="4"/>
                <c:pt idx="0">
                  <c:v>0.25394633365923586</c:v>
                </c:pt>
                <c:pt idx="1">
                  <c:v>0.40286562911415502</c:v>
                </c:pt>
                <c:pt idx="2">
                  <c:v>0.13936626877511812</c:v>
                </c:pt>
                <c:pt idx="3">
                  <c:v>0.2038217684514908</c:v>
                </c:pt>
              </c:numCache>
            </c:numRef>
          </c:val>
          <c:extLst>
            <c:ext xmlns:c16="http://schemas.microsoft.com/office/drawing/2014/chart" uri="{C3380CC4-5D6E-409C-BE32-E72D297353CC}">
              <c16:uniqueId val="{00000006-5D23-4933-98EA-ED2B3667943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261F-477A-BAA4-A90ABBD5125E}"/>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261F-477A-BAA4-A90ABBD5125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Sheet1!$B$2:$B$5</c:f>
              <c:numCache>
                <c:formatCode>###0%</c:formatCode>
                <c:ptCount val="4"/>
                <c:pt idx="0">
                  <c:v>0.45229933431314218</c:v>
                </c:pt>
                <c:pt idx="1">
                  <c:v>0.27102636757872944</c:v>
                </c:pt>
                <c:pt idx="2">
                  <c:v>0.23686667527616398</c:v>
                </c:pt>
                <c:pt idx="3">
                  <c:v>3.9807622831965782E-2</c:v>
                </c:pt>
              </c:numCache>
            </c:numRef>
          </c:val>
          <c:extLst>
            <c:ext xmlns:c16="http://schemas.microsoft.com/office/drawing/2014/chart" uri="{C3380CC4-5D6E-409C-BE32-E72D297353CC}">
              <c16:uniqueId val="{00000004-261F-477A-BAA4-A90ABBD5125E}"/>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Sheet1!$C$2:$C$5</c:f>
              <c:numCache>
                <c:formatCode>###0%</c:formatCode>
                <c:ptCount val="4"/>
                <c:pt idx="0">
                  <c:v>0.45625494970384523</c:v>
                </c:pt>
                <c:pt idx="1">
                  <c:v>0.16739855171031248</c:v>
                </c:pt>
                <c:pt idx="2">
                  <c:v>0.27580731550646209</c:v>
                </c:pt>
                <c:pt idx="3">
                  <c:v>0.10053918307938066</c:v>
                </c:pt>
              </c:numCache>
            </c:numRef>
          </c:val>
          <c:extLst>
            <c:ext xmlns:c16="http://schemas.microsoft.com/office/drawing/2014/chart" uri="{C3380CC4-5D6E-409C-BE32-E72D297353CC}">
              <c16:uniqueId val="{00000005-261F-477A-BAA4-A90ABBD5125E}"/>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Sheet1!$D$2:$D$5</c:f>
              <c:numCache>
                <c:formatCode>###0%</c:formatCode>
                <c:ptCount val="4"/>
                <c:pt idx="0">
                  <c:v>0.26954895306682436</c:v>
                </c:pt>
                <c:pt idx="1">
                  <c:v>0.39441883137423051</c:v>
                </c:pt>
                <c:pt idx="2">
                  <c:v>0.18400787657877032</c:v>
                </c:pt>
                <c:pt idx="3">
                  <c:v>0.15202433898017637</c:v>
                </c:pt>
              </c:numCache>
            </c:numRef>
          </c:val>
          <c:extLst>
            <c:ext xmlns:c16="http://schemas.microsoft.com/office/drawing/2014/chart" uri="{C3380CC4-5D6E-409C-BE32-E72D297353CC}">
              <c16:uniqueId val="{00000006-261F-477A-BAA4-A90ABBD5125E}"/>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Sheet1!$E$2:$E$5</c:f>
              <c:numCache>
                <c:formatCode>###0%</c:formatCode>
                <c:ptCount val="4"/>
                <c:pt idx="0">
                  <c:v>0.49481937218230582</c:v>
                </c:pt>
                <c:pt idx="1">
                  <c:v>0.23225397448624915</c:v>
                </c:pt>
                <c:pt idx="2">
                  <c:v>0.21496951432968966</c:v>
                </c:pt>
                <c:pt idx="3">
                  <c:v>5.7957139001756947E-2</c:v>
                </c:pt>
              </c:numCache>
            </c:numRef>
          </c:val>
          <c:extLst>
            <c:ext xmlns:c16="http://schemas.microsoft.com/office/drawing/2014/chart" uri="{C3380CC4-5D6E-409C-BE32-E72D297353CC}">
              <c16:uniqueId val="{00000007-261F-477A-BAA4-A90ABBD5125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0096553431764"/>
          <c:y val="7.7496180499389555E-3"/>
          <c:w val="0.62786050995835219"/>
          <c:h val="0.94599246972148421"/>
        </c:manualLayout>
      </c:layout>
      <c:barChart>
        <c:barDir val="col"/>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F482-4573-9933-49FB991279F1}"/>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F482-4573-9933-49FB991279F1}"/>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0.97</c:v>
                </c:pt>
              </c:numCache>
            </c:numRef>
          </c:val>
          <c:extLst>
            <c:ext xmlns:c16="http://schemas.microsoft.com/office/drawing/2014/chart" uri="{C3380CC4-5D6E-409C-BE32-E72D297353CC}">
              <c16:uniqueId val="{00000004-F482-4573-9933-49FB991279F1}"/>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1"/>
        <c:axPos val="b"/>
        <c:numFmt formatCode="General" sourceLinked="1"/>
        <c:majorTickMark val="none"/>
        <c:minorTickMark val="none"/>
        <c:tickLblPos val="nextTo"/>
        <c:crossAx val="149129856"/>
        <c:crosses val="autoZero"/>
        <c:auto val="1"/>
        <c:lblAlgn val="ctr"/>
        <c:lblOffset val="100"/>
        <c:noMultiLvlLbl val="0"/>
      </c:catAx>
      <c:valAx>
        <c:axId val="149129856"/>
        <c:scaling>
          <c:orientation val="minMax"/>
          <c:max val="1"/>
          <c:min val="0"/>
        </c:scaling>
        <c:delete val="1"/>
        <c:axPos val="r"/>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B56E-4262-A1B8-5E41ED18E360}"/>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B56E-4262-A1B8-5E41ED18E36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Sheet1!$B$2:$B$5</c:f>
              <c:numCache>
                <c:formatCode>###0%</c:formatCode>
                <c:ptCount val="4"/>
                <c:pt idx="0">
                  <c:v>0.34922311716778931</c:v>
                </c:pt>
                <c:pt idx="1">
                  <c:v>0.29858389618003317</c:v>
                </c:pt>
                <c:pt idx="2">
                  <c:v>0.20019071111642683</c:v>
                </c:pt>
                <c:pt idx="3">
                  <c:v>0.15200227553574977</c:v>
                </c:pt>
              </c:numCache>
            </c:numRef>
          </c:val>
          <c:extLst>
            <c:ext xmlns:c16="http://schemas.microsoft.com/office/drawing/2014/chart" uri="{C3380CC4-5D6E-409C-BE32-E72D297353CC}">
              <c16:uniqueId val="{00000004-B56E-4262-A1B8-5E41ED18E360}"/>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Sheet1!$C$2:$C$5</c:f>
              <c:numCache>
                <c:formatCode>###0%</c:formatCode>
                <c:ptCount val="4"/>
                <c:pt idx="0">
                  <c:v>0.75145712601111525</c:v>
                </c:pt>
                <c:pt idx="1">
                  <c:v>5.7999508324063621E-2</c:v>
                </c:pt>
                <c:pt idx="2">
                  <c:v>0.12822551911878</c:v>
                </c:pt>
                <c:pt idx="3">
                  <c:v>6.2317846546040973E-2</c:v>
                </c:pt>
              </c:numCache>
            </c:numRef>
          </c:val>
          <c:extLst>
            <c:ext xmlns:c16="http://schemas.microsoft.com/office/drawing/2014/chart" uri="{C3380CC4-5D6E-409C-BE32-E72D297353CC}">
              <c16:uniqueId val="{00000005-B56E-4262-A1B8-5E41ED18E36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AA8A-4F35-B13C-602D8EDCD4AC}"/>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AA8A-4F35-B13C-602D8EDCD4A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Sheet1!$B$2:$B$5</c:f>
              <c:numCache>
                <c:formatCode>###0%</c:formatCode>
                <c:ptCount val="4"/>
                <c:pt idx="0">
                  <c:v>0.56750014771149537</c:v>
                </c:pt>
                <c:pt idx="1">
                  <c:v>0.16802793964272328</c:v>
                </c:pt>
                <c:pt idx="2">
                  <c:v>0.16113795061781599</c:v>
                </c:pt>
                <c:pt idx="3">
                  <c:v>0.10333396202796039</c:v>
                </c:pt>
              </c:numCache>
            </c:numRef>
          </c:val>
          <c:extLst>
            <c:ext xmlns:c16="http://schemas.microsoft.com/office/drawing/2014/chart" uri="{C3380CC4-5D6E-409C-BE32-E72D297353CC}">
              <c16:uniqueId val="{00000004-AA8A-4F35-B13C-602D8EDCD4A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38E9-48F9-8479-83EEFC8B25AE}"/>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38E9-48F9-8479-83EEFC8B25A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Sheet1!$B$2:$B$5</c:f>
              <c:numCache>
                <c:formatCode>###0%</c:formatCode>
                <c:ptCount val="4"/>
                <c:pt idx="0">
                  <c:v>0.62015486250219709</c:v>
                </c:pt>
                <c:pt idx="1">
                  <c:v>0.1695359295310834</c:v>
                </c:pt>
                <c:pt idx="2">
                  <c:v>0.15188837775358566</c:v>
                </c:pt>
                <c:pt idx="3">
                  <c:v>5.8420830213132886E-2</c:v>
                </c:pt>
              </c:numCache>
            </c:numRef>
          </c:val>
          <c:extLst>
            <c:ext xmlns:c16="http://schemas.microsoft.com/office/drawing/2014/chart" uri="{C3380CC4-5D6E-409C-BE32-E72D297353CC}">
              <c16:uniqueId val="{00000004-38E9-48F9-8479-83EEFC8B25AE}"/>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Sheet1!$C$2:$C$5</c:f>
              <c:numCache>
                <c:formatCode>###0%</c:formatCode>
                <c:ptCount val="4"/>
                <c:pt idx="0">
                  <c:v>0.55000487614791005</c:v>
                </c:pt>
                <c:pt idx="1">
                  <c:v>0.12987697893478017</c:v>
                </c:pt>
                <c:pt idx="2">
                  <c:v>0.19978291358982866</c:v>
                </c:pt>
                <c:pt idx="3">
                  <c:v>0.12033523132747886</c:v>
                </c:pt>
              </c:numCache>
            </c:numRef>
          </c:val>
          <c:extLst>
            <c:ext xmlns:c16="http://schemas.microsoft.com/office/drawing/2014/chart" uri="{C3380CC4-5D6E-409C-BE32-E72D297353CC}">
              <c16:uniqueId val="{00000005-38E9-48F9-8479-83EEFC8B25AE}"/>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Sheet1!$D$2:$D$5</c:f>
              <c:numCache>
                <c:formatCode>###0%</c:formatCode>
                <c:ptCount val="4"/>
                <c:pt idx="0">
                  <c:v>0.42482627480628582</c:v>
                </c:pt>
                <c:pt idx="1">
                  <c:v>0.28715944699893042</c:v>
                </c:pt>
                <c:pt idx="2">
                  <c:v>6.9784654465511214E-2</c:v>
                </c:pt>
                <c:pt idx="3">
                  <c:v>0.21822962372927251</c:v>
                </c:pt>
              </c:numCache>
            </c:numRef>
          </c:val>
          <c:extLst>
            <c:ext xmlns:c16="http://schemas.microsoft.com/office/drawing/2014/chart" uri="{C3380CC4-5D6E-409C-BE32-E72D297353CC}">
              <c16:uniqueId val="{00000006-38E9-48F9-8479-83EEFC8B25A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15A7-4F71-954C-C3BA3D3CACEC}"/>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15A7-4F71-954C-C3BA3D3CACE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Sheet1!$B$2:$B$5</c:f>
              <c:numCache>
                <c:formatCode>###0%</c:formatCode>
                <c:ptCount val="4"/>
                <c:pt idx="0">
                  <c:v>0.65433202287303982</c:v>
                </c:pt>
                <c:pt idx="1">
                  <c:v>0.12342248762467899</c:v>
                </c:pt>
                <c:pt idx="2">
                  <c:v>0.14596405331086654</c:v>
                </c:pt>
                <c:pt idx="3">
                  <c:v>7.628143619141603E-2</c:v>
                </c:pt>
              </c:numCache>
            </c:numRef>
          </c:val>
          <c:extLst>
            <c:ext xmlns:c16="http://schemas.microsoft.com/office/drawing/2014/chart" uri="{C3380CC4-5D6E-409C-BE32-E72D297353CC}">
              <c16:uniqueId val="{00000004-15A7-4F71-954C-C3BA3D3CACEC}"/>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Sheet1!$C$2:$C$5</c:f>
              <c:numCache>
                <c:formatCode>###0%</c:formatCode>
                <c:ptCount val="4"/>
                <c:pt idx="0">
                  <c:v>0.56335405828003948</c:v>
                </c:pt>
                <c:pt idx="1">
                  <c:v>0.11548691685689166</c:v>
                </c:pt>
                <c:pt idx="2">
                  <c:v>0.28595454003192583</c:v>
                </c:pt>
                <c:pt idx="3">
                  <c:v>3.5204484831143572E-2</c:v>
                </c:pt>
              </c:numCache>
            </c:numRef>
          </c:val>
          <c:extLst>
            <c:ext xmlns:c16="http://schemas.microsoft.com/office/drawing/2014/chart" uri="{C3380CC4-5D6E-409C-BE32-E72D297353CC}">
              <c16:uniqueId val="{00000005-15A7-4F71-954C-C3BA3D3CACEC}"/>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Sheet1!$D$2:$D$5</c:f>
              <c:numCache>
                <c:formatCode>###0%</c:formatCode>
                <c:ptCount val="4"/>
                <c:pt idx="0">
                  <c:v>0.42192061101628275</c:v>
                </c:pt>
                <c:pt idx="1">
                  <c:v>0.24298349056309612</c:v>
                </c:pt>
                <c:pt idx="2">
                  <c:v>0.13234775612511657</c:v>
                </c:pt>
                <c:pt idx="3">
                  <c:v>0.20274814229550608</c:v>
                </c:pt>
              </c:numCache>
            </c:numRef>
          </c:val>
          <c:extLst>
            <c:ext xmlns:c16="http://schemas.microsoft.com/office/drawing/2014/chart" uri="{C3380CC4-5D6E-409C-BE32-E72D297353CC}">
              <c16:uniqueId val="{00000006-15A7-4F71-954C-C3BA3D3CACEC}"/>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c:v>
                </c:pt>
                <c:pt idx="1">
                  <c:v>Sí, auto y motocicleta</c:v>
                </c:pt>
                <c:pt idx="2">
                  <c:v>Sí, motocicleta</c:v>
                </c:pt>
                <c:pt idx="3">
                  <c:v>Sí, auto</c:v>
                </c:pt>
              </c:strCache>
            </c:strRef>
          </c:cat>
          <c:val>
            <c:numRef>
              <c:f>Sheet1!$E$2:$E$5</c:f>
              <c:numCache>
                <c:formatCode>###0%</c:formatCode>
                <c:ptCount val="4"/>
                <c:pt idx="0">
                  <c:v>0.60887052670586173</c:v>
                </c:pt>
                <c:pt idx="1">
                  <c:v>0.16156332740719206</c:v>
                </c:pt>
                <c:pt idx="2">
                  <c:v>0.15369765091290308</c:v>
                </c:pt>
                <c:pt idx="3">
                  <c:v>7.5868494974044853E-2</c:v>
                </c:pt>
              </c:numCache>
            </c:numRef>
          </c:val>
          <c:extLst>
            <c:ext xmlns:c16="http://schemas.microsoft.com/office/drawing/2014/chart" uri="{C3380CC4-5D6E-409C-BE32-E72D297353CC}">
              <c16:uniqueId val="{00000007-15A7-4F71-954C-C3BA3D3CACE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1D8A-4E27-8B7A-FEE58BA8A9A6}"/>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1D8A-4E27-8B7A-FEE58BA8A9A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0.54713476899954194</c:v>
                </c:pt>
                <c:pt idx="1">
                  <c:v>0.35459207999473313</c:v>
                </c:pt>
                <c:pt idx="2">
                  <c:v>7.2924868952808974E-2</c:v>
                </c:pt>
                <c:pt idx="3">
                  <c:v>1.9692780998900317E-2</c:v>
                </c:pt>
                <c:pt idx="4">
                  <c:v>5.6555010540148632E-3</c:v>
                </c:pt>
              </c:numCache>
            </c:numRef>
          </c:val>
          <c:extLst>
            <c:ext xmlns:c16="http://schemas.microsoft.com/office/drawing/2014/chart" uri="{C3380CC4-5D6E-409C-BE32-E72D297353CC}">
              <c16:uniqueId val="{00000004-1D8A-4E27-8B7A-FEE58BA8A9A6}"/>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Sheet1!$C$2:$C$6</c:f>
              <c:numCache>
                <c:formatCode>###0%</c:formatCode>
                <c:ptCount val="5"/>
                <c:pt idx="0">
                  <c:v>0.71691993753508332</c:v>
                </c:pt>
                <c:pt idx="1">
                  <c:v>0.22129289377073699</c:v>
                </c:pt>
                <c:pt idx="2">
                  <c:v>3.878997114774102E-2</c:v>
                </c:pt>
                <c:pt idx="3">
                  <c:v>1.8247762748344585E-2</c:v>
                </c:pt>
              </c:numCache>
            </c:numRef>
          </c:val>
          <c:extLst>
            <c:ext xmlns:c16="http://schemas.microsoft.com/office/drawing/2014/chart" uri="{C3380CC4-5D6E-409C-BE32-E72D297353CC}">
              <c16:uniqueId val="{00000005-1D8A-4E27-8B7A-FEE58BA8A9A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1D4D-47F1-A8D9-CA7DCF9CA0B7}"/>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1D4D-47F1-A8D9-CA7DCF9CA0B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0.63927069386793145</c:v>
                </c:pt>
                <c:pt idx="1">
                  <c:v>0.28225570389730459</c:v>
                </c:pt>
                <c:pt idx="2">
                  <c:v>5.4401163927892855E-2</c:v>
                </c:pt>
                <c:pt idx="3">
                  <c:v>1.8908624796594557E-2</c:v>
                </c:pt>
                <c:pt idx="4">
                  <c:v>5.16381351027154E-3</c:v>
                </c:pt>
              </c:numCache>
            </c:numRef>
          </c:val>
          <c:extLst>
            <c:ext xmlns:c16="http://schemas.microsoft.com/office/drawing/2014/chart" uri="{C3380CC4-5D6E-409C-BE32-E72D297353CC}">
              <c16:uniqueId val="{00000004-1D4D-47F1-A8D9-CA7DCF9CA0B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7FFB-4C36-A45E-4C138BAEECD8}"/>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7FFB-4C36-A45E-4C138BAEECD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0.70911888967413017</c:v>
                </c:pt>
                <c:pt idx="1">
                  <c:v>0.23694395928292775</c:v>
                </c:pt>
                <c:pt idx="2">
                  <c:v>3.5953396242337371E-2</c:v>
                </c:pt>
                <c:pt idx="3">
                  <c:v>1.7983754800604147E-2</c:v>
                </c:pt>
              </c:numCache>
            </c:numRef>
          </c:val>
          <c:extLst>
            <c:ext xmlns:c16="http://schemas.microsoft.com/office/drawing/2014/chart" uri="{C3380CC4-5D6E-409C-BE32-E72D297353CC}">
              <c16:uniqueId val="{00000004-7FFB-4C36-A45E-4C138BAEECD8}"/>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Sheet1!$C$2:$C$6</c:f>
              <c:numCache>
                <c:formatCode>###0%</c:formatCode>
                <c:ptCount val="5"/>
                <c:pt idx="0">
                  <c:v>0.62379928454056521</c:v>
                </c:pt>
                <c:pt idx="1">
                  <c:v>0.29910833790176616</c:v>
                </c:pt>
                <c:pt idx="2">
                  <c:v>5.9284893814145014E-2</c:v>
                </c:pt>
                <c:pt idx="3">
                  <c:v>1.1452390538286934E-2</c:v>
                </c:pt>
                <c:pt idx="4">
                  <c:v>6.3550932052340407E-3</c:v>
                </c:pt>
              </c:numCache>
            </c:numRef>
          </c:val>
          <c:extLst>
            <c:ext xmlns:c16="http://schemas.microsoft.com/office/drawing/2014/chart" uri="{C3380CC4-5D6E-409C-BE32-E72D297353CC}">
              <c16:uniqueId val="{00000005-7FFB-4C36-A45E-4C138BAEECD8}"/>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Sheet1!$D$2:$D$6</c:f>
              <c:numCache>
                <c:formatCode>###0%</c:formatCode>
                <c:ptCount val="5"/>
                <c:pt idx="0">
                  <c:v>0.42468930522329468</c:v>
                </c:pt>
                <c:pt idx="1">
                  <c:v>0.39915134774208305</c:v>
                </c:pt>
                <c:pt idx="2">
                  <c:v>0.1084646225940108</c:v>
                </c:pt>
                <c:pt idx="3">
                  <c:v>4.6822533853273486E-2</c:v>
                </c:pt>
                <c:pt idx="4">
                  <c:v>2.087219058733791E-2</c:v>
                </c:pt>
              </c:numCache>
            </c:numRef>
          </c:val>
          <c:extLst>
            <c:ext xmlns:c16="http://schemas.microsoft.com/office/drawing/2014/chart" uri="{C3380CC4-5D6E-409C-BE32-E72D297353CC}">
              <c16:uniqueId val="{00000006-7FFB-4C36-A45E-4C138BAEECD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A1B6-4161-B814-C95C3B210035}"/>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A1B6-4161-B814-C95C3B21003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0.66122715506420238</c:v>
                </c:pt>
                <c:pt idx="1">
                  <c:v>0.28236178934671524</c:v>
                </c:pt>
                <c:pt idx="2">
                  <c:v>4.3225904916261167E-2</c:v>
                </c:pt>
                <c:pt idx="3">
                  <c:v>1.3185150672822509E-2</c:v>
                </c:pt>
              </c:numCache>
            </c:numRef>
          </c:val>
          <c:extLst>
            <c:ext xmlns:c16="http://schemas.microsoft.com/office/drawing/2014/chart" uri="{C3380CC4-5D6E-409C-BE32-E72D297353CC}">
              <c16:uniqueId val="{00000004-A1B6-4161-B814-C95C3B210035}"/>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Sheet1!$C$2:$C$6</c:f>
              <c:numCache>
                <c:formatCode>###0%</c:formatCode>
                <c:ptCount val="5"/>
                <c:pt idx="0">
                  <c:v>0.7065475713601167</c:v>
                </c:pt>
                <c:pt idx="1">
                  <c:v>0.22324085304306365</c:v>
                </c:pt>
                <c:pt idx="2">
                  <c:v>3.3067608743926176E-2</c:v>
                </c:pt>
                <c:pt idx="3">
                  <c:v>3.7143966852894013E-2</c:v>
                </c:pt>
              </c:numCache>
            </c:numRef>
          </c:val>
          <c:extLst>
            <c:ext xmlns:c16="http://schemas.microsoft.com/office/drawing/2014/chart" uri="{C3380CC4-5D6E-409C-BE32-E72D297353CC}">
              <c16:uniqueId val="{00000005-A1B6-4161-B814-C95C3B210035}"/>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Sheet1!$D$2:$D$6</c:f>
              <c:numCache>
                <c:formatCode>###0%</c:formatCode>
                <c:ptCount val="5"/>
                <c:pt idx="0">
                  <c:v>0.45167793699121256</c:v>
                </c:pt>
                <c:pt idx="1">
                  <c:v>0.39744083989427947</c:v>
                </c:pt>
                <c:pt idx="2">
                  <c:v>0.11747333306158943</c:v>
                </c:pt>
                <c:pt idx="3">
                  <c:v>2.3107296408918773E-2</c:v>
                </c:pt>
                <c:pt idx="4">
                  <c:v>1.0300593644001235E-2</c:v>
                </c:pt>
              </c:numCache>
            </c:numRef>
          </c:val>
          <c:extLst>
            <c:ext xmlns:c16="http://schemas.microsoft.com/office/drawing/2014/chart" uri="{C3380CC4-5D6E-409C-BE32-E72D297353CC}">
              <c16:uniqueId val="{00000006-A1B6-4161-B814-C95C3B210035}"/>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Sheet1!$E$2:$E$6</c:f>
              <c:numCache>
                <c:formatCode>###0%</c:formatCode>
                <c:ptCount val="5"/>
                <c:pt idx="0">
                  <c:v>0.72452440666953066</c:v>
                </c:pt>
                <c:pt idx="1">
                  <c:v>0.22691669844055334</c:v>
                </c:pt>
                <c:pt idx="2">
                  <c:v>2.7568555321781155E-2</c:v>
                </c:pt>
                <c:pt idx="3">
                  <c:v>1.4631872993834425E-2</c:v>
                </c:pt>
                <c:pt idx="4">
                  <c:v>6.3584665743024104E-3</c:v>
                </c:pt>
              </c:numCache>
            </c:numRef>
          </c:val>
          <c:extLst>
            <c:ext xmlns:c16="http://schemas.microsoft.com/office/drawing/2014/chart" uri="{C3380CC4-5D6E-409C-BE32-E72D297353CC}">
              <c16:uniqueId val="{00000007-A1B6-4161-B814-C95C3B210035}"/>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9541-4291-9652-BD8CEE58B39D}"/>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9541-4291-9652-BD8CEE58B39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0.26569979986953807</c:v>
                </c:pt>
                <c:pt idx="1">
                  <c:v>0.65927817833116231</c:v>
                </c:pt>
                <c:pt idx="2">
                  <c:v>6.2533756710984115E-2</c:v>
                </c:pt>
                <c:pt idx="3">
                  <c:v>7.2654770080688661E-3</c:v>
                </c:pt>
                <c:pt idx="4">
                  <c:v>5.2227880802464466E-3</c:v>
                </c:pt>
              </c:numCache>
            </c:numRef>
          </c:val>
          <c:extLst>
            <c:ext xmlns:c16="http://schemas.microsoft.com/office/drawing/2014/chart" uri="{C3380CC4-5D6E-409C-BE32-E72D297353CC}">
              <c16:uniqueId val="{00000004-9541-4291-9652-BD8CEE58B39D}"/>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Sheet1!$C$2:$C$6</c:f>
              <c:numCache>
                <c:formatCode>###0%</c:formatCode>
                <c:ptCount val="5"/>
                <c:pt idx="0">
                  <c:v>0.59850418446600584</c:v>
                </c:pt>
                <c:pt idx="1">
                  <c:v>0.36333104307970987</c:v>
                </c:pt>
                <c:pt idx="2">
                  <c:v>2.7621742286658556E-2</c:v>
                </c:pt>
                <c:pt idx="3">
                  <c:v>1.0543030167626279E-2</c:v>
                </c:pt>
              </c:numCache>
            </c:numRef>
          </c:val>
          <c:extLst>
            <c:ext xmlns:c16="http://schemas.microsoft.com/office/drawing/2014/chart" uri="{C3380CC4-5D6E-409C-BE32-E72D297353CC}">
              <c16:uniqueId val="{00000005-9541-4291-9652-BD8CEE58B39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5065-4C76-97FB-26A9AC128AF5}"/>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5065-4C76-97FB-26A9AC128AF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0.40742469532894732</c:v>
                </c:pt>
                <c:pt idx="1">
                  <c:v>0.53324895892685598</c:v>
                </c:pt>
                <c:pt idx="2">
                  <c:v>4.7666459813545912E-2</c:v>
                </c:pt>
                <c:pt idx="3">
                  <c:v>8.6612244813606114E-3</c:v>
                </c:pt>
                <c:pt idx="4" formatCode="###0.0%">
                  <c:v>2.9986614492915078E-3</c:v>
                </c:pt>
              </c:numCache>
            </c:numRef>
          </c:val>
          <c:extLst>
            <c:ext xmlns:c16="http://schemas.microsoft.com/office/drawing/2014/chart" uri="{C3380CC4-5D6E-409C-BE32-E72D297353CC}">
              <c16:uniqueId val="{00000004-5065-4C76-97FB-26A9AC128AF5}"/>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232717027904028E-2"/>
          <c:y val="3.6732832702288241E-2"/>
          <c:w val="0.96676728297209602"/>
          <c:h val="0.81177727845673253"/>
        </c:manualLayout>
      </c:layout>
      <c:barChart>
        <c:barDir val="col"/>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E83D-4778-AB92-F4B2459E4E70}"/>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E83D-4778-AB92-F4B2459E4E7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Sheet1!$B$2</c:f>
              <c:numCache>
                <c:formatCode>###0%</c:formatCode>
                <c:ptCount val="1"/>
                <c:pt idx="0">
                  <c:v>0.95476377387124245</c:v>
                </c:pt>
              </c:numCache>
            </c:numRef>
          </c:val>
          <c:extLst>
            <c:ext xmlns:c16="http://schemas.microsoft.com/office/drawing/2014/chart" uri="{C3380CC4-5D6E-409C-BE32-E72D297353CC}">
              <c16:uniqueId val="{00000004-E83D-4778-AB92-F4B2459E4E70}"/>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Sheet1!$C$2</c:f>
              <c:numCache>
                <c:formatCode>###0%</c:formatCode>
                <c:ptCount val="1"/>
                <c:pt idx="0">
                  <c:v>0.9340104741417854</c:v>
                </c:pt>
              </c:numCache>
            </c:numRef>
          </c:val>
          <c:extLst>
            <c:ext xmlns:c16="http://schemas.microsoft.com/office/drawing/2014/chart" uri="{C3380CC4-5D6E-409C-BE32-E72D297353CC}">
              <c16:uniqueId val="{00000005-E83D-4778-AB92-F4B2459E4E70}"/>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Sheet1!$D$2</c:f>
              <c:numCache>
                <c:formatCode>###0%</c:formatCode>
                <c:ptCount val="1"/>
                <c:pt idx="0">
                  <c:v>0.97224534876680802</c:v>
                </c:pt>
              </c:numCache>
            </c:numRef>
          </c:val>
          <c:extLst>
            <c:ext xmlns:c16="http://schemas.microsoft.com/office/drawing/2014/chart" uri="{C3380CC4-5D6E-409C-BE32-E72D297353CC}">
              <c16:uniqueId val="{00000006-E83D-4778-AB92-F4B2459E4E70}"/>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Si</c:v>
                </c:pt>
              </c:strCache>
            </c:strRef>
          </c:cat>
          <c:val>
            <c:numRef>
              <c:f>Sheet1!$E$2</c:f>
              <c:numCache>
                <c:formatCode>###0%</c:formatCode>
                <c:ptCount val="1"/>
                <c:pt idx="0">
                  <c:v>0.9915491191072483</c:v>
                </c:pt>
              </c:numCache>
            </c:numRef>
          </c:val>
          <c:extLst>
            <c:ext xmlns:c16="http://schemas.microsoft.com/office/drawing/2014/chart" uri="{C3380CC4-5D6E-409C-BE32-E72D297353CC}">
              <c16:uniqueId val="{00000007-E83D-4778-AB92-F4B2459E4E70}"/>
            </c:ext>
          </c:extLst>
        </c:ser>
        <c:dLbls>
          <c:showLegendKey val="0"/>
          <c:showVal val="0"/>
          <c:showCatName val="0"/>
          <c:showSerName val="0"/>
          <c:showPercent val="0"/>
          <c:showBubbleSize val="0"/>
        </c:dLbls>
        <c:gapWidth val="40"/>
        <c:axId val="149104128"/>
        <c:axId val="149129856"/>
      </c:barChart>
      <c:catAx>
        <c:axId val="149104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l"/>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B589-4B2D-98E9-ED6A77AED873}"/>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B589-4B2D-98E9-ED6A77AED87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0.44892607288372416</c:v>
                </c:pt>
                <c:pt idx="1">
                  <c:v>0.53557471336109763</c:v>
                </c:pt>
                <c:pt idx="2">
                  <c:v>1.549921375517844E-2</c:v>
                </c:pt>
              </c:numCache>
            </c:numRef>
          </c:val>
          <c:extLst>
            <c:ext xmlns:c16="http://schemas.microsoft.com/office/drawing/2014/chart" uri="{C3380CC4-5D6E-409C-BE32-E72D297353CC}">
              <c16:uniqueId val="{00000004-B589-4B2D-98E9-ED6A77AED873}"/>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Sheet1!$C$2:$C$6</c:f>
              <c:numCache>
                <c:formatCode>###0%</c:formatCode>
                <c:ptCount val="5"/>
                <c:pt idx="0">
                  <c:v>0.41749856301863519</c:v>
                </c:pt>
                <c:pt idx="1">
                  <c:v>0.55057102404731506</c:v>
                </c:pt>
                <c:pt idx="2">
                  <c:v>3.1930412934051217E-2</c:v>
                </c:pt>
              </c:numCache>
            </c:numRef>
          </c:val>
          <c:extLst>
            <c:ext xmlns:c16="http://schemas.microsoft.com/office/drawing/2014/chart" uri="{C3380CC4-5D6E-409C-BE32-E72D297353CC}">
              <c16:uniqueId val="{00000005-B589-4B2D-98E9-ED6A77AED873}"/>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Sheet1!$D$2:$D$6</c:f>
              <c:numCache>
                <c:formatCode>###0%</c:formatCode>
                <c:ptCount val="5"/>
                <c:pt idx="0">
                  <c:v>0.30619168778643568</c:v>
                </c:pt>
                <c:pt idx="1">
                  <c:v>0.49171372291514004</c:v>
                </c:pt>
                <c:pt idx="2">
                  <c:v>0.14309720667203082</c:v>
                </c:pt>
                <c:pt idx="3">
                  <c:v>4.3824577511225878E-2</c:v>
                </c:pt>
                <c:pt idx="4">
                  <c:v>1.5172805115167309E-2</c:v>
                </c:pt>
              </c:numCache>
            </c:numRef>
          </c:val>
          <c:extLst>
            <c:ext xmlns:c16="http://schemas.microsoft.com/office/drawing/2014/chart" uri="{C3380CC4-5D6E-409C-BE32-E72D297353CC}">
              <c16:uniqueId val="{00000006-B589-4B2D-98E9-ED6A77AED87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F028-44C8-A2C1-128684FCDCBD}"/>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F028-44C8-A2C1-128684FCDCB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0.46850644998597185</c:v>
                </c:pt>
                <c:pt idx="1">
                  <c:v>0.50463467885418067</c:v>
                </c:pt>
                <c:pt idx="2">
                  <c:v>2.6858871159847378E-2</c:v>
                </c:pt>
              </c:numCache>
            </c:numRef>
          </c:val>
          <c:extLst>
            <c:ext xmlns:c16="http://schemas.microsoft.com/office/drawing/2014/chart" uri="{C3380CC4-5D6E-409C-BE32-E72D297353CC}">
              <c16:uniqueId val="{00000004-F028-44C8-A2C1-128684FCDCBD}"/>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Sheet1!$C$2:$C$6</c:f>
              <c:numCache>
                <c:formatCode>###0%</c:formatCode>
                <c:ptCount val="5"/>
                <c:pt idx="0">
                  <c:v>0.42190242769295128</c:v>
                </c:pt>
                <c:pt idx="1">
                  <c:v>0.52962776512107268</c:v>
                </c:pt>
                <c:pt idx="2">
                  <c:v>4.8469807185975912E-2</c:v>
                </c:pt>
              </c:numCache>
            </c:numRef>
          </c:val>
          <c:extLst>
            <c:ext xmlns:c16="http://schemas.microsoft.com/office/drawing/2014/chart" uri="{C3380CC4-5D6E-409C-BE32-E72D297353CC}">
              <c16:uniqueId val="{00000005-F028-44C8-A2C1-128684FCDCBD}"/>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Sheet1!$D$2:$D$6</c:f>
              <c:numCache>
                <c:formatCode>###0%</c:formatCode>
                <c:ptCount val="5"/>
                <c:pt idx="0">
                  <c:v>0.39496689217752812</c:v>
                </c:pt>
                <c:pt idx="1">
                  <c:v>0.47641349007081979</c:v>
                </c:pt>
                <c:pt idx="2">
                  <c:v>9.8070850175225516E-2</c:v>
                </c:pt>
                <c:pt idx="3">
                  <c:v>2.2692308928407103E-2</c:v>
                </c:pt>
                <c:pt idx="4">
                  <c:v>7.8564586480199695E-3</c:v>
                </c:pt>
              </c:numCache>
            </c:numRef>
          </c:val>
          <c:extLst>
            <c:ext xmlns:c16="http://schemas.microsoft.com/office/drawing/2014/chart" uri="{C3380CC4-5D6E-409C-BE32-E72D297353CC}">
              <c16:uniqueId val="{00000006-F028-44C8-A2C1-128684FCDCBD}"/>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Sheet1!$E$2:$E$6</c:f>
              <c:numCache>
                <c:formatCode>###0%</c:formatCode>
                <c:ptCount val="5"/>
                <c:pt idx="0">
                  <c:v>0.37537969941431804</c:v>
                </c:pt>
                <c:pt idx="1">
                  <c:v>0.62462030058568208</c:v>
                </c:pt>
              </c:numCache>
            </c:numRef>
          </c:val>
          <c:extLst>
            <c:ext xmlns:c16="http://schemas.microsoft.com/office/drawing/2014/chart" uri="{C3380CC4-5D6E-409C-BE32-E72D297353CC}">
              <c16:uniqueId val="{00000007-F028-44C8-A2C1-128684FCDCBD}"/>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5797-4BE3-BD31-0633C61A10DA}"/>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5797-4BE3-BD31-0633C61A10DA}"/>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0.44264081183665155</c:v>
                </c:pt>
                <c:pt idx="1">
                  <c:v>0.37489674870442002</c:v>
                </c:pt>
                <c:pt idx="2">
                  <c:v>0.13512548247707731</c:v>
                </c:pt>
                <c:pt idx="3">
                  <c:v>3.1975389909066322E-2</c:v>
                </c:pt>
                <c:pt idx="4">
                  <c:v>1.5361567072784138E-2</c:v>
                </c:pt>
              </c:numCache>
            </c:numRef>
          </c:val>
          <c:extLst>
            <c:ext xmlns:c16="http://schemas.microsoft.com/office/drawing/2014/chart" uri="{C3380CC4-5D6E-409C-BE32-E72D297353CC}">
              <c16:uniqueId val="{00000004-5797-4BE3-BD31-0633C61A10DA}"/>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Sheet1!$C$2:$C$6</c:f>
              <c:numCache>
                <c:formatCode>###0%</c:formatCode>
                <c:ptCount val="5"/>
                <c:pt idx="0">
                  <c:v>0.46573891969041453</c:v>
                </c:pt>
                <c:pt idx="1">
                  <c:v>0.35441538973259012</c:v>
                </c:pt>
                <c:pt idx="2">
                  <c:v>0.14848872468141586</c:v>
                </c:pt>
                <c:pt idx="3">
                  <c:v>2.5044609399314129E-2</c:v>
                </c:pt>
                <c:pt idx="4">
                  <c:v>6.3123564962654297E-3</c:v>
                </c:pt>
              </c:numCache>
            </c:numRef>
          </c:val>
          <c:extLst>
            <c:ext xmlns:c16="http://schemas.microsoft.com/office/drawing/2014/chart" uri="{C3380CC4-5D6E-409C-BE32-E72D297353CC}">
              <c16:uniqueId val="{00000005-5797-4BE3-BD31-0633C61A10DA}"/>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DF57-40AA-BB78-C94E516CD34C}"/>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DF57-40AA-BB78-C94E516CD34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0.45517527258002682</c:v>
                </c:pt>
                <c:pt idx="1">
                  <c:v>0.36378229761479874</c:v>
                </c:pt>
                <c:pt idx="2">
                  <c:v>0.14237720352171737</c:v>
                </c:pt>
                <c:pt idx="3">
                  <c:v>2.8214320094583703E-2</c:v>
                </c:pt>
                <c:pt idx="4">
                  <c:v>1.0450906188869133E-2</c:v>
                </c:pt>
              </c:numCache>
            </c:numRef>
          </c:val>
          <c:extLst>
            <c:ext xmlns:c16="http://schemas.microsoft.com/office/drawing/2014/chart" uri="{C3380CC4-5D6E-409C-BE32-E72D297353CC}">
              <c16:uniqueId val="{00000004-DF57-40AA-BB78-C94E516CD34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D6B3-4D30-AFE6-54613BB76907}"/>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D6B3-4D30-AFE6-54613BB76907}"/>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0.42441719852954757</c:v>
                </c:pt>
                <c:pt idx="1">
                  <c:v>0.34592097206032851</c:v>
                </c:pt>
                <c:pt idx="2">
                  <c:v>0.17714786831626911</c:v>
                </c:pt>
                <c:pt idx="3">
                  <c:v>3.857713179407464E-2</c:v>
                </c:pt>
                <c:pt idx="4">
                  <c:v>1.3936829299779553E-2</c:v>
                </c:pt>
              </c:numCache>
            </c:numRef>
          </c:val>
          <c:extLst>
            <c:ext xmlns:c16="http://schemas.microsoft.com/office/drawing/2014/chart" uri="{C3380CC4-5D6E-409C-BE32-E72D297353CC}">
              <c16:uniqueId val="{00000004-D6B3-4D30-AFE6-54613BB76907}"/>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Sheet1!$C$2:$C$6</c:f>
              <c:numCache>
                <c:formatCode>###0%</c:formatCode>
                <c:ptCount val="5"/>
                <c:pt idx="0">
                  <c:v>0.46209792173720937</c:v>
                </c:pt>
                <c:pt idx="1">
                  <c:v>0.40390065083108995</c:v>
                </c:pt>
                <c:pt idx="2">
                  <c:v>0.11963941774036915</c:v>
                </c:pt>
                <c:pt idx="3">
                  <c:v>1.1139772529610343E-2</c:v>
                </c:pt>
              </c:numCache>
            </c:numRef>
          </c:val>
          <c:extLst>
            <c:ext xmlns:c16="http://schemas.microsoft.com/office/drawing/2014/chart" uri="{C3380CC4-5D6E-409C-BE32-E72D297353CC}">
              <c16:uniqueId val="{00000005-D6B3-4D30-AFE6-54613BB76907}"/>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Sheet1!$D$2:$D$6</c:f>
              <c:numCache>
                <c:formatCode>###0%</c:formatCode>
                <c:ptCount val="5"/>
                <c:pt idx="0">
                  <c:v>0.54930839515677754</c:v>
                </c:pt>
                <c:pt idx="1">
                  <c:v>0.3003060024095438</c:v>
                </c:pt>
                <c:pt idx="2">
                  <c:v>8.4766693799046014E-2</c:v>
                </c:pt>
                <c:pt idx="3">
                  <c:v>4.4746718047294666E-2</c:v>
                </c:pt>
                <c:pt idx="4">
                  <c:v>2.087219058733791E-2</c:v>
                </c:pt>
              </c:numCache>
            </c:numRef>
          </c:val>
          <c:extLst>
            <c:ext xmlns:c16="http://schemas.microsoft.com/office/drawing/2014/chart" uri="{C3380CC4-5D6E-409C-BE32-E72D297353CC}">
              <c16:uniqueId val="{00000006-D6B3-4D30-AFE6-54613BB76907}"/>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88D1-40E3-9147-D044BAE22E38}"/>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88D1-40E3-9147-D044BAE22E3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Sheet1!$B$2:$B$6</c:f>
              <c:numCache>
                <c:formatCode>###0%</c:formatCode>
                <c:ptCount val="5"/>
                <c:pt idx="0">
                  <c:v>0.44850529644125592</c:v>
                </c:pt>
                <c:pt idx="1">
                  <c:v>0.38784607306237212</c:v>
                </c:pt>
                <c:pt idx="2">
                  <c:v>0.15454957430178773</c:v>
                </c:pt>
                <c:pt idx="3">
                  <c:v>9.099056194585578E-3</c:v>
                </c:pt>
              </c:numCache>
            </c:numRef>
          </c:val>
          <c:extLst>
            <c:ext xmlns:c16="http://schemas.microsoft.com/office/drawing/2014/chart" uri="{C3380CC4-5D6E-409C-BE32-E72D297353CC}">
              <c16:uniqueId val="{00000004-88D1-40E3-9147-D044BAE22E38}"/>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Sheet1!$C$2:$C$6</c:f>
              <c:numCache>
                <c:formatCode>###0%</c:formatCode>
                <c:ptCount val="5"/>
                <c:pt idx="0">
                  <c:v>0.3907205446873297</c:v>
                </c:pt>
                <c:pt idx="1">
                  <c:v>0.38153715130638721</c:v>
                </c:pt>
                <c:pt idx="2">
                  <c:v>0.17175431104389494</c:v>
                </c:pt>
                <c:pt idx="3">
                  <c:v>5.5987992962388662E-2</c:v>
                </c:pt>
              </c:numCache>
            </c:numRef>
          </c:val>
          <c:extLst>
            <c:ext xmlns:c16="http://schemas.microsoft.com/office/drawing/2014/chart" uri="{C3380CC4-5D6E-409C-BE32-E72D297353CC}">
              <c16:uniqueId val="{00000005-88D1-40E3-9147-D044BAE22E38}"/>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Sheet1!$D$2:$D$6</c:f>
              <c:numCache>
                <c:formatCode>###0%</c:formatCode>
                <c:ptCount val="5"/>
                <c:pt idx="0">
                  <c:v>0.52555263149875031</c:v>
                </c:pt>
                <c:pt idx="1">
                  <c:v>0.32611335926268842</c:v>
                </c:pt>
                <c:pt idx="2">
                  <c:v>0.10301847516644566</c:v>
                </c:pt>
                <c:pt idx="3">
                  <c:v>2.9810662944922014E-2</c:v>
                </c:pt>
                <c:pt idx="4">
                  <c:v>1.5504871127194862E-2</c:v>
                </c:pt>
              </c:numCache>
            </c:numRef>
          </c:val>
          <c:extLst>
            <c:ext xmlns:c16="http://schemas.microsoft.com/office/drawing/2014/chart" uri="{C3380CC4-5D6E-409C-BE32-E72D297353CC}">
              <c16:uniqueId val="{00000006-88D1-40E3-9147-D044BAE22E38}"/>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c:v>
                </c:pt>
                <c:pt idx="1">
                  <c:v>1</c:v>
                </c:pt>
                <c:pt idx="2">
                  <c:v>2</c:v>
                </c:pt>
                <c:pt idx="3">
                  <c:v>3</c:v>
                </c:pt>
                <c:pt idx="4">
                  <c:v>Más de 3</c:v>
                </c:pt>
              </c:strCache>
            </c:strRef>
          </c:cat>
          <c:val>
            <c:numRef>
              <c:f>Sheet1!$E$2:$E$6</c:f>
              <c:numCache>
                <c:formatCode>###0%</c:formatCode>
                <c:ptCount val="5"/>
                <c:pt idx="0">
                  <c:v>0.43297310780483445</c:v>
                </c:pt>
                <c:pt idx="1">
                  <c:v>0.36843998082698609</c:v>
                </c:pt>
                <c:pt idx="2">
                  <c:v>0.1517550569126436</c:v>
                </c:pt>
                <c:pt idx="3">
                  <c:v>3.0653715498369757E-2</c:v>
                </c:pt>
                <c:pt idx="4">
                  <c:v>1.6178138957167708E-2</c:v>
                </c:pt>
              </c:numCache>
            </c:numRef>
          </c:val>
          <c:extLst>
            <c:ext xmlns:c16="http://schemas.microsoft.com/office/drawing/2014/chart" uri="{C3380CC4-5D6E-409C-BE32-E72D297353CC}">
              <c16:uniqueId val="{00000007-88D1-40E3-9147-D044BAE22E38}"/>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C7C8-441A-8DE9-E0B32D21D46C}"/>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C7C8-441A-8DE9-E0B32D21D46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c:v>
                </c:pt>
                <c:pt idx="1">
                  <c:v>1</c:v>
                </c:pt>
                <c:pt idx="2">
                  <c:v>2</c:v>
                </c:pt>
                <c:pt idx="3">
                  <c:v>Más de 3</c:v>
                </c:pt>
              </c:strCache>
            </c:strRef>
          </c:cat>
          <c:val>
            <c:numRef>
              <c:f>Sheet1!$B$2:$B$5</c:f>
              <c:numCache>
                <c:formatCode>###0%</c:formatCode>
                <c:ptCount val="4"/>
                <c:pt idx="0">
                  <c:v>0.27576211121672023</c:v>
                </c:pt>
                <c:pt idx="1">
                  <c:v>0.67427417430325587</c:v>
                </c:pt>
                <c:pt idx="2">
                  <c:v>4.572009711323867E-2</c:v>
                </c:pt>
                <c:pt idx="3" formatCode="###0.0%">
                  <c:v>4.2436173667851291E-3</c:v>
                </c:pt>
              </c:numCache>
            </c:numRef>
          </c:val>
          <c:extLst>
            <c:ext xmlns:c16="http://schemas.microsoft.com/office/drawing/2014/chart" uri="{C3380CC4-5D6E-409C-BE32-E72D297353CC}">
              <c16:uniqueId val="{00000004-C7C8-441A-8DE9-E0B32D21D46C}"/>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c:v>
                </c:pt>
                <c:pt idx="1">
                  <c:v>1</c:v>
                </c:pt>
                <c:pt idx="2">
                  <c:v>2</c:v>
                </c:pt>
                <c:pt idx="3">
                  <c:v>Más de 3</c:v>
                </c:pt>
              </c:strCache>
            </c:strRef>
          </c:cat>
          <c:val>
            <c:numRef>
              <c:f>Sheet1!$C$2:$C$5</c:f>
              <c:numCache>
                <c:formatCode>###0%</c:formatCode>
                <c:ptCount val="4"/>
                <c:pt idx="0">
                  <c:v>0.67961451166705156</c:v>
                </c:pt>
                <c:pt idx="1">
                  <c:v>0.29782080460064886</c:v>
                </c:pt>
                <c:pt idx="2">
                  <c:v>2.2564683732300476E-2</c:v>
                </c:pt>
              </c:numCache>
            </c:numRef>
          </c:val>
          <c:extLst>
            <c:ext xmlns:c16="http://schemas.microsoft.com/office/drawing/2014/chart" uri="{C3380CC4-5D6E-409C-BE32-E72D297353CC}">
              <c16:uniqueId val="{00000005-C7C8-441A-8DE9-E0B32D21D46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F6F6-4B70-BBBF-2FA10A3147C4}"/>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F6F6-4B70-BBBF-2FA10A3147C4}"/>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c:v>
                </c:pt>
                <c:pt idx="1">
                  <c:v>1</c:v>
                </c:pt>
                <c:pt idx="2">
                  <c:v>2</c:v>
                </c:pt>
                <c:pt idx="3">
                  <c:v>Más de 3</c:v>
                </c:pt>
              </c:strCache>
            </c:strRef>
          </c:cat>
          <c:val>
            <c:numRef>
              <c:f>Sheet1!$B$2:$B$5</c:f>
              <c:numCache>
                <c:formatCode>###0%</c:formatCode>
                <c:ptCount val="4"/>
                <c:pt idx="0">
                  <c:v>0.49066816325391555</c:v>
                </c:pt>
                <c:pt idx="1">
                  <c:v>0.47394824490758303</c:v>
                </c:pt>
                <c:pt idx="2">
                  <c:v>3.3398173392003558E-2</c:v>
                </c:pt>
                <c:pt idx="3" formatCode="###0.0%">
                  <c:v>1.9854184464980769E-3</c:v>
                </c:pt>
              </c:numCache>
            </c:numRef>
          </c:val>
          <c:extLst>
            <c:ext xmlns:c16="http://schemas.microsoft.com/office/drawing/2014/chart" uri="{C3380CC4-5D6E-409C-BE32-E72D297353CC}">
              <c16:uniqueId val="{00000004-F6F6-4B70-BBBF-2FA10A3147C4}"/>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9C11-46FE-B4BF-FCFBBC9088FC}"/>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9C11-46FE-B4BF-FCFBBC9088F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c:v>
                </c:pt>
                <c:pt idx="1">
                  <c:v>1</c:v>
                </c:pt>
                <c:pt idx="2">
                  <c:v>2</c:v>
                </c:pt>
                <c:pt idx="3">
                  <c:v>Más de 3</c:v>
                </c:pt>
              </c:strCache>
            </c:strRef>
          </c:cat>
          <c:val>
            <c:numRef>
              <c:f>Sheet1!$B$2:$B$5</c:f>
              <c:numCache>
                <c:formatCode>###0%</c:formatCode>
                <c:ptCount val="4"/>
                <c:pt idx="0">
                  <c:v>0.5161552615644901</c:v>
                </c:pt>
                <c:pt idx="1">
                  <c:v>0.44146485705540689</c:v>
                </c:pt>
                <c:pt idx="2">
                  <c:v>4.2379881380102902E-2</c:v>
                </c:pt>
              </c:numCache>
            </c:numRef>
          </c:val>
          <c:extLst>
            <c:ext xmlns:c16="http://schemas.microsoft.com/office/drawing/2014/chart" uri="{C3380CC4-5D6E-409C-BE32-E72D297353CC}">
              <c16:uniqueId val="{00000004-9C11-46FE-B4BF-FCFBBC9088FC}"/>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c:v>
                </c:pt>
                <c:pt idx="1">
                  <c:v>1</c:v>
                </c:pt>
                <c:pt idx="2">
                  <c:v>2</c:v>
                </c:pt>
                <c:pt idx="3">
                  <c:v>Más de 3</c:v>
                </c:pt>
              </c:strCache>
            </c:strRef>
          </c:cat>
          <c:val>
            <c:numRef>
              <c:f>Sheet1!$C$2:$C$5</c:f>
              <c:numCache>
                <c:formatCode>###0%</c:formatCode>
                <c:ptCount val="4"/>
                <c:pt idx="0">
                  <c:v>0.4865663567500953</c:v>
                </c:pt>
                <c:pt idx="1">
                  <c:v>0.50309547062993953</c:v>
                </c:pt>
                <c:pt idx="2">
                  <c:v>1.0338172619965542E-2</c:v>
                </c:pt>
              </c:numCache>
            </c:numRef>
          </c:val>
          <c:extLst>
            <c:ext xmlns:c16="http://schemas.microsoft.com/office/drawing/2014/chart" uri="{C3380CC4-5D6E-409C-BE32-E72D297353CC}">
              <c16:uniqueId val="{00000005-9C11-46FE-B4BF-FCFBBC9088FC}"/>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c:v>
                </c:pt>
                <c:pt idx="1">
                  <c:v>1</c:v>
                </c:pt>
                <c:pt idx="2">
                  <c:v>2</c:v>
                </c:pt>
                <c:pt idx="3">
                  <c:v>Más de 3</c:v>
                </c:pt>
              </c:strCache>
            </c:strRef>
          </c:cat>
          <c:val>
            <c:numRef>
              <c:f>Sheet1!$D$2:$D$5</c:f>
              <c:numCache>
                <c:formatCode>###0%</c:formatCode>
                <c:ptCount val="4"/>
                <c:pt idx="0">
                  <c:v>0.38309748491461854</c:v>
                </c:pt>
                <c:pt idx="1">
                  <c:v>0.51761795427608848</c:v>
                </c:pt>
                <c:pt idx="2">
                  <c:v>7.9916378755946232E-2</c:v>
                </c:pt>
                <c:pt idx="3">
                  <c:v>1.9368182053346547E-2</c:v>
                </c:pt>
              </c:numCache>
            </c:numRef>
          </c:val>
          <c:extLst>
            <c:ext xmlns:c16="http://schemas.microsoft.com/office/drawing/2014/chart" uri="{C3380CC4-5D6E-409C-BE32-E72D297353CC}">
              <c16:uniqueId val="{00000006-9C11-46FE-B4BF-FCFBBC9088F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43E9-48BE-A987-CB228143E3CC}"/>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43E9-48BE-A987-CB228143E3CC}"/>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c:v>
                </c:pt>
                <c:pt idx="1">
                  <c:v>1</c:v>
                </c:pt>
                <c:pt idx="2">
                  <c:v>2</c:v>
                </c:pt>
                <c:pt idx="3">
                  <c:v>Más de 3</c:v>
                </c:pt>
              </c:strCache>
            </c:strRef>
          </c:cat>
          <c:val>
            <c:numRef>
              <c:f>Sheet1!$B$2:$B$5</c:f>
              <c:numCache>
                <c:formatCode>###0%</c:formatCode>
                <c:ptCount val="4"/>
                <c:pt idx="0">
                  <c:v>0.54130113633246846</c:v>
                </c:pt>
                <c:pt idx="1">
                  <c:v>0.40816053316731477</c:v>
                </c:pt>
                <c:pt idx="2">
                  <c:v>5.0538330500216985E-2</c:v>
                </c:pt>
              </c:numCache>
            </c:numRef>
          </c:val>
          <c:extLst>
            <c:ext xmlns:c16="http://schemas.microsoft.com/office/drawing/2014/chart" uri="{C3380CC4-5D6E-409C-BE32-E72D297353CC}">
              <c16:uniqueId val="{00000004-43E9-48BE-A987-CB228143E3CC}"/>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c:v>
                </c:pt>
                <c:pt idx="1">
                  <c:v>1</c:v>
                </c:pt>
                <c:pt idx="2">
                  <c:v>2</c:v>
                </c:pt>
                <c:pt idx="3">
                  <c:v>Más de 3</c:v>
                </c:pt>
              </c:strCache>
            </c:strRef>
          </c:cat>
          <c:val>
            <c:numRef>
              <c:f>Sheet1!$C$2:$C$5</c:f>
              <c:numCache>
                <c:formatCode>###0%</c:formatCode>
                <c:ptCount val="4"/>
                <c:pt idx="0">
                  <c:v>0.35946637464127706</c:v>
                </c:pt>
                <c:pt idx="1">
                  <c:v>0.58626032194172761</c:v>
                </c:pt>
                <c:pt idx="2">
                  <c:v>5.4273303416995239E-2</c:v>
                </c:pt>
              </c:numCache>
            </c:numRef>
          </c:val>
          <c:extLst>
            <c:ext xmlns:c16="http://schemas.microsoft.com/office/drawing/2014/chart" uri="{C3380CC4-5D6E-409C-BE32-E72D297353CC}">
              <c16:uniqueId val="{00000005-43E9-48BE-A987-CB228143E3CC}"/>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c:v>
                </c:pt>
                <c:pt idx="1">
                  <c:v>1</c:v>
                </c:pt>
                <c:pt idx="2">
                  <c:v>2</c:v>
                </c:pt>
                <c:pt idx="3">
                  <c:v>Más de 3</c:v>
                </c:pt>
              </c:strCache>
            </c:strRef>
          </c:cat>
          <c:val>
            <c:numRef>
              <c:f>Sheet1!$D$2:$D$5</c:f>
              <c:numCache>
                <c:formatCode>###0%</c:formatCode>
                <c:ptCount val="4"/>
                <c:pt idx="0">
                  <c:v>0.41856751477631354</c:v>
                </c:pt>
                <c:pt idx="1">
                  <c:v>0.53488809251038805</c:v>
                </c:pt>
                <c:pt idx="2">
                  <c:v>3.7464629814763097E-2</c:v>
                </c:pt>
                <c:pt idx="3">
                  <c:v>9.0797628985356919E-3</c:v>
                </c:pt>
              </c:numCache>
            </c:numRef>
          </c:val>
          <c:extLst>
            <c:ext xmlns:c16="http://schemas.microsoft.com/office/drawing/2014/chart" uri="{C3380CC4-5D6E-409C-BE32-E72D297353CC}">
              <c16:uniqueId val="{00000006-43E9-48BE-A987-CB228143E3CC}"/>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0</c:v>
                </c:pt>
                <c:pt idx="1">
                  <c:v>1</c:v>
                </c:pt>
                <c:pt idx="2">
                  <c:v>2</c:v>
                </c:pt>
                <c:pt idx="3">
                  <c:v>Más de 3</c:v>
                </c:pt>
              </c:strCache>
            </c:strRef>
          </c:cat>
          <c:val>
            <c:numRef>
              <c:f>Sheet1!$E$2:$E$5</c:f>
              <c:numCache>
                <c:formatCode>###0%</c:formatCode>
                <c:ptCount val="4"/>
                <c:pt idx="0">
                  <c:v>0.53812153159953813</c:v>
                </c:pt>
                <c:pt idx="1">
                  <c:v>0.4462870865508119</c:v>
                </c:pt>
                <c:pt idx="2">
                  <c:v>1.5591381849649723E-2</c:v>
                </c:pt>
              </c:numCache>
            </c:numRef>
          </c:val>
          <c:extLst>
            <c:ext xmlns:c16="http://schemas.microsoft.com/office/drawing/2014/chart" uri="{C3380CC4-5D6E-409C-BE32-E72D297353CC}">
              <c16:uniqueId val="{00000007-43E9-48BE-A987-CB228143E3CC}"/>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9147366974201"/>
          <c:y val="3.6732832702288241E-2"/>
          <c:w val="0.48342354280322097"/>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4784-408C-930E-6255C93D3270}"/>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4784-408C-930E-6255C93D3270}"/>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Antioquia</c:v>
                </c:pt>
                <c:pt idx="1">
                  <c:v>Atlántico</c:v>
                </c:pt>
                <c:pt idx="2">
                  <c:v>Bogotá</c:v>
                </c:pt>
                <c:pt idx="3">
                  <c:v>Bolívar</c:v>
                </c:pt>
                <c:pt idx="4">
                  <c:v>Boyacá</c:v>
                </c:pt>
                <c:pt idx="5">
                  <c:v>Caldas</c:v>
                </c:pt>
                <c:pt idx="6">
                  <c:v>Caquetá</c:v>
                </c:pt>
                <c:pt idx="7">
                  <c:v>Cauca</c:v>
                </c:pt>
                <c:pt idx="8">
                  <c:v>Chocó</c:v>
                </c:pt>
                <c:pt idx="9">
                  <c:v>Córdoba</c:v>
                </c:pt>
                <c:pt idx="10">
                  <c:v>Huila</c:v>
                </c:pt>
                <c:pt idx="11">
                  <c:v>Magdalena</c:v>
                </c:pt>
                <c:pt idx="12">
                  <c:v>Meta</c:v>
                </c:pt>
                <c:pt idx="13">
                  <c:v>Nariño</c:v>
                </c:pt>
                <c:pt idx="14">
                  <c:v>Norte de Santander</c:v>
                </c:pt>
                <c:pt idx="15">
                  <c:v>Putumayo</c:v>
                </c:pt>
                <c:pt idx="16">
                  <c:v>Quindio</c:v>
                </c:pt>
                <c:pt idx="17">
                  <c:v>Risaralda</c:v>
                </c:pt>
                <c:pt idx="18">
                  <c:v>Santander</c:v>
                </c:pt>
                <c:pt idx="19">
                  <c:v>Tolima</c:v>
                </c:pt>
                <c:pt idx="20">
                  <c:v>Valle</c:v>
                </c:pt>
              </c:strCache>
            </c:strRef>
          </c:cat>
          <c:val>
            <c:numRef>
              <c:f>Sheet1!$B$2:$B$22</c:f>
              <c:numCache>
                <c:formatCode>General</c:formatCode>
                <c:ptCount val="21"/>
                <c:pt idx="0" formatCode="###0%">
                  <c:v>5.53855457094235E-2</c:v>
                </c:pt>
                <c:pt idx="2" formatCode="###0%">
                  <c:v>2.9877586284632014E-2</c:v>
                </c:pt>
                <c:pt idx="4" formatCode="###0%">
                  <c:v>5.0049014629556694E-3</c:v>
                </c:pt>
                <c:pt idx="5" formatCode="###0%">
                  <c:v>3.9227312680684495E-2</c:v>
                </c:pt>
                <c:pt idx="6" formatCode="###0%">
                  <c:v>5.0049014629556694E-3</c:v>
                </c:pt>
                <c:pt idx="7" formatCode="###0%">
                  <c:v>7.9984636071196671E-2</c:v>
                </c:pt>
                <c:pt idx="8" formatCode="###0%">
                  <c:v>5.7399464684584952E-3</c:v>
                </c:pt>
                <c:pt idx="9" formatCode="###0%">
                  <c:v>8.8568411959800124E-3</c:v>
                </c:pt>
                <c:pt idx="10" formatCode="###0%">
                  <c:v>6.9509390124682406E-3</c:v>
                </c:pt>
                <c:pt idx="13" formatCode="###0%">
                  <c:v>4.419083190161853E-2</c:v>
                </c:pt>
                <c:pt idx="15" formatCode="###0%">
                  <c:v>1.7241288967866517E-2</c:v>
                </c:pt>
                <c:pt idx="16" formatCode="###0%">
                  <c:v>1.1244366052592958E-2</c:v>
                </c:pt>
                <c:pt idx="17" formatCode="###0%">
                  <c:v>8.6114782530624621E-3</c:v>
                </c:pt>
                <c:pt idx="18" formatCode="###0%">
                  <c:v>5.0049014629556694E-3</c:v>
                </c:pt>
                <c:pt idx="19" formatCode="###0%">
                  <c:v>3.2392870799277718E-2</c:v>
                </c:pt>
                <c:pt idx="20" formatCode="###0%">
                  <c:v>0.62519489776345849</c:v>
                </c:pt>
              </c:numCache>
            </c:numRef>
          </c:val>
          <c:extLst>
            <c:ext xmlns:c16="http://schemas.microsoft.com/office/drawing/2014/chart" uri="{C3380CC4-5D6E-409C-BE32-E72D297353CC}">
              <c16:uniqueId val="{00000004-4784-408C-930E-6255C93D3270}"/>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Antioquia</c:v>
                </c:pt>
                <c:pt idx="1">
                  <c:v>Atlántico</c:v>
                </c:pt>
                <c:pt idx="2">
                  <c:v>Bogotá</c:v>
                </c:pt>
                <c:pt idx="3">
                  <c:v>Bolívar</c:v>
                </c:pt>
                <c:pt idx="4">
                  <c:v>Boyacá</c:v>
                </c:pt>
                <c:pt idx="5">
                  <c:v>Caldas</c:v>
                </c:pt>
                <c:pt idx="6">
                  <c:v>Caquetá</c:v>
                </c:pt>
                <c:pt idx="7">
                  <c:v>Cauca</c:v>
                </c:pt>
                <c:pt idx="8">
                  <c:v>Chocó</c:v>
                </c:pt>
                <c:pt idx="9">
                  <c:v>Córdoba</c:v>
                </c:pt>
                <c:pt idx="10">
                  <c:v>Huila</c:v>
                </c:pt>
                <c:pt idx="11">
                  <c:v>Magdalena</c:v>
                </c:pt>
                <c:pt idx="12">
                  <c:v>Meta</c:v>
                </c:pt>
                <c:pt idx="13">
                  <c:v>Nariño</c:v>
                </c:pt>
                <c:pt idx="14">
                  <c:v>Norte de Santander</c:v>
                </c:pt>
                <c:pt idx="15">
                  <c:v>Putumayo</c:v>
                </c:pt>
                <c:pt idx="16">
                  <c:v>Quindio</c:v>
                </c:pt>
                <c:pt idx="17">
                  <c:v>Risaralda</c:v>
                </c:pt>
                <c:pt idx="18">
                  <c:v>Santander</c:v>
                </c:pt>
                <c:pt idx="19">
                  <c:v>Tolima</c:v>
                </c:pt>
                <c:pt idx="20">
                  <c:v>Valle</c:v>
                </c:pt>
              </c:strCache>
            </c:strRef>
          </c:cat>
          <c:val>
            <c:numRef>
              <c:f>Sheet1!$C$2:$C$22</c:f>
              <c:numCache>
                <c:formatCode>General</c:formatCode>
                <c:ptCount val="21"/>
                <c:pt idx="0" formatCode="###0%">
                  <c:v>1.645340895829624E-2</c:v>
                </c:pt>
                <c:pt idx="2" formatCode="###0%">
                  <c:v>1.9109159476383912E-2</c:v>
                </c:pt>
                <c:pt idx="3" formatCode="###0%">
                  <c:v>5.5725859272536312E-3</c:v>
                </c:pt>
                <c:pt idx="5" formatCode="###0%">
                  <c:v>3.2883566743183754E-2</c:v>
                </c:pt>
                <c:pt idx="7" formatCode="###0%">
                  <c:v>6.3767160784832924E-2</c:v>
                </c:pt>
                <c:pt idx="8" formatCode="###0%">
                  <c:v>2.12416396581817E-2</c:v>
                </c:pt>
                <c:pt idx="10" formatCode="###0%">
                  <c:v>1.8697205657794362E-2</c:v>
                </c:pt>
                <c:pt idx="12" formatCode="###0%">
                  <c:v>5.8982643264001745E-3</c:v>
                </c:pt>
                <c:pt idx="13" formatCode="###0%">
                  <c:v>9.4648683251929724E-2</c:v>
                </c:pt>
                <c:pt idx="16" formatCode="###0%">
                  <c:v>7.6615251613337239E-3</c:v>
                </c:pt>
                <c:pt idx="17" formatCode="###0%">
                  <c:v>5.8982643264001745E-3</c:v>
                </c:pt>
                <c:pt idx="19" formatCode="###0%">
                  <c:v>1.4818682108958269E-2</c:v>
                </c:pt>
                <c:pt idx="20" formatCode="###0%">
                  <c:v>0.68821157176840098</c:v>
                </c:pt>
              </c:numCache>
            </c:numRef>
          </c:val>
          <c:extLst>
            <c:ext xmlns:c16="http://schemas.microsoft.com/office/drawing/2014/chart" uri="{C3380CC4-5D6E-409C-BE32-E72D297353CC}">
              <c16:uniqueId val="{00000005-4784-408C-930E-6255C93D327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2895676866721886"/>
          <c:y val="3.6732832702288241E-2"/>
          <c:w val="0.27295824780574413"/>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0123-44C8-BD79-FA998DE6F36E}"/>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0123-44C8-BD79-FA998DE6F36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Moto 4T</c:v>
                </c:pt>
                <c:pt idx="1">
                  <c:v>Transporte público (MIO)</c:v>
                </c:pt>
                <c:pt idx="2">
                  <c:v>Automóvil</c:v>
                </c:pt>
                <c:pt idx="3">
                  <c:v>Moto 2T</c:v>
                </c:pt>
                <c:pt idx="4">
                  <c:v>Automóvil en plataforma (Ejemplo:Uber, Yango, Didi, InDriver)</c:v>
                </c:pt>
                <c:pt idx="5">
                  <c:v>Bicicleta</c:v>
                </c:pt>
                <c:pt idx="6">
                  <c:v>Taxi</c:v>
                </c:pt>
                <c:pt idx="7">
                  <c:v>Transporte público colectivo busetas</c:v>
                </c:pt>
                <c:pt idx="8">
                  <c:v>Caminata</c:v>
                </c:pt>
                <c:pt idx="9">
                  <c:v>Moto en plataforma (Ejemplo: Didi, Picap, Uber, otras)</c:v>
                </c:pt>
                <c:pt idx="10">
                  <c:v>Moto taxi (moto ratón)</c:v>
                </c:pt>
                <c:pt idx="11">
                  <c:v>Otros medios</c:v>
                </c:pt>
              </c:strCache>
            </c:strRef>
          </c:cat>
          <c:val>
            <c:numRef>
              <c:f>Sheet1!$B$2:$B$13</c:f>
              <c:numCache>
                <c:formatCode>###0%</c:formatCode>
                <c:ptCount val="12"/>
                <c:pt idx="0">
                  <c:v>0.2959087352122588</c:v>
                </c:pt>
                <c:pt idx="1">
                  <c:v>0.13020261544628453</c:v>
                </c:pt>
                <c:pt idx="2">
                  <c:v>0.17063193018137135</c:v>
                </c:pt>
                <c:pt idx="3">
                  <c:v>6.5037526240618343E-2</c:v>
                </c:pt>
                <c:pt idx="4">
                  <c:v>5.4868255488251895E-2</c:v>
                </c:pt>
                <c:pt idx="5">
                  <c:v>0.12909225291845669</c:v>
                </c:pt>
                <c:pt idx="6">
                  <c:v>3.5969263323394993E-2</c:v>
                </c:pt>
                <c:pt idx="7">
                  <c:v>2.6665600928038123E-2</c:v>
                </c:pt>
                <c:pt idx="8">
                  <c:v>3.0337089980074342E-2</c:v>
                </c:pt>
                <c:pt idx="9">
                  <c:v>2.1189708493350386E-2</c:v>
                </c:pt>
                <c:pt idx="10">
                  <c:v>6.8486776187591221E-3</c:v>
                </c:pt>
                <c:pt idx="11">
                  <c:v>3.3248344169141276E-2</c:v>
                </c:pt>
              </c:numCache>
            </c:numRef>
          </c:val>
          <c:extLst>
            <c:ext xmlns:c16="http://schemas.microsoft.com/office/drawing/2014/chart" uri="{C3380CC4-5D6E-409C-BE32-E72D297353CC}">
              <c16:uniqueId val="{00000004-0123-44C8-BD79-FA998DE6F36E}"/>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Moto 4T</c:v>
                </c:pt>
                <c:pt idx="1">
                  <c:v>Transporte público (MIO)</c:v>
                </c:pt>
                <c:pt idx="2">
                  <c:v>Automóvil</c:v>
                </c:pt>
                <c:pt idx="3">
                  <c:v>Moto 2T</c:v>
                </c:pt>
                <c:pt idx="4">
                  <c:v>Automóvil en plataforma (Ejemplo:Uber, Yango, Didi, InDriver)</c:v>
                </c:pt>
                <c:pt idx="5">
                  <c:v>Bicicleta</c:v>
                </c:pt>
                <c:pt idx="6">
                  <c:v>Taxi</c:v>
                </c:pt>
                <c:pt idx="7">
                  <c:v>Transporte público colectivo busetas</c:v>
                </c:pt>
                <c:pt idx="8">
                  <c:v>Caminata</c:v>
                </c:pt>
                <c:pt idx="9">
                  <c:v>Moto en plataforma (Ejemplo: Didi, Picap, Uber, otras)</c:v>
                </c:pt>
                <c:pt idx="10">
                  <c:v>Moto taxi (moto ratón)</c:v>
                </c:pt>
                <c:pt idx="11">
                  <c:v>Otros medios</c:v>
                </c:pt>
              </c:strCache>
            </c:strRef>
          </c:cat>
          <c:val>
            <c:numRef>
              <c:f>Sheet1!$C$2:$C$13</c:f>
              <c:numCache>
                <c:formatCode>###0%</c:formatCode>
                <c:ptCount val="12"/>
                <c:pt idx="0">
                  <c:v>0.18020285596251898</c:v>
                </c:pt>
                <c:pt idx="1">
                  <c:v>0.29052422240567122</c:v>
                </c:pt>
                <c:pt idx="2">
                  <c:v>8.6492939484854675E-2</c:v>
                </c:pt>
                <c:pt idx="3">
                  <c:v>8.991323763039652E-2</c:v>
                </c:pt>
                <c:pt idx="4">
                  <c:v>8.6580067372856423E-2</c:v>
                </c:pt>
                <c:pt idx="5">
                  <c:v>1.6091563343937312E-2</c:v>
                </c:pt>
                <c:pt idx="6">
                  <c:v>8.1270667368647867E-2</c:v>
                </c:pt>
                <c:pt idx="7">
                  <c:v>6.2966164679073261E-2</c:v>
                </c:pt>
                <c:pt idx="8">
                  <c:v>4.5109126709793355E-2</c:v>
                </c:pt>
                <c:pt idx="9">
                  <c:v>4.7872082758854108E-2</c:v>
                </c:pt>
                <c:pt idx="10">
                  <c:v>9.9925506449760736E-3</c:v>
                </c:pt>
              </c:numCache>
            </c:numRef>
          </c:val>
          <c:extLst>
            <c:ext xmlns:c16="http://schemas.microsoft.com/office/drawing/2014/chart" uri="{C3380CC4-5D6E-409C-BE32-E72D297353CC}">
              <c16:uniqueId val="{00000005-0123-44C8-BD79-FA998DE6F36E}"/>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214702450408403"/>
          <c:y val="3.6732832702288241E-2"/>
          <c:w val="0.31976789782424059"/>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80FC-4284-A46F-E686A2640849}"/>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80FC-4284-A46F-E686A264084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Moto 4T</c:v>
                </c:pt>
                <c:pt idx="1">
                  <c:v>Transporte público (MIO)</c:v>
                </c:pt>
                <c:pt idx="2">
                  <c:v>Automóvil</c:v>
                </c:pt>
                <c:pt idx="3">
                  <c:v>Moto 2T</c:v>
                </c:pt>
                <c:pt idx="4">
                  <c:v>Automóvil en plataforma (Ejemplo:Uber, Yango, Didi, InDriver)</c:v>
                </c:pt>
                <c:pt idx="5">
                  <c:v>Bicicleta</c:v>
                </c:pt>
                <c:pt idx="6">
                  <c:v>Taxi</c:v>
                </c:pt>
                <c:pt idx="7">
                  <c:v>Transporte público colectivo busetas</c:v>
                </c:pt>
                <c:pt idx="8">
                  <c:v>Caminata</c:v>
                </c:pt>
                <c:pt idx="9">
                  <c:v>Moto en plataforma (Ejemplo: Didi, Picap, Uber, otras)</c:v>
                </c:pt>
                <c:pt idx="10">
                  <c:v>Moto taxi (moto ratón)</c:v>
                </c:pt>
                <c:pt idx="11">
                  <c:v>Otros medios</c:v>
                </c:pt>
              </c:strCache>
            </c:strRef>
          </c:cat>
          <c:val>
            <c:numRef>
              <c:f>Sheet1!$B$2:$B$13</c:f>
              <c:numCache>
                <c:formatCode>###0%</c:formatCode>
                <c:ptCount val="12"/>
                <c:pt idx="0">
                  <c:v>0.23311957471409731</c:v>
                </c:pt>
                <c:pt idx="1">
                  <c:v>0.21720302697220484</c:v>
                </c:pt>
                <c:pt idx="2">
                  <c:v>0.12497291418967729</c:v>
                </c:pt>
                <c:pt idx="3">
                  <c:v>7.8536624515368955E-2</c:v>
                </c:pt>
                <c:pt idx="4">
                  <c:v>7.2077044350329994E-2</c:v>
                </c:pt>
                <c:pt idx="5">
                  <c:v>6.7771095513974158E-2</c:v>
                </c:pt>
                <c:pt idx="6">
                  <c:v>6.0552604704431759E-2</c:v>
                </c:pt>
                <c:pt idx="7">
                  <c:v>4.6364530129533781E-2</c:v>
                </c:pt>
                <c:pt idx="8">
                  <c:v>3.8353309995178865E-2</c:v>
                </c:pt>
                <c:pt idx="9">
                  <c:v>3.566921369301769E-2</c:v>
                </c:pt>
                <c:pt idx="10">
                  <c:v>8.5547374085378127E-3</c:v>
                </c:pt>
                <c:pt idx="11">
                  <c:v>1.6825323813643531E-2</c:v>
                </c:pt>
              </c:numCache>
            </c:numRef>
          </c:val>
          <c:extLst>
            <c:ext xmlns:c16="http://schemas.microsoft.com/office/drawing/2014/chart" uri="{C3380CC4-5D6E-409C-BE32-E72D297353CC}">
              <c16:uniqueId val="{00000004-80FC-4284-A46F-E686A2640849}"/>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832291621648584"/>
          <c:y val="3.6732832702288241E-2"/>
          <c:w val="0.29359210025647714"/>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9D2D-4612-B922-9F4CCAD98B45}"/>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9D2D-4612-B922-9F4CCAD98B4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Moto 4T</c:v>
                </c:pt>
                <c:pt idx="1">
                  <c:v>Transporte público (MIO)</c:v>
                </c:pt>
                <c:pt idx="2">
                  <c:v>Automóvil</c:v>
                </c:pt>
                <c:pt idx="3">
                  <c:v>Moto 2T</c:v>
                </c:pt>
                <c:pt idx="4">
                  <c:v>Automóvil en plataforma (Ejemplo:Uber, Yango, Didi, InDriver)</c:v>
                </c:pt>
                <c:pt idx="5">
                  <c:v>Bicicleta</c:v>
                </c:pt>
                <c:pt idx="6">
                  <c:v>Taxi</c:v>
                </c:pt>
                <c:pt idx="7">
                  <c:v>Transporte público colectivo busetas</c:v>
                </c:pt>
                <c:pt idx="8">
                  <c:v>Caminata</c:v>
                </c:pt>
                <c:pt idx="9">
                  <c:v>Moto en plataforma (Ejemplo: Didi, Picap, Uber, otras)</c:v>
                </c:pt>
                <c:pt idx="10">
                  <c:v>Moto taxi (moto ratón)</c:v>
                </c:pt>
                <c:pt idx="11">
                  <c:v>Otros medios</c:v>
                </c:pt>
              </c:strCache>
            </c:strRef>
          </c:cat>
          <c:val>
            <c:numRef>
              <c:f>Sheet1!$B$2:$B$13</c:f>
              <c:numCache>
                <c:formatCode>###0%</c:formatCode>
                <c:ptCount val="12"/>
                <c:pt idx="0">
                  <c:v>0.23992440007511179</c:v>
                </c:pt>
                <c:pt idx="1">
                  <c:v>0.22703999997579166</c:v>
                </c:pt>
                <c:pt idx="2">
                  <c:v>8.4810606770335764E-2</c:v>
                </c:pt>
                <c:pt idx="3">
                  <c:v>8.9339161345516449E-2</c:v>
                </c:pt>
                <c:pt idx="4">
                  <c:v>6.5771208096861447E-2</c:v>
                </c:pt>
                <c:pt idx="5">
                  <c:v>6.1966618347088172E-2</c:v>
                </c:pt>
                <c:pt idx="6">
                  <c:v>7.9158028678310483E-2</c:v>
                </c:pt>
                <c:pt idx="7">
                  <c:v>6.4580975675052762E-2</c:v>
                </c:pt>
                <c:pt idx="8">
                  <c:v>3.4559017209977207E-2</c:v>
                </c:pt>
                <c:pt idx="9">
                  <c:v>2.6931744987760506E-2</c:v>
                </c:pt>
                <c:pt idx="10">
                  <c:v>6.6567283718007349E-3</c:v>
                </c:pt>
                <c:pt idx="11">
                  <c:v>1.926151046639249E-2</c:v>
                </c:pt>
              </c:numCache>
            </c:numRef>
          </c:val>
          <c:extLst>
            <c:ext xmlns:c16="http://schemas.microsoft.com/office/drawing/2014/chart" uri="{C3380CC4-5D6E-409C-BE32-E72D297353CC}">
              <c16:uniqueId val="{00000004-9D2D-4612-B922-9F4CCAD98B45}"/>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Moto 4T</c:v>
                </c:pt>
                <c:pt idx="1">
                  <c:v>Transporte público (MIO)</c:v>
                </c:pt>
                <c:pt idx="2">
                  <c:v>Automóvil</c:v>
                </c:pt>
                <c:pt idx="3">
                  <c:v>Moto 2T</c:v>
                </c:pt>
                <c:pt idx="4">
                  <c:v>Automóvil en plataforma (Ejemplo:Uber, Yango, Didi, InDriver)</c:v>
                </c:pt>
                <c:pt idx="5">
                  <c:v>Bicicleta</c:v>
                </c:pt>
                <c:pt idx="6">
                  <c:v>Taxi</c:v>
                </c:pt>
                <c:pt idx="7">
                  <c:v>Transporte público colectivo busetas</c:v>
                </c:pt>
                <c:pt idx="8">
                  <c:v>Caminata</c:v>
                </c:pt>
                <c:pt idx="9">
                  <c:v>Moto en plataforma (Ejemplo: Didi, Picap, Uber, otras)</c:v>
                </c:pt>
                <c:pt idx="10">
                  <c:v>Moto taxi (moto ratón)</c:v>
                </c:pt>
                <c:pt idx="11">
                  <c:v>Otros medios</c:v>
                </c:pt>
              </c:strCache>
            </c:strRef>
          </c:cat>
          <c:val>
            <c:numRef>
              <c:f>Sheet1!$C$2:$C$13</c:f>
              <c:numCache>
                <c:formatCode>###0%</c:formatCode>
                <c:ptCount val="12"/>
                <c:pt idx="0">
                  <c:v>0.23110059713519143</c:v>
                </c:pt>
                <c:pt idx="1">
                  <c:v>0.23270750597074122</c:v>
                </c:pt>
                <c:pt idx="2">
                  <c:v>0.11201848910700414</c:v>
                </c:pt>
                <c:pt idx="3">
                  <c:v>6.820073329783824E-2</c:v>
                </c:pt>
                <c:pt idx="4">
                  <c:v>6.7117226934872432E-2</c:v>
                </c:pt>
                <c:pt idx="5">
                  <c:v>7.8865692582944014E-2</c:v>
                </c:pt>
                <c:pt idx="6">
                  <c:v>4.451078542842888E-2</c:v>
                </c:pt>
                <c:pt idx="7">
                  <c:v>3.2793717891607711E-2</c:v>
                </c:pt>
                <c:pt idx="8">
                  <c:v>4.7462649149899845E-2</c:v>
                </c:pt>
                <c:pt idx="9">
                  <c:v>5.670540800822961E-2</c:v>
                </c:pt>
                <c:pt idx="10">
                  <c:v>1.3370767976923305E-2</c:v>
                </c:pt>
                <c:pt idx="11">
                  <c:v>1.5146426516317146E-2</c:v>
                </c:pt>
              </c:numCache>
            </c:numRef>
          </c:val>
          <c:extLst>
            <c:ext xmlns:c16="http://schemas.microsoft.com/office/drawing/2014/chart" uri="{C3380CC4-5D6E-409C-BE32-E72D297353CC}">
              <c16:uniqueId val="{00000005-9D2D-4612-B922-9F4CCAD98B45}"/>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Moto 4T</c:v>
                </c:pt>
                <c:pt idx="1">
                  <c:v>Transporte público (MIO)</c:v>
                </c:pt>
                <c:pt idx="2">
                  <c:v>Automóvil</c:v>
                </c:pt>
                <c:pt idx="3">
                  <c:v>Moto 2T</c:v>
                </c:pt>
                <c:pt idx="4">
                  <c:v>Automóvil en plataforma (Ejemplo:Uber, Yango, Didi, InDriver)</c:v>
                </c:pt>
                <c:pt idx="5">
                  <c:v>Bicicleta</c:v>
                </c:pt>
                <c:pt idx="6">
                  <c:v>Taxi</c:v>
                </c:pt>
                <c:pt idx="7">
                  <c:v>Transporte público colectivo busetas</c:v>
                </c:pt>
                <c:pt idx="8">
                  <c:v>Caminata</c:v>
                </c:pt>
                <c:pt idx="9">
                  <c:v>Moto en plataforma (Ejemplo: Didi, Picap, Uber, otras)</c:v>
                </c:pt>
                <c:pt idx="10">
                  <c:v>Moto taxi (moto ratón)</c:v>
                </c:pt>
                <c:pt idx="11">
                  <c:v>Otros medios</c:v>
                </c:pt>
              </c:strCache>
            </c:strRef>
          </c:cat>
          <c:val>
            <c:numRef>
              <c:f>Sheet1!$D$2:$D$13</c:f>
              <c:numCache>
                <c:formatCode>###0%</c:formatCode>
                <c:ptCount val="12"/>
                <c:pt idx="0">
                  <c:v>0.21388906618033152</c:v>
                </c:pt>
                <c:pt idx="1">
                  <c:v>0.12911004510929408</c:v>
                </c:pt>
                <c:pt idx="2">
                  <c:v>0.31986617335868128</c:v>
                </c:pt>
                <c:pt idx="3">
                  <c:v>7.1345648814532189E-2</c:v>
                </c:pt>
                <c:pt idx="4">
                  <c:v>0.11225251655092272</c:v>
                </c:pt>
                <c:pt idx="5">
                  <c:v>5.3501309962892984E-2</c:v>
                </c:pt>
                <c:pt idx="6">
                  <c:v>4.2407813311574311E-2</c:v>
                </c:pt>
                <c:pt idx="7">
                  <c:v>2.1609785716994553E-2</c:v>
                </c:pt>
                <c:pt idx="8">
                  <c:v>2.2948006393316737E-2</c:v>
                </c:pt>
                <c:pt idx="11">
                  <c:v>1.306963460145948E-2</c:v>
                </c:pt>
              </c:numCache>
            </c:numRef>
          </c:val>
          <c:extLst>
            <c:ext xmlns:c16="http://schemas.microsoft.com/office/drawing/2014/chart" uri="{C3380CC4-5D6E-409C-BE32-E72D297353CC}">
              <c16:uniqueId val="{00000006-9D2D-4612-B922-9F4CCAD98B45}"/>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201B-4BE0-8FB9-C2697A711FC0}"/>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201B-4BE0-8FB9-C2697A711FC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Vehículo eléctrico)</c:v>
                </c:pt>
                <c:pt idx="1">
                  <c:v>Menos de 1000 cc</c:v>
                </c:pt>
                <c:pt idx="2">
                  <c:v>Entre 1000 y 1499 cc</c:v>
                </c:pt>
                <c:pt idx="3">
                  <c:v>Entre 1500 y 1999 cc</c:v>
                </c:pt>
                <c:pt idx="4">
                  <c:v>Entre 2000 y 2499 cc</c:v>
                </c:pt>
                <c:pt idx="5">
                  <c:v>Entre 2500 y 2999 cc</c:v>
                </c:pt>
                <c:pt idx="6">
                  <c:v>No sabe / No responde</c:v>
                </c:pt>
              </c:strCache>
            </c:strRef>
          </c:cat>
          <c:val>
            <c:numRef>
              <c:f>Sheet1!$B$2:$B$8</c:f>
              <c:numCache>
                <c:formatCode>###0%</c:formatCode>
                <c:ptCount val="7"/>
                <c:pt idx="0">
                  <c:v>3.3330948855031274E-2</c:v>
                </c:pt>
                <c:pt idx="1">
                  <c:v>0.13729497651260464</c:v>
                </c:pt>
                <c:pt idx="2">
                  <c:v>0.50506297352840823</c:v>
                </c:pt>
                <c:pt idx="3">
                  <c:v>0.13751256313100685</c:v>
                </c:pt>
                <c:pt idx="4">
                  <c:v>0.12143166409804688</c:v>
                </c:pt>
                <c:pt idx="5">
                  <c:v>2.5625686048762995E-2</c:v>
                </c:pt>
                <c:pt idx="6">
                  <c:v>3.9741187826139085E-2</c:v>
                </c:pt>
              </c:numCache>
            </c:numRef>
          </c:val>
          <c:extLst>
            <c:ext xmlns:c16="http://schemas.microsoft.com/office/drawing/2014/chart" uri="{C3380CC4-5D6E-409C-BE32-E72D297353CC}">
              <c16:uniqueId val="{00000004-201B-4BE0-8FB9-C2697A711FC0}"/>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Vehículo eléctrico)</c:v>
                </c:pt>
                <c:pt idx="1">
                  <c:v>Menos de 1000 cc</c:v>
                </c:pt>
                <c:pt idx="2">
                  <c:v>Entre 1000 y 1499 cc</c:v>
                </c:pt>
                <c:pt idx="3">
                  <c:v>Entre 1500 y 1999 cc</c:v>
                </c:pt>
                <c:pt idx="4">
                  <c:v>Entre 2000 y 2499 cc</c:v>
                </c:pt>
                <c:pt idx="5">
                  <c:v>Entre 2500 y 2999 cc</c:v>
                </c:pt>
                <c:pt idx="6">
                  <c:v>No sabe / No responde</c:v>
                </c:pt>
              </c:strCache>
            </c:strRef>
          </c:cat>
          <c:val>
            <c:numRef>
              <c:f>Sheet1!$C$2:$C$8</c:f>
              <c:numCache>
                <c:formatCode>###0%</c:formatCode>
                <c:ptCount val="7"/>
                <c:pt idx="1">
                  <c:v>5.9811809958632188E-2</c:v>
                </c:pt>
                <c:pt idx="2">
                  <c:v>0.31204742780654743</c:v>
                </c:pt>
                <c:pt idx="3">
                  <c:v>0.30129577775771221</c:v>
                </c:pt>
                <c:pt idx="4">
                  <c:v>0.12764019456407427</c:v>
                </c:pt>
                <c:pt idx="6">
                  <c:v>0.1992047899130335</c:v>
                </c:pt>
              </c:numCache>
            </c:numRef>
          </c:val>
          <c:extLst>
            <c:ext xmlns:c16="http://schemas.microsoft.com/office/drawing/2014/chart" uri="{C3380CC4-5D6E-409C-BE32-E72D297353CC}">
              <c16:uniqueId val="{00000005-201B-4BE0-8FB9-C2697A711FC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98F4-4958-9C6C-FEC681636450}"/>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98F4-4958-9C6C-FEC68163645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Vehículo eléctrico)</c:v>
                </c:pt>
                <c:pt idx="1">
                  <c:v>Menos de 1000 cc</c:v>
                </c:pt>
                <c:pt idx="2">
                  <c:v>Entre 1000 y 1499 cc</c:v>
                </c:pt>
                <c:pt idx="3">
                  <c:v>Entre 1500 y 1999 cc</c:v>
                </c:pt>
                <c:pt idx="4">
                  <c:v>Entre 2000 y 2499 cc</c:v>
                </c:pt>
                <c:pt idx="5">
                  <c:v>Entre 2500 y 2999 cc</c:v>
                </c:pt>
                <c:pt idx="6">
                  <c:v>No sabe / No responde</c:v>
                </c:pt>
              </c:strCache>
            </c:strRef>
          </c:cat>
          <c:val>
            <c:numRef>
              <c:f>Sheet1!$B$2:$B$8</c:f>
              <c:numCache>
                <c:formatCode>###0%</c:formatCode>
                <c:ptCount val="7"/>
                <c:pt idx="0">
                  <c:v>2.1118631138172604E-2</c:v>
                </c:pt>
                <c:pt idx="1">
                  <c:v>0.10890547425807907</c:v>
                </c:pt>
                <c:pt idx="2">
                  <c:v>0.4343428995545045</c:v>
                </c:pt>
                <c:pt idx="3">
                  <c:v>0.19752203548084263</c:v>
                </c:pt>
                <c:pt idx="4">
                  <c:v>0.12370644322106854</c:v>
                </c:pt>
                <c:pt idx="5">
                  <c:v>1.6236543810385733E-2</c:v>
                </c:pt>
                <c:pt idx="6">
                  <c:v>9.8167972536947812E-2</c:v>
                </c:pt>
              </c:numCache>
            </c:numRef>
          </c:val>
          <c:extLst>
            <c:ext xmlns:c16="http://schemas.microsoft.com/office/drawing/2014/chart" uri="{C3380CC4-5D6E-409C-BE32-E72D297353CC}">
              <c16:uniqueId val="{00000004-98F4-4958-9C6C-FEC68163645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C9CC-458B-8A07-D1ADB31335C3}"/>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C9CC-458B-8A07-D1ADB31335C3}"/>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Vehículo eléctrico)</c:v>
                </c:pt>
                <c:pt idx="1">
                  <c:v>Menos de 1000 cc</c:v>
                </c:pt>
                <c:pt idx="2">
                  <c:v>Entre 1000 y 1499 cc</c:v>
                </c:pt>
                <c:pt idx="3">
                  <c:v>Entre 1500 y 1999 cc</c:v>
                </c:pt>
                <c:pt idx="4">
                  <c:v>Entre 2000 y 2499 cc</c:v>
                </c:pt>
                <c:pt idx="5">
                  <c:v>Entre 2500 y 2999 cc</c:v>
                </c:pt>
                <c:pt idx="6">
                  <c:v>No sabe / No responde</c:v>
                </c:pt>
              </c:strCache>
            </c:strRef>
          </c:cat>
          <c:val>
            <c:numRef>
              <c:f>Sheet1!$B$2:$B$8</c:f>
              <c:numCache>
                <c:formatCode>###0%</c:formatCode>
                <c:ptCount val="7"/>
                <c:pt idx="0">
                  <c:v>6.1058666316451952E-2</c:v>
                </c:pt>
                <c:pt idx="1">
                  <c:v>0.2515094362980555</c:v>
                </c:pt>
                <c:pt idx="2">
                  <c:v>0.54819315017311032</c:v>
                </c:pt>
                <c:pt idx="4">
                  <c:v>6.1058666316451952E-2</c:v>
                </c:pt>
                <c:pt idx="6">
                  <c:v>7.8180080895930454E-2</c:v>
                </c:pt>
              </c:numCache>
            </c:numRef>
          </c:val>
          <c:extLst>
            <c:ext xmlns:c16="http://schemas.microsoft.com/office/drawing/2014/chart" uri="{C3380CC4-5D6E-409C-BE32-E72D297353CC}">
              <c16:uniqueId val="{00000004-C9CC-458B-8A07-D1ADB31335C3}"/>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Vehículo eléctrico)</c:v>
                </c:pt>
                <c:pt idx="1">
                  <c:v>Menos de 1000 cc</c:v>
                </c:pt>
                <c:pt idx="2">
                  <c:v>Entre 1000 y 1499 cc</c:v>
                </c:pt>
                <c:pt idx="3">
                  <c:v>Entre 1500 y 1999 cc</c:v>
                </c:pt>
                <c:pt idx="4">
                  <c:v>Entre 2000 y 2499 cc</c:v>
                </c:pt>
                <c:pt idx="5">
                  <c:v>Entre 2500 y 2999 cc</c:v>
                </c:pt>
                <c:pt idx="6">
                  <c:v>No sabe / No responde</c:v>
                </c:pt>
              </c:strCache>
            </c:strRef>
          </c:cat>
          <c:val>
            <c:numRef>
              <c:f>Sheet1!$C$2:$C$8</c:f>
              <c:numCache>
                <c:formatCode>###0%</c:formatCode>
                <c:ptCount val="7"/>
                <c:pt idx="1">
                  <c:v>3.4455121930123046E-2</c:v>
                </c:pt>
                <c:pt idx="2">
                  <c:v>0.51630976461287581</c:v>
                </c:pt>
                <c:pt idx="3">
                  <c:v>0.21053873473027809</c:v>
                </c:pt>
                <c:pt idx="4">
                  <c:v>7.277935593567493E-2</c:v>
                </c:pt>
                <c:pt idx="5">
                  <c:v>4.7363862104750451E-2</c:v>
                </c:pt>
                <c:pt idx="6">
                  <c:v>0.11855316068629715</c:v>
                </c:pt>
              </c:numCache>
            </c:numRef>
          </c:val>
          <c:extLst>
            <c:ext xmlns:c16="http://schemas.microsoft.com/office/drawing/2014/chart" uri="{C3380CC4-5D6E-409C-BE32-E72D297353CC}">
              <c16:uniqueId val="{00000005-C9CC-458B-8A07-D1ADB31335C3}"/>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Vehículo eléctrico)</c:v>
                </c:pt>
                <c:pt idx="1">
                  <c:v>Menos de 1000 cc</c:v>
                </c:pt>
                <c:pt idx="2">
                  <c:v>Entre 1000 y 1499 cc</c:v>
                </c:pt>
                <c:pt idx="3">
                  <c:v>Entre 1500 y 1999 cc</c:v>
                </c:pt>
                <c:pt idx="4">
                  <c:v>Entre 2000 y 2499 cc</c:v>
                </c:pt>
                <c:pt idx="5">
                  <c:v>Entre 2500 y 2999 cc</c:v>
                </c:pt>
                <c:pt idx="6">
                  <c:v>No sabe / No responde</c:v>
                </c:pt>
              </c:strCache>
            </c:strRef>
          </c:cat>
          <c:val>
            <c:numRef>
              <c:f>Sheet1!$D$2:$D$8</c:f>
              <c:numCache>
                <c:formatCode>###0%</c:formatCode>
                <c:ptCount val="7"/>
                <c:pt idx="1">
                  <c:v>3.2453381703510982E-2</c:v>
                </c:pt>
                <c:pt idx="2">
                  <c:v>0.21760044989786131</c:v>
                </c:pt>
                <c:pt idx="3">
                  <c:v>0.4026338561364638</c:v>
                </c:pt>
                <c:pt idx="4">
                  <c:v>0.2493847126079432</c:v>
                </c:pt>
                <c:pt idx="6">
                  <c:v>9.7927599654220807E-2</c:v>
                </c:pt>
              </c:numCache>
            </c:numRef>
          </c:val>
          <c:extLst>
            <c:ext xmlns:c16="http://schemas.microsoft.com/office/drawing/2014/chart" uri="{C3380CC4-5D6E-409C-BE32-E72D297353CC}">
              <c16:uniqueId val="{00000006-C9CC-458B-8A07-D1ADB31335C3}"/>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0889263800391691"/>
          <c:y val="3.6732832702288241E-2"/>
          <c:w val="0.37200073956926266"/>
          <c:h val="0.93094918211896238"/>
        </c:manualLayout>
      </c:layout>
      <c:barChart>
        <c:barDir val="bar"/>
        <c:grouping val="clustered"/>
        <c:varyColors val="0"/>
        <c:ser>
          <c:idx val="0"/>
          <c:order val="0"/>
          <c:tx>
            <c:strRef>
              <c:f>Sheet1!$B$1</c:f>
              <c:strCache>
                <c:ptCount val="1"/>
                <c:pt idx="0">
                  <c:v>CA</c:v>
                </c:pt>
              </c:strCache>
            </c:strRef>
          </c:tx>
          <c:spPr>
            <a:solidFill>
              <a:schemeClr val="accent4">
                <a:lumMod val="75000"/>
              </a:schemeClr>
            </a:solidFill>
            <a:ln>
              <a:noFill/>
            </a:ln>
            <a:effectLst/>
          </c:spPr>
          <c:invertIfNegative val="0"/>
          <c:dPt>
            <c:idx val="0"/>
            <c:invertIfNegative val="0"/>
            <c:bubble3D val="0"/>
            <c:spPr>
              <a:solidFill>
                <a:schemeClr val="accent4">
                  <a:lumMod val="75000"/>
                </a:schemeClr>
              </a:solidFill>
              <a:ln>
                <a:noFill/>
              </a:ln>
              <a:effectLst/>
            </c:spPr>
            <c:extLst>
              <c:ext xmlns:c16="http://schemas.microsoft.com/office/drawing/2014/chart" uri="{C3380CC4-5D6E-409C-BE32-E72D297353CC}">
                <c16:uniqueId val="{00000001-F6B2-433E-A27B-36CC2EDB18FB}"/>
              </c:ext>
            </c:extLst>
          </c:dPt>
          <c:dPt>
            <c:idx val="2"/>
            <c:invertIfNegative val="0"/>
            <c:bubble3D val="0"/>
            <c:spPr>
              <a:solidFill>
                <a:schemeClr val="accent4">
                  <a:lumMod val="75000"/>
                </a:schemeClr>
              </a:solidFill>
              <a:ln>
                <a:noFill/>
              </a:ln>
              <a:effectLst/>
            </c:spPr>
            <c:extLst>
              <c:ext xmlns:c16="http://schemas.microsoft.com/office/drawing/2014/chart" uri="{C3380CC4-5D6E-409C-BE32-E72D297353CC}">
                <c16:uniqueId val="{00000003-F6B2-433E-A27B-36CC2EDB18F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Vehículo eléctrico)</c:v>
                </c:pt>
                <c:pt idx="1">
                  <c:v>Menos de 1000 cc</c:v>
                </c:pt>
                <c:pt idx="2">
                  <c:v>Entre 1000 y 1499 cc</c:v>
                </c:pt>
                <c:pt idx="3">
                  <c:v>Entre 1500 y 1999 cc</c:v>
                </c:pt>
                <c:pt idx="4">
                  <c:v>Entre 2000 y 2499 cc</c:v>
                </c:pt>
                <c:pt idx="5">
                  <c:v>Entre 2500 y 2999 cc</c:v>
                </c:pt>
                <c:pt idx="6">
                  <c:v>No sabe / No responde</c:v>
                </c:pt>
              </c:strCache>
            </c:strRef>
          </c:cat>
          <c:val>
            <c:numRef>
              <c:f>Sheet1!$B$2:$B$8</c:f>
              <c:numCache>
                <c:formatCode>General</c:formatCode>
                <c:ptCount val="7"/>
                <c:pt idx="2" formatCode="###0%">
                  <c:v>0.68794361671865678</c:v>
                </c:pt>
                <c:pt idx="3" formatCode="###0%">
                  <c:v>0.15602819164067161</c:v>
                </c:pt>
                <c:pt idx="6" formatCode="###0%">
                  <c:v>0.15602819164067161</c:v>
                </c:pt>
              </c:numCache>
            </c:numRef>
          </c:val>
          <c:extLst>
            <c:ext xmlns:c16="http://schemas.microsoft.com/office/drawing/2014/chart" uri="{C3380CC4-5D6E-409C-BE32-E72D297353CC}">
              <c16:uniqueId val="{00000004-F6B2-433E-A27B-36CC2EDB18FB}"/>
            </c:ext>
          </c:extLst>
        </c:ser>
        <c:ser>
          <c:idx val="1"/>
          <c:order val="1"/>
          <c:tx>
            <c:strRef>
              <c:f>Sheet1!$C$1</c:f>
              <c:strCache>
                <c:ptCount val="1"/>
                <c:pt idx="0">
                  <c:v>L</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Vehículo eléctrico)</c:v>
                </c:pt>
                <c:pt idx="1">
                  <c:v>Menos de 1000 cc</c:v>
                </c:pt>
                <c:pt idx="2">
                  <c:v>Entre 1000 y 1499 cc</c:v>
                </c:pt>
                <c:pt idx="3">
                  <c:v>Entre 1500 y 1999 cc</c:v>
                </c:pt>
                <c:pt idx="4">
                  <c:v>Entre 2000 y 2499 cc</c:v>
                </c:pt>
                <c:pt idx="5">
                  <c:v>Entre 2500 y 2999 cc</c:v>
                </c:pt>
                <c:pt idx="6">
                  <c:v>No sabe / No responde</c:v>
                </c:pt>
              </c:strCache>
            </c:strRef>
          </c:cat>
          <c:val>
            <c:numRef>
              <c:f>Sheet1!$C$2:$C$8</c:f>
              <c:numCache>
                <c:formatCode>General</c:formatCode>
                <c:ptCount val="7"/>
                <c:pt idx="2" formatCode="###0%">
                  <c:v>0.69923399644059747</c:v>
                </c:pt>
                <c:pt idx="4" formatCode="###0%">
                  <c:v>0.30076600355940269</c:v>
                </c:pt>
              </c:numCache>
            </c:numRef>
          </c:val>
          <c:extLst>
            <c:ext xmlns:c16="http://schemas.microsoft.com/office/drawing/2014/chart" uri="{C3380CC4-5D6E-409C-BE32-E72D297353CC}">
              <c16:uniqueId val="{00000005-F6B2-433E-A27B-36CC2EDB18FB}"/>
            </c:ext>
          </c:extLst>
        </c:ser>
        <c:ser>
          <c:idx val="2"/>
          <c:order val="2"/>
          <c:tx>
            <c:strRef>
              <c:f>Sheet1!$D$1</c:f>
              <c:strCache>
                <c:ptCount val="1"/>
                <c:pt idx="0">
                  <c:v>UC</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Vehículo eléctrico)</c:v>
                </c:pt>
                <c:pt idx="1">
                  <c:v>Menos de 1000 cc</c:v>
                </c:pt>
                <c:pt idx="2">
                  <c:v>Entre 1000 y 1499 cc</c:v>
                </c:pt>
                <c:pt idx="3">
                  <c:v>Entre 1500 y 1999 cc</c:v>
                </c:pt>
                <c:pt idx="4">
                  <c:v>Entre 2000 y 2499 cc</c:v>
                </c:pt>
                <c:pt idx="5">
                  <c:v>Entre 2500 y 2999 cc</c:v>
                </c:pt>
                <c:pt idx="6">
                  <c:v>No sabe / No responde</c:v>
                </c:pt>
              </c:strCache>
            </c:strRef>
          </c:cat>
          <c:val>
            <c:numRef>
              <c:f>Sheet1!$D$2:$D$8</c:f>
              <c:numCache>
                <c:formatCode>###0%</c:formatCode>
                <c:ptCount val="7"/>
                <c:pt idx="1">
                  <c:v>4.2569952932400866E-2</c:v>
                </c:pt>
                <c:pt idx="2">
                  <c:v>0.32543053618530071</c:v>
                </c:pt>
                <c:pt idx="3">
                  <c:v>0.35063330991527308</c:v>
                </c:pt>
                <c:pt idx="4">
                  <c:v>0.17625701387680523</c:v>
                </c:pt>
                <c:pt idx="6">
                  <c:v>0.10510918709021984</c:v>
                </c:pt>
              </c:numCache>
            </c:numRef>
          </c:val>
          <c:extLst>
            <c:ext xmlns:c16="http://schemas.microsoft.com/office/drawing/2014/chart" uri="{C3380CC4-5D6E-409C-BE32-E72D297353CC}">
              <c16:uniqueId val="{00000006-F6B2-433E-A27B-36CC2EDB18FB}"/>
            </c:ext>
          </c:extLst>
        </c:ser>
        <c:ser>
          <c:idx val="3"/>
          <c:order val="3"/>
          <c:tx>
            <c:strRef>
              <c:f>Sheet1!$E$1</c:f>
              <c:strCache>
                <c:ptCount val="1"/>
                <c:pt idx="0">
                  <c:v>UO</c:v>
                </c:pt>
              </c:strCache>
            </c:strRef>
          </c:tx>
          <c:spPr>
            <a:solidFill>
              <a:srgbClr val="D53B6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Vehículo eléctrico)</c:v>
                </c:pt>
                <c:pt idx="1">
                  <c:v>Menos de 1000 cc</c:v>
                </c:pt>
                <c:pt idx="2">
                  <c:v>Entre 1000 y 1499 cc</c:v>
                </c:pt>
                <c:pt idx="3">
                  <c:v>Entre 1500 y 1999 cc</c:v>
                </c:pt>
                <c:pt idx="4">
                  <c:v>Entre 2000 y 2499 cc</c:v>
                </c:pt>
                <c:pt idx="5">
                  <c:v>Entre 2500 y 2999 cc</c:v>
                </c:pt>
                <c:pt idx="6">
                  <c:v>No sabe / No responde</c:v>
                </c:pt>
              </c:strCache>
            </c:strRef>
          </c:cat>
          <c:val>
            <c:numRef>
              <c:f>Sheet1!$E$2:$E$8</c:f>
              <c:numCache>
                <c:formatCode>###0%</c:formatCode>
                <c:ptCount val="7"/>
                <c:pt idx="0">
                  <c:v>6.271651847149716E-2</c:v>
                </c:pt>
                <c:pt idx="1">
                  <c:v>0.25833836798188742</c:v>
                </c:pt>
                <c:pt idx="2">
                  <c:v>0.48770772133102286</c:v>
                </c:pt>
                <c:pt idx="4">
                  <c:v>6.271651847149716E-2</c:v>
                </c:pt>
                <c:pt idx="5">
                  <c:v>4.821806362045504E-2</c:v>
                </c:pt>
                <c:pt idx="6">
                  <c:v>8.0302810123640503E-2</c:v>
                </c:pt>
              </c:numCache>
            </c:numRef>
          </c:val>
          <c:extLst>
            <c:ext xmlns:c16="http://schemas.microsoft.com/office/drawing/2014/chart" uri="{C3380CC4-5D6E-409C-BE32-E72D297353CC}">
              <c16:uniqueId val="{00000007-F6B2-433E-A27B-36CC2EDB18F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General"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578750641355373"/>
          <c:y val="3.6732832702288241E-2"/>
          <c:w val="0.37612751005940925"/>
          <c:h val="0.92653433459542356"/>
        </c:manualLayout>
      </c:layout>
      <c:barChart>
        <c:barDir val="bar"/>
        <c:grouping val="clustered"/>
        <c:varyColors val="0"/>
        <c:ser>
          <c:idx val="0"/>
          <c:order val="0"/>
          <c:tx>
            <c:strRef>
              <c:f>Sheet1!$B$1</c:f>
              <c:strCache>
                <c:ptCount val="1"/>
                <c:pt idx="0">
                  <c:v>Hombre</c:v>
                </c:pt>
              </c:strCache>
            </c:strRef>
          </c:tx>
          <c:spPr>
            <a:solidFill>
              <a:schemeClr val="accent3">
                <a:lumMod val="75000"/>
              </a:schemeClr>
            </a:solidFill>
            <a:ln>
              <a:solidFill>
                <a:schemeClr val="accent3">
                  <a:lumMod val="75000"/>
                </a:schemeClr>
              </a:solidFill>
            </a:ln>
            <a:effectLst/>
          </c:spPr>
          <c:invertIfNegative val="0"/>
          <c:dPt>
            <c:idx val="0"/>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1-E9A0-4344-A714-4EF1E377BBF6}"/>
              </c:ext>
            </c:extLst>
          </c:dPt>
          <c:dPt>
            <c:idx val="2"/>
            <c:invertIfNegative val="0"/>
            <c:bubble3D val="0"/>
            <c:spPr>
              <a:solidFill>
                <a:schemeClr val="accent3">
                  <a:lumMod val="75000"/>
                </a:schemeClr>
              </a:solidFill>
              <a:ln>
                <a:solidFill>
                  <a:schemeClr val="accent3">
                    <a:lumMod val="75000"/>
                  </a:schemeClr>
                </a:solidFill>
              </a:ln>
              <a:effectLst/>
            </c:spPr>
            <c:extLst>
              <c:ext xmlns:c16="http://schemas.microsoft.com/office/drawing/2014/chart" uri="{C3380CC4-5D6E-409C-BE32-E72D297353CC}">
                <c16:uniqueId val="{00000003-E9A0-4344-A714-4EF1E377BBF6}"/>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moto eléctrica)</c:v>
                </c:pt>
                <c:pt idx="1">
                  <c:v>Menos de 125 cc</c:v>
                </c:pt>
                <c:pt idx="2">
                  <c:v>125 cc</c:v>
                </c:pt>
                <c:pt idx="3">
                  <c:v>150 cc</c:v>
                </c:pt>
                <c:pt idx="4">
                  <c:v>Entre 150 cc y 250 cc</c:v>
                </c:pt>
                <c:pt idx="5">
                  <c:v>Más de 250 cc</c:v>
                </c:pt>
                <c:pt idx="6">
                  <c:v>No sabe / No responde</c:v>
                </c:pt>
              </c:strCache>
            </c:strRef>
          </c:cat>
          <c:val>
            <c:numRef>
              <c:f>Sheet1!$B$2:$B$8</c:f>
              <c:numCache>
                <c:formatCode>###0%</c:formatCode>
                <c:ptCount val="7"/>
                <c:pt idx="0" formatCode="####%">
                  <c:v>6.5528290025966439E-3</c:v>
                </c:pt>
                <c:pt idx="1">
                  <c:v>0.29726553309199577</c:v>
                </c:pt>
                <c:pt idx="2">
                  <c:v>0.33765118073374945</c:v>
                </c:pt>
                <c:pt idx="3">
                  <c:v>0.14723999258303777</c:v>
                </c:pt>
                <c:pt idx="4">
                  <c:v>0.20217475326266571</c:v>
                </c:pt>
                <c:pt idx="5" formatCode="####%">
                  <c:v>9.1157113259564253E-3</c:v>
                </c:pt>
              </c:numCache>
            </c:numRef>
          </c:val>
          <c:extLst>
            <c:ext xmlns:c16="http://schemas.microsoft.com/office/drawing/2014/chart" uri="{C3380CC4-5D6E-409C-BE32-E72D297353CC}">
              <c16:uniqueId val="{00000004-E9A0-4344-A714-4EF1E377BBF6}"/>
            </c:ext>
          </c:extLst>
        </c:ser>
        <c:ser>
          <c:idx val="1"/>
          <c:order val="1"/>
          <c:tx>
            <c:strRef>
              <c:f>Sheet1!$C$1</c:f>
              <c:strCache>
                <c:ptCount val="1"/>
                <c:pt idx="0">
                  <c:v>Mujer</c:v>
                </c:pt>
              </c:strCache>
            </c:strRef>
          </c:tx>
          <c:spPr>
            <a:solidFill>
              <a:srgbClr val="7030A0"/>
            </a:solidFill>
            <a:ln>
              <a:solidFill>
                <a:srgbClr val="7030A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moto eléctrica)</c:v>
                </c:pt>
                <c:pt idx="1">
                  <c:v>Menos de 125 cc</c:v>
                </c:pt>
                <c:pt idx="2">
                  <c:v>125 cc</c:v>
                </c:pt>
                <c:pt idx="3">
                  <c:v>150 cc</c:v>
                </c:pt>
                <c:pt idx="4">
                  <c:v>Entre 150 cc y 250 cc</c:v>
                </c:pt>
                <c:pt idx="5">
                  <c:v>Más de 250 cc</c:v>
                </c:pt>
                <c:pt idx="6">
                  <c:v>No sabe / No responde</c:v>
                </c:pt>
              </c:strCache>
            </c:strRef>
          </c:cat>
          <c:val>
            <c:numRef>
              <c:f>Sheet1!$C$2:$C$8</c:f>
              <c:numCache>
                <c:formatCode>###0%</c:formatCode>
                <c:ptCount val="7"/>
                <c:pt idx="1">
                  <c:v>0.29932972162641819</c:v>
                </c:pt>
                <c:pt idx="2">
                  <c:v>0.4436666121192358</c:v>
                </c:pt>
                <c:pt idx="3">
                  <c:v>8.4100312410370387E-2</c:v>
                </c:pt>
                <c:pt idx="4">
                  <c:v>5.6772021282815804E-2</c:v>
                </c:pt>
                <c:pt idx="6">
                  <c:v>0.11613133256115983</c:v>
                </c:pt>
              </c:numCache>
            </c:numRef>
          </c:val>
          <c:extLst>
            <c:ext xmlns:c16="http://schemas.microsoft.com/office/drawing/2014/chart" uri="{C3380CC4-5D6E-409C-BE32-E72D297353CC}">
              <c16:uniqueId val="{00000005-E9A0-4344-A714-4EF1E377BBF6}"/>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166073592340714"/>
          <c:y val="3.6732832702288241E-2"/>
          <c:w val="0.38025428054955585"/>
          <c:h val="0.92653433459542356"/>
        </c:manualLayout>
      </c:layout>
      <c:barChart>
        <c:barDir val="bar"/>
        <c:grouping val="clustered"/>
        <c:varyColors val="0"/>
        <c:ser>
          <c:idx val="0"/>
          <c:order val="0"/>
          <c:tx>
            <c:strRef>
              <c:f>Sheet1!$B$1</c:f>
              <c:strCache>
                <c:ptCount val="1"/>
                <c:pt idx="0">
                  <c:v>Total</c:v>
                </c:pt>
              </c:strCache>
            </c:strRef>
          </c:tx>
          <c:spPr>
            <a:solidFill>
              <a:schemeClr val="accent5">
                <a:lumMod val="50000"/>
              </a:schemeClr>
            </a:solidFill>
            <a:ln>
              <a:solidFill>
                <a:schemeClr val="accent1"/>
              </a:solidFill>
            </a:ln>
            <a:effectLst/>
          </c:spPr>
          <c:invertIfNegative val="0"/>
          <c:dPt>
            <c:idx val="0"/>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1-324B-4920-A627-4796CACF783B}"/>
              </c:ext>
            </c:extLst>
          </c:dPt>
          <c:dPt>
            <c:idx val="2"/>
            <c:invertIfNegative val="0"/>
            <c:bubble3D val="0"/>
            <c:spPr>
              <a:solidFill>
                <a:schemeClr val="accent5">
                  <a:lumMod val="50000"/>
                </a:schemeClr>
              </a:solidFill>
              <a:ln>
                <a:solidFill>
                  <a:schemeClr val="accent1"/>
                </a:solidFill>
              </a:ln>
              <a:effectLst/>
            </c:spPr>
            <c:extLst>
              <c:ext xmlns:c16="http://schemas.microsoft.com/office/drawing/2014/chart" uri="{C3380CC4-5D6E-409C-BE32-E72D297353CC}">
                <c16:uniqueId val="{00000003-324B-4920-A627-4796CACF783B}"/>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moto eléctrica)</c:v>
                </c:pt>
                <c:pt idx="1">
                  <c:v>Menos de 125 cc</c:v>
                </c:pt>
                <c:pt idx="2">
                  <c:v>125 cc</c:v>
                </c:pt>
                <c:pt idx="3">
                  <c:v>150 cc</c:v>
                </c:pt>
                <c:pt idx="4">
                  <c:v>Entre 150 cc y 250 cc</c:v>
                </c:pt>
                <c:pt idx="5">
                  <c:v>Más de 250 cc</c:v>
                </c:pt>
                <c:pt idx="6">
                  <c:v>No sabe / No responde</c:v>
                </c:pt>
              </c:strCache>
            </c:strRef>
          </c:cat>
          <c:val>
            <c:numRef>
              <c:f>Sheet1!$B$2:$B$8</c:f>
              <c:numCache>
                <c:formatCode>###0%</c:formatCode>
                <c:ptCount val="7"/>
                <c:pt idx="0" formatCode="####.0%">
                  <c:v>3.470828004070778E-3</c:v>
                </c:pt>
                <c:pt idx="1">
                  <c:v>0.29823638569958155</c:v>
                </c:pt>
                <c:pt idx="2">
                  <c:v>0.3875135631123745</c:v>
                </c:pt>
                <c:pt idx="3">
                  <c:v>0.1175434207265689</c:v>
                </c:pt>
                <c:pt idx="4">
                  <c:v>0.13378728809720689</c:v>
                </c:pt>
                <c:pt idx="5" formatCode="####.0%">
                  <c:v>4.8283063902044947E-3</c:v>
                </c:pt>
                <c:pt idx="6">
                  <c:v>5.4620207969993541E-2</c:v>
                </c:pt>
              </c:numCache>
            </c:numRef>
          </c:val>
          <c:extLst>
            <c:ext xmlns:c16="http://schemas.microsoft.com/office/drawing/2014/chart" uri="{C3380CC4-5D6E-409C-BE32-E72D297353CC}">
              <c16:uniqueId val="{00000004-324B-4920-A627-4796CACF783B}"/>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6781788399356"/>
          <c:y val="3.6732832702288241E-2"/>
          <c:w val="0.36374719858896942"/>
          <c:h val="0.92653433459542356"/>
        </c:manualLayout>
      </c:layout>
      <c:barChart>
        <c:barDir val="bar"/>
        <c:grouping val="clustered"/>
        <c:varyColors val="0"/>
        <c:ser>
          <c:idx val="0"/>
          <c:order val="0"/>
          <c:tx>
            <c:strRef>
              <c:f>Sheet1!$B$1</c:f>
              <c:strCache>
                <c:ptCount val="1"/>
                <c:pt idx="0">
                  <c:v>1 - 2</c:v>
                </c:pt>
              </c:strCache>
            </c:strRef>
          </c:tx>
          <c:spPr>
            <a:solidFill>
              <a:srgbClr val="00B0F0"/>
            </a:solidFill>
            <a:ln>
              <a:solidFill>
                <a:srgbClr val="00B0F0"/>
              </a:solidFill>
            </a:ln>
            <a:effectLst/>
          </c:spPr>
          <c:invertIfNegative val="0"/>
          <c:dPt>
            <c:idx val="0"/>
            <c:invertIfNegative val="0"/>
            <c:bubble3D val="0"/>
            <c:spPr>
              <a:solidFill>
                <a:srgbClr val="00B0F0"/>
              </a:solidFill>
              <a:ln>
                <a:solidFill>
                  <a:srgbClr val="00B0F0"/>
                </a:solidFill>
              </a:ln>
              <a:effectLst/>
            </c:spPr>
            <c:extLst>
              <c:ext xmlns:c16="http://schemas.microsoft.com/office/drawing/2014/chart" uri="{C3380CC4-5D6E-409C-BE32-E72D297353CC}">
                <c16:uniqueId val="{00000001-783C-480D-92C1-65ECF4291830}"/>
              </c:ext>
            </c:extLst>
          </c:dPt>
          <c:dPt>
            <c:idx val="2"/>
            <c:invertIfNegative val="0"/>
            <c:bubble3D val="0"/>
            <c:spPr>
              <a:solidFill>
                <a:srgbClr val="00B0F0"/>
              </a:solidFill>
              <a:ln>
                <a:solidFill>
                  <a:srgbClr val="00B0F0"/>
                </a:solidFill>
              </a:ln>
              <a:effectLst/>
            </c:spPr>
            <c:extLst>
              <c:ext xmlns:c16="http://schemas.microsoft.com/office/drawing/2014/chart" uri="{C3380CC4-5D6E-409C-BE32-E72D297353CC}">
                <c16:uniqueId val="{00000003-783C-480D-92C1-65ECF4291830}"/>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moto eléctrica)</c:v>
                </c:pt>
                <c:pt idx="1">
                  <c:v>Menos de 125 cc</c:v>
                </c:pt>
                <c:pt idx="2">
                  <c:v>125 cc</c:v>
                </c:pt>
                <c:pt idx="3">
                  <c:v>150 cc</c:v>
                </c:pt>
                <c:pt idx="4">
                  <c:v>Entre 150 cc y 250 cc</c:v>
                </c:pt>
                <c:pt idx="5">
                  <c:v>Más de 250 cc</c:v>
                </c:pt>
                <c:pt idx="6">
                  <c:v>No sabe / No responde</c:v>
                </c:pt>
              </c:strCache>
            </c:strRef>
          </c:cat>
          <c:val>
            <c:numRef>
              <c:f>Sheet1!$B$2:$B$8</c:f>
              <c:numCache>
                <c:formatCode>###0%</c:formatCode>
                <c:ptCount val="7"/>
                <c:pt idx="1">
                  <c:v>0.2765081314710911</c:v>
                </c:pt>
                <c:pt idx="2">
                  <c:v>0.4616288194937061</c:v>
                </c:pt>
                <c:pt idx="3">
                  <c:v>0.11793893679175396</c:v>
                </c:pt>
                <c:pt idx="4">
                  <c:v>0.10179610038878263</c:v>
                </c:pt>
                <c:pt idx="6">
                  <c:v>4.2128011854666303E-2</c:v>
                </c:pt>
              </c:numCache>
            </c:numRef>
          </c:val>
          <c:extLst>
            <c:ext xmlns:c16="http://schemas.microsoft.com/office/drawing/2014/chart" uri="{C3380CC4-5D6E-409C-BE32-E72D297353CC}">
              <c16:uniqueId val="{00000004-783C-480D-92C1-65ECF4291830}"/>
            </c:ext>
          </c:extLst>
        </c:ser>
        <c:ser>
          <c:idx val="1"/>
          <c:order val="1"/>
          <c:tx>
            <c:strRef>
              <c:f>Sheet1!$C$1</c:f>
              <c:strCache>
                <c:ptCount val="1"/>
                <c:pt idx="0">
                  <c:v>3 - 4</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moto eléctrica)</c:v>
                </c:pt>
                <c:pt idx="1">
                  <c:v>Menos de 125 cc</c:v>
                </c:pt>
                <c:pt idx="2">
                  <c:v>125 cc</c:v>
                </c:pt>
                <c:pt idx="3">
                  <c:v>150 cc</c:v>
                </c:pt>
                <c:pt idx="4">
                  <c:v>Entre 150 cc y 250 cc</c:v>
                </c:pt>
                <c:pt idx="5">
                  <c:v>Más de 250 cc</c:v>
                </c:pt>
                <c:pt idx="6">
                  <c:v>No sabe / No responde</c:v>
                </c:pt>
              </c:strCache>
            </c:strRef>
          </c:cat>
          <c:val>
            <c:numRef>
              <c:f>Sheet1!$C$2:$C$8</c:f>
              <c:numCache>
                <c:formatCode>###0%</c:formatCode>
                <c:ptCount val="7"/>
                <c:pt idx="1">
                  <c:v>0.34233872505552332</c:v>
                </c:pt>
                <c:pt idx="2">
                  <c:v>0.31882653490547092</c:v>
                </c:pt>
                <c:pt idx="3">
                  <c:v>0.114496386306491</c:v>
                </c:pt>
                <c:pt idx="4">
                  <c:v>0.14889928383898618</c:v>
                </c:pt>
                <c:pt idx="6">
                  <c:v>7.5439069893529498E-2</c:v>
                </c:pt>
              </c:numCache>
            </c:numRef>
          </c:val>
          <c:extLst>
            <c:ext xmlns:c16="http://schemas.microsoft.com/office/drawing/2014/chart" uri="{C3380CC4-5D6E-409C-BE32-E72D297353CC}">
              <c16:uniqueId val="{00000005-783C-480D-92C1-65ECF4291830}"/>
            </c:ext>
          </c:extLst>
        </c:ser>
        <c:ser>
          <c:idx val="2"/>
          <c:order val="2"/>
          <c:tx>
            <c:strRef>
              <c:f>Sheet1!$D$1</c:f>
              <c:strCache>
                <c:ptCount val="1"/>
                <c:pt idx="0">
                  <c:v>5 - 6</c:v>
                </c:pt>
              </c:strCache>
            </c:strRef>
          </c:tx>
          <c:spPr>
            <a:solidFill>
              <a:schemeClr val="accent4">
                <a:lumMod val="60000"/>
                <a:lumOff val="40000"/>
              </a:schemeClr>
            </a:solidFill>
            <a:ln>
              <a:solidFill>
                <a:schemeClr val="accent4">
                  <a:lumMod val="60000"/>
                  <a:lumOff val="40000"/>
                </a:schemeClr>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s-C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No aplica - (por ejemplo moto eléctrica)</c:v>
                </c:pt>
                <c:pt idx="1">
                  <c:v>Menos de 125 cc</c:v>
                </c:pt>
                <c:pt idx="2">
                  <c:v>125 cc</c:v>
                </c:pt>
                <c:pt idx="3">
                  <c:v>150 cc</c:v>
                </c:pt>
                <c:pt idx="4">
                  <c:v>Entre 150 cc y 250 cc</c:v>
                </c:pt>
                <c:pt idx="5">
                  <c:v>Más de 250 cc</c:v>
                </c:pt>
                <c:pt idx="6">
                  <c:v>No sabe / No responde</c:v>
                </c:pt>
              </c:strCache>
            </c:strRef>
          </c:cat>
          <c:val>
            <c:numRef>
              <c:f>Sheet1!$D$2:$D$8</c:f>
              <c:numCache>
                <c:formatCode>###0%</c:formatCode>
                <c:ptCount val="7"/>
                <c:pt idx="0">
                  <c:v>3.0603136973266536E-2</c:v>
                </c:pt>
                <c:pt idx="1">
                  <c:v>0.2420215404642338</c:v>
                </c:pt>
                <c:pt idx="2">
                  <c:v>0.29853616712531539</c:v>
                </c:pt>
                <c:pt idx="3">
                  <c:v>0.12627369356294799</c:v>
                </c:pt>
                <c:pt idx="4">
                  <c:v>0.22211239923166867</c:v>
                </c:pt>
                <c:pt idx="5">
                  <c:v>4.2572354964009643E-2</c:v>
                </c:pt>
                <c:pt idx="6">
                  <c:v>3.7880707678558161E-2</c:v>
                </c:pt>
              </c:numCache>
            </c:numRef>
          </c:val>
          <c:extLst>
            <c:ext xmlns:c16="http://schemas.microsoft.com/office/drawing/2014/chart" uri="{C3380CC4-5D6E-409C-BE32-E72D297353CC}">
              <c16:uniqueId val="{00000006-783C-480D-92C1-65ECF4291830}"/>
            </c:ext>
          </c:extLst>
        </c:ser>
        <c:dLbls>
          <c:showLegendKey val="0"/>
          <c:showVal val="0"/>
          <c:showCatName val="0"/>
          <c:showSerName val="0"/>
          <c:showPercent val="0"/>
          <c:showBubbleSize val="0"/>
        </c:dLbls>
        <c:gapWidth val="40"/>
        <c:axId val="149104128"/>
        <c:axId val="149129856"/>
      </c:barChart>
      <c:catAx>
        <c:axId val="1491041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95000"/>
                    <a:lumOff val="5000"/>
                  </a:schemeClr>
                </a:solidFill>
                <a:latin typeface="+mn-lt"/>
                <a:ea typeface="+mn-ea"/>
                <a:cs typeface="+mn-cs"/>
              </a:defRPr>
            </a:pPr>
            <a:endParaRPr lang="es-CO"/>
          </a:p>
        </c:txPr>
        <c:crossAx val="149129856"/>
        <c:crosses val="autoZero"/>
        <c:auto val="1"/>
        <c:lblAlgn val="ctr"/>
        <c:lblOffset val="100"/>
        <c:noMultiLvlLbl val="0"/>
      </c:catAx>
      <c:valAx>
        <c:axId val="149129856"/>
        <c:scaling>
          <c:orientation val="minMax"/>
          <c:max val="1"/>
        </c:scaling>
        <c:delete val="1"/>
        <c:axPos val="t"/>
        <c:numFmt formatCode="###0%" sourceLinked="1"/>
        <c:majorTickMark val="out"/>
        <c:minorTickMark val="none"/>
        <c:tickLblPos val="nextTo"/>
        <c:crossAx val="149104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 id="17">
  <a:schemeClr val="accent4"/>
</cs:colorStyle>
</file>

<file path=ppt/charts/colors1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withinLinear" id="17">
  <a:schemeClr val="accent4"/>
</cs:colorStyle>
</file>

<file path=ppt/charts/colors1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withinLinear" id="17">
  <a:schemeClr val="accent4"/>
</cs:colorStyle>
</file>

<file path=ppt/charts/colors1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withinLinear" id="17">
  <a:schemeClr val="accent4"/>
</cs:colorStyle>
</file>

<file path=ppt/charts/colors1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withinLinear" id="17">
  <a:schemeClr val="accent4"/>
</cs:colorStyle>
</file>

<file path=ppt/charts/colors2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withinLinear" id="17">
  <a:schemeClr val="accent4"/>
</cs:colorStyle>
</file>

<file path=ppt/charts/colors2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withinLinear" id="17">
  <a:schemeClr val="accent4"/>
</cs:colorStyle>
</file>

<file path=ppt/charts/colors2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withinLinear" id="17">
  <a:schemeClr val="accent4"/>
</cs:colorStyle>
</file>

<file path=ppt/charts/colors2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84500" cy="501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b="0">
                <a:solidFill>
                  <a:schemeClr val="tx1"/>
                </a:solidFill>
                <a:latin typeface="Times New Roman" pitchFamily="18" charset="0"/>
                <a:cs typeface="+mn-cs"/>
              </a:defRPr>
            </a:lvl1pPr>
          </a:lstStyle>
          <a:p>
            <a:pPr>
              <a:defRPr/>
            </a:pPr>
            <a:endParaRPr lang="es-ES_tradnl" dirty="0"/>
          </a:p>
        </p:txBody>
      </p:sp>
      <p:sp>
        <p:nvSpPr>
          <p:cNvPr id="63491" name="Rectangle 3"/>
          <p:cNvSpPr>
            <a:spLocks noGrp="1" noChangeArrowheads="1"/>
          </p:cNvSpPr>
          <p:nvPr>
            <p:ph type="dt" sz="quarter" idx="1"/>
          </p:nvPr>
        </p:nvSpPr>
        <p:spPr bwMode="auto">
          <a:xfrm>
            <a:off x="3902075" y="0"/>
            <a:ext cx="2984500" cy="501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solidFill>
                  <a:schemeClr val="tx1"/>
                </a:solidFill>
                <a:latin typeface="Times New Roman" pitchFamily="18" charset="0"/>
                <a:cs typeface="+mn-cs"/>
              </a:defRPr>
            </a:lvl1pPr>
          </a:lstStyle>
          <a:p>
            <a:pPr>
              <a:defRPr/>
            </a:pPr>
            <a:endParaRPr lang="es-ES_tradnl" dirty="0"/>
          </a:p>
        </p:txBody>
      </p:sp>
      <p:sp>
        <p:nvSpPr>
          <p:cNvPr id="63492" name="Rectangle 4"/>
          <p:cNvSpPr>
            <a:spLocks noGrp="1" noChangeArrowheads="1"/>
          </p:cNvSpPr>
          <p:nvPr>
            <p:ph type="ftr" sz="quarter" idx="2"/>
          </p:nvPr>
        </p:nvSpPr>
        <p:spPr bwMode="auto">
          <a:xfrm>
            <a:off x="0" y="9517063"/>
            <a:ext cx="2984500" cy="501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b="0">
                <a:solidFill>
                  <a:schemeClr val="tx1"/>
                </a:solidFill>
                <a:latin typeface="Times New Roman" pitchFamily="18" charset="0"/>
                <a:cs typeface="+mn-cs"/>
              </a:defRPr>
            </a:lvl1pPr>
          </a:lstStyle>
          <a:p>
            <a:pPr>
              <a:defRPr/>
            </a:pPr>
            <a:endParaRPr lang="es-ES_tradnl" dirty="0"/>
          </a:p>
        </p:txBody>
      </p:sp>
      <p:sp>
        <p:nvSpPr>
          <p:cNvPr id="63493" name="Rectangle 5"/>
          <p:cNvSpPr>
            <a:spLocks noGrp="1" noChangeArrowheads="1"/>
          </p:cNvSpPr>
          <p:nvPr>
            <p:ph type="sldNum" sz="quarter" idx="3"/>
          </p:nvPr>
        </p:nvSpPr>
        <p:spPr bwMode="auto">
          <a:xfrm>
            <a:off x="3902075" y="9517063"/>
            <a:ext cx="2984500" cy="5016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solidFill>
                  <a:schemeClr val="tx1"/>
                </a:solidFill>
                <a:latin typeface="Times New Roman" pitchFamily="18" charset="0"/>
                <a:cs typeface="+mn-cs"/>
              </a:defRPr>
            </a:lvl1pPr>
          </a:lstStyle>
          <a:p>
            <a:pPr>
              <a:defRPr/>
            </a:pPr>
            <a:fld id="{2842D5B9-DCEA-4E2F-A718-AF1F8BDE38B4}" type="slidenum">
              <a:rPr lang="es-ES_tradnl"/>
              <a:pPr>
                <a:defRPr/>
              </a:pPr>
              <a:t>‹Nº›</a:t>
            </a:fld>
            <a:endParaRPr lang="es-ES_tradnl" dirty="0"/>
          </a:p>
        </p:txBody>
      </p:sp>
    </p:spTree>
    <p:extLst>
      <p:ext uri="{BB962C8B-B14F-4D97-AF65-F5344CB8AC3E}">
        <p14:creationId xmlns:p14="http://schemas.microsoft.com/office/powerpoint/2010/main" val="2219604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84500" cy="501650"/>
          </a:xfrm>
          <a:prstGeom prst="rect">
            <a:avLst/>
          </a:prstGeom>
          <a:noFill/>
          <a:ln w="9525">
            <a:noFill/>
            <a:miter lim="800000"/>
            <a:headEnd/>
            <a:tailEnd/>
          </a:ln>
          <a:effectLst/>
        </p:spPr>
        <p:txBody>
          <a:bodyPr vert="horz" wrap="square" lIns="96616" tIns="48308" rIns="96616" bIns="48308" numCol="1" anchor="t" anchorCtr="0" compatLnSpc="1">
            <a:prstTxWarp prst="textNoShape">
              <a:avLst/>
            </a:prstTxWarp>
          </a:bodyPr>
          <a:lstStyle>
            <a:lvl1pPr algn="l" defTabSz="966788" eaLnBrk="0" hangingPunct="0">
              <a:defRPr sz="1300" b="0">
                <a:solidFill>
                  <a:schemeClr val="tx1"/>
                </a:solidFill>
                <a:latin typeface="Times New Roman" pitchFamily="18" charset="0"/>
                <a:cs typeface="+mn-cs"/>
              </a:defRPr>
            </a:lvl1pPr>
          </a:lstStyle>
          <a:p>
            <a:pPr>
              <a:defRPr/>
            </a:pPr>
            <a:endParaRPr lang="es-ES_tradnl" dirty="0"/>
          </a:p>
        </p:txBody>
      </p:sp>
      <p:sp>
        <p:nvSpPr>
          <p:cNvPr id="4099" name="Rectangle 3"/>
          <p:cNvSpPr>
            <a:spLocks noGrp="1" noChangeArrowheads="1"/>
          </p:cNvSpPr>
          <p:nvPr>
            <p:ph type="dt" idx="1"/>
          </p:nvPr>
        </p:nvSpPr>
        <p:spPr bwMode="auto">
          <a:xfrm>
            <a:off x="3903663" y="0"/>
            <a:ext cx="2984500" cy="501650"/>
          </a:xfrm>
          <a:prstGeom prst="rect">
            <a:avLst/>
          </a:prstGeom>
          <a:noFill/>
          <a:ln w="9525">
            <a:noFill/>
            <a:miter lim="800000"/>
            <a:headEnd/>
            <a:tailEnd/>
          </a:ln>
          <a:effectLst/>
        </p:spPr>
        <p:txBody>
          <a:bodyPr vert="horz" wrap="square" lIns="96616" tIns="48308" rIns="96616" bIns="48308" numCol="1" anchor="t" anchorCtr="0" compatLnSpc="1">
            <a:prstTxWarp prst="textNoShape">
              <a:avLst/>
            </a:prstTxWarp>
          </a:bodyPr>
          <a:lstStyle>
            <a:lvl1pPr algn="r" defTabSz="966788" eaLnBrk="0" hangingPunct="0">
              <a:defRPr sz="1300" b="0">
                <a:solidFill>
                  <a:schemeClr val="tx1"/>
                </a:solidFill>
                <a:latin typeface="Times New Roman" pitchFamily="18" charset="0"/>
                <a:cs typeface="+mn-cs"/>
              </a:defRPr>
            </a:lvl1pPr>
          </a:lstStyle>
          <a:p>
            <a:pPr>
              <a:defRPr/>
            </a:pPr>
            <a:endParaRPr lang="es-ES_tradnl" dirty="0"/>
          </a:p>
        </p:txBody>
      </p:sp>
      <p:sp>
        <p:nvSpPr>
          <p:cNvPr id="55300" name="Rectangle 4"/>
          <p:cNvSpPr>
            <a:spLocks noGrp="1" noRot="1" noChangeAspect="1" noChangeArrowheads="1" noTextEdit="1"/>
          </p:cNvSpPr>
          <p:nvPr>
            <p:ph type="sldImg" idx="2"/>
          </p:nvPr>
        </p:nvSpPr>
        <p:spPr bwMode="auto">
          <a:xfrm>
            <a:off x="104775" y="750888"/>
            <a:ext cx="6680200" cy="3757612"/>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9163" y="4759325"/>
            <a:ext cx="5049837" cy="4510088"/>
          </a:xfrm>
          <a:prstGeom prst="rect">
            <a:avLst/>
          </a:prstGeom>
          <a:noFill/>
          <a:ln w="9525">
            <a:noFill/>
            <a:miter lim="800000"/>
            <a:headEnd/>
            <a:tailEnd/>
          </a:ln>
          <a:effectLst/>
        </p:spPr>
        <p:txBody>
          <a:bodyPr vert="horz" wrap="square" lIns="96616" tIns="48308" rIns="96616" bIns="48308" numCol="1" anchor="t" anchorCtr="0" compatLnSpc="1">
            <a:prstTxWarp prst="textNoShape">
              <a:avLst/>
            </a:prstTxWarp>
          </a:bodyPr>
          <a:lstStyle/>
          <a:p>
            <a:pPr lvl="0"/>
            <a:r>
              <a:rPr lang="es-ES_tradnl" noProof="0"/>
              <a:t>Haga clic para modificar el estilo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4102" name="Rectangle 6"/>
          <p:cNvSpPr>
            <a:spLocks noGrp="1" noChangeArrowheads="1"/>
          </p:cNvSpPr>
          <p:nvPr>
            <p:ph type="ftr" sz="quarter" idx="4"/>
          </p:nvPr>
        </p:nvSpPr>
        <p:spPr bwMode="auto">
          <a:xfrm>
            <a:off x="0" y="9518650"/>
            <a:ext cx="2984500" cy="501650"/>
          </a:xfrm>
          <a:prstGeom prst="rect">
            <a:avLst/>
          </a:prstGeom>
          <a:noFill/>
          <a:ln w="9525">
            <a:noFill/>
            <a:miter lim="800000"/>
            <a:headEnd/>
            <a:tailEnd/>
          </a:ln>
          <a:effectLst/>
        </p:spPr>
        <p:txBody>
          <a:bodyPr vert="horz" wrap="square" lIns="96616" tIns="48308" rIns="96616" bIns="48308" numCol="1" anchor="b" anchorCtr="0" compatLnSpc="1">
            <a:prstTxWarp prst="textNoShape">
              <a:avLst/>
            </a:prstTxWarp>
          </a:bodyPr>
          <a:lstStyle>
            <a:lvl1pPr algn="l" defTabSz="966788" eaLnBrk="0" hangingPunct="0">
              <a:defRPr sz="1300" b="0">
                <a:solidFill>
                  <a:schemeClr val="tx1"/>
                </a:solidFill>
                <a:latin typeface="Times New Roman" pitchFamily="18" charset="0"/>
                <a:cs typeface="+mn-cs"/>
              </a:defRPr>
            </a:lvl1pPr>
          </a:lstStyle>
          <a:p>
            <a:pPr>
              <a:defRPr/>
            </a:pPr>
            <a:endParaRPr lang="es-ES_tradnl" dirty="0"/>
          </a:p>
        </p:txBody>
      </p:sp>
      <p:sp>
        <p:nvSpPr>
          <p:cNvPr id="4103" name="Rectangle 7"/>
          <p:cNvSpPr>
            <a:spLocks noGrp="1" noChangeArrowheads="1"/>
          </p:cNvSpPr>
          <p:nvPr>
            <p:ph type="sldNum" sz="quarter" idx="5"/>
          </p:nvPr>
        </p:nvSpPr>
        <p:spPr bwMode="auto">
          <a:xfrm>
            <a:off x="3903663" y="9518650"/>
            <a:ext cx="2984500" cy="501650"/>
          </a:xfrm>
          <a:prstGeom prst="rect">
            <a:avLst/>
          </a:prstGeom>
          <a:noFill/>
          <a:ln w="9525">
            <a:noFill/>
            <a:miter lim="800000"/>
            <a:headEnd/>
            <a:tailEnd/>
          </a:ln>
          <a:effectLst/>
        </p:spPr>
        <p:txBody>
          <a:bodyPr vert="horz" wrap="square" lIns="96616" tIns="48308" rIns="96616" bIns="48308" numCol="1" anchor="b" anchorCtr="0" compatLnSpc="1">
            <a:prstTxWarp prst="textNoShape">
              <a:avLst/>
            </a:prstTxWarp>
          </a:bodyPr>
          <a:lstStyle>
            <a:lvl1pPr algn="r" defTabSz="966788" eaLnBrk="0" hangingPunct="0">
              <a:defRPr sz="1300" b="0">
                <a:solidFill>
                  <a:schemeClr val="tx1"/>
                </a:solidFill>
                <a:latin typeface="Times New Roman" pitchFamily="18" charset="0"/>
                <a:cs typeface="+mn-cs"/>
              </a:defRPr>
            </a:lvl1pPr>
          </a:lstStyle>
          <a:p>
            <a:pPr>
              <a:defRPr/>
            </a:pPr>
            <a:fld id="{ED51CEFF-4505-4D47-A87A-9E87E63DED6A}" type="slidenum">
              <a:rPr lang="es-ES_tradnl"/>
              <a:pPr>
                <a:defRPr/>
              </a:pPr>
              <a:t>‹Nº›</a:t>
            </a:fld>
            <a:endParaRPr lang="es-ES_tradnl" dirty="0"/>
          </a:p>
        </p:txBody>
      </p:sp>
    </p:spTree>
    <p:extLst>
      <p:ext uri="{BB962C8B-B14F-4D97-AF65-F5344CB8AC3E}">
        <p14:creationId xmlns:p14="http://schemas.microsoft.com/office/powerpoint/2010/main" val="13201732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7" name="Imagen 6"/>
          <p:cNvPicPr>
            <a:picLocks noChangeAspect="1"/>
          </p:cNvPicPr>
          <p:nvPr userDrawn="1"/>
        </p:nvPicPr>
        <p:blipFill rotWithShape="1">
          <a:blip r:embed="rId2">
            <a:duotone>
              <a:schemeClr val="bg2">
                <a:shade val="45000"/>
                <a:satMod val="135000"/>
              </a:schemeClr>
              <a:prstClr val="white"/>
            </a:duotone>
          </a:blip>
          <a:srcRect t="5660" r="3375"/>
          <a:stretch/>
        </p:blipFill>
        <p:spPr>
          <a:xfrm>
            <a:off x="10953" y="-27384"/>
            <a:ext cx="12205728" cy="6885384"/>
          </a:xfrm>
          <a:prstGeom prst="rect">
            <a:avLst/>
          </a:prstGeom>
        </p:spPr>
      </p:pic>
      <p:sp>
        <p:nvSpPr>
          <p:cNvPr id="17" name="bg object 17"/>
          <p:cNvSpPr/>
          <p:nvPr/>
        </p:nvSpPr>
        <p:spPr>
          <a:xfrm>
            <a:off x="0" y="2023110"/>
            <a:ext cx="8715375" cy="2630026"/>
          </a:xfrm>
          <a:custGeom>
            <a:avLst/>
            <a:gdLst/>
            <a:ahLst/>
            <a:cxnLst/>
            <a:rect l="l" t="t" r="r" b="b"/>
            <a:pathLst>
              <a:path w="11620500" h="3378200">
                <a:moveTo>
                  <a:pt x="10985500" y="0"/>
                </a:moveTo>
                <a:lnTo>
                  <a:pt x="0" y="0"/>
                </a:lnTo>
                <a:lnTo>
                  <a:pt x="0" y="3378200"/>
                </a:lnTo>
                <a:lnTo>
                  <a:pt x="10985500" y="3378200"/>
                </a:lnTo>
                <a:lnTo>
                  <a:pt x="11032890" y="3376458"/>
                </a:lnTo>
                <a:lnTo>
                  <a:pt x="11079334" y="3371314"/>
                </a:lnTo>
                <a:lnTo>
                  <a:pt x="11124710" y="3362892"/>
                </a:lnTo>
                <a:lnTo>
                  <a:pt x="11168895" y="3351314"/>
                </a:lnTo>
                <a:lnTo>
                  <a:pt x="11211765" y="3336702"/>
                </a:lnTo>
                <a:lnTo>
                  <a:pt x="11253198" y="3319181"/>
                </a:lnTo>
                <a:lnTo>
                  <a:pt x="11293072" y="3298871"/>
                </a:lnTo>
                <a:lnTo>
                  <a:pt x="11331262" y="3275896"/>
                </a:lnTo>
                <a:lnTo>
                  <a:pt x="11367648" y="3250380"/>
                </a:lnTo>
                <a:lnTo>
                  <a:pt x="11402105" y="3222444"/>
                </a:lnTo>
                <a:lnTo>
                  <a:pt x="11434511" y="3192211"/>
                </a:lnTo>
                <a:lnTo>
                  <a:pt x="11464744" y="3159805"/>
                </a:lnTo>
                <a:lnTo>
                  <a:pt x="11492680" y="3125348"/>
                </a:lnTo>
                <a:lnTo>
                  <a:pt x="11518196" y="3088962"/>
                </a:lnTo>
                <a:lnTo>
                  <a:pt x="11541171" y="3050772"/>
                </a:lnTo>
                <a:lnTo>
                  <a:pt x="11561481" y="3010898"/>
                </a:lnTo>
                <a:lnTo>
                  <a:pt x="11579002" y="2969465"/>
                </a:lnTo>
                <a:lnTo>
                  <a:pt x="11593614" y="2926595"/>
                </a:lnTo>
                <a:lnTo>
                  <a:pt x="11605192" y="2882410"/>
                </a:lnTo>
                <a:lnTo>
                  <a:pt x="11613614" y="2837034"/>
                </a:lnTo>
                <a:lnTo>
                  <a:pt x="11618758" y="2790590"/>
                </a:lnTo>
                <a:lnTo>
                  <a:pt x="11620500" y="2743200"/>
                </a:lnTo>
                <a:lnTo>
                  <a:pt x="11620500" y="635000"/>
                </a:lnTo>
                <a:lnTo>
                  <a:pt x="11618758" y="587609"/>
                </a:lnTo>
                <a:lnTo>
                  <a:pt x="11613614" y="541165"/>
                </a:lnTo>
                <a:lnTo>
                  <a:pt x="11605192" y="495789"/>
                </a:lnTo>
                <a:lnTo>
                  <a:pt x="11593614" y="451604"/>
                </a:lnTo>
                <a:lnTo>
                  <a:pt x="11579002" y="408734"/>
                </a:lnTo>
                <a:lnTo>
                  <a:pt x="11561481" y="367301"/>
                </a:lnTo>
                <a:lnTo>
                  <a:pt x="11541171" y="327427"/>
                </a:lnTo>
                <a:lnTo>
                  <a:pt x="11518196" y="289237"/>
                </a:lnTo>
                <a:lnTo>
                  <a:pt x="11492680" y="252851"/>
                </a:lnTo>
                <a:lnTo>
                  <a:pt x="11464744" y="218394"/>
                </a:lnTo>
                <a:lnTo>
                  <a:pt x="11434511" y="185988"/>
                </a:lnTo>
                <a:lnTo>
                  <a:pt x="11402105" y="155755"/>
                </a:lnTo>
                <a:lnTo>
                  <a:pt x="11367648" y="127819"/>
                </a:lnTo>
                <a:lnTo>
                  <a:pt x="11331262" y="102303"/>
                </a:lnTo>
                <a:lnTo>
                  <a:pt x="11293072" y="79328"/>
                </a:lnTo>
                <a:lnTo>
                  <a:pt x="11253198" y="59018"/>
                </a:lnTo>
                <a:lnTo>
                  <a:pt x="11211765" y="41497"/>
                </a:lnTo>
                <a:lnTo>
                  <a:pt x="11168895" y="26885"/>
                </a:lnTo>
                <a:lnTo>
                  <a:pt x="11124710" y="15307"/>
                </a:lnTo>
                <a:lnTo>
                  <a:pt x="11079334" y="6885"/>
                </a:lnTo>
                <a:lnTo>
                  <a:pt x="11032890" y="1741"/>
                </a:lnTo>
                <a:lnTo>
                  <a:pt x="10985500" y="0"/>
                </a:lnTo>
                <a:close/>
              </a:path>
            </a:pathLst>
          </a:custGeom>
          <a:solidFill>
            <a:schemeClr val="accent3">
              <a:lumMod val="75000"/>
            </a:schemeClr>
          </a:solidFill>
        </p:spPr>
        <p:txBody>
          <a:bodyPr wrap="square" lIns="0" tIns="0" rIns="0" bIns="0" rtlCol="0"/>
          <a:lstStyle/>
          <a:p>
            <a:endParaRPr sz="1350" dirty="0"/>
          </a:p>
        </p:txBody>
      </p:sp>
      <p:sp>
        <p:nvSpPr>
          <p:cNvPr id="2" name="Holder 2"/>
          <p:cNvSpPr>
            <a:spLocks noGrp="1"/>
          </p:cNvSpPr>
          <p:nvPr>
            <p:ph type="ctrTitle"/>
          </p:nvPr>
        </p:nvSpPr>
        <p:spPr>
          <a:xfrm>
            <a:off x="1435642" y="2291783"/>
            <a:ext cx="9320715" cy="53860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8/30/25</a:t>
            </a:fld>
            <a:endParaRPr lang="en-US" dirty="0"/>
          </a:p>
        </p:txBody>
      </p:sp>
    </p:spTree>
    <p:extLst>
      <p:ext uri="{BB962C8B-B14F-4D97-AF65-F5344CB8AC3E}">
        <p14:creationId xmlns:p14="http://schemas.microsoft.com/office/powerpoint/2010/main" val="971523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370611" y="263386"/>
            <a:ext cx="3450776" cy="363626"/>
          </a:xfrm>
        </p:spPr>
        <p:txBody>
          <a:bodyPr lIns="0" tIns="0" rIns="0" bIns="0"/>
          <a:lstStyle>
            <a:lvl1pPr>
              <a:defRPr sz="2363" b="1" i="0">
                <a:solidFill>
                  <a:schemeClr val="bg1"/>
                </a:solidFill>
                <a:latin typeface="Calibri"/>
                <a:cs typeface="Calibri"/>
              </a:defRPr>
            </a:lvl1pPr>
          </a:lstStyle>
          <a:p>
            <a:endParaRPr/>
          </a:p>
        </p:txBody>
      </p:sp>
      <p:sp>
        <p:nvSpPr>
          <p:cNvPr id="3" name="Holder 3"/>
          <p:cNvSpPr>
            <a:spLocks noGrp="1"/>
          </p:cNvSpPr>
          <p:nvPr>
            <p:ph type="body" idx="1"/>
          </p:nvPr>
        </p:nvSpPr>
        <p:spPr>
          <a:xfrm>
            <a:off x="352425" y="1187324"/>
            <a:ext cx="11040427" cy="207749"/>
          </a:xfrm>
        </p:spPr>
        <p:txBody>
          <a:bodyPr lIns="0" tIns="0" rIns="0" bIns="0"/>
          <a:lstStyle>
            <a:lvl1pPr>
              <a:defRPr sz="1350" b="1" i="0">
                <a:solidFill>
                  <a:schemeClr val="bg1"/>
                </a:solidFill>
                <a:latin typeface="Calibri"/>
                <a:cs typeface="Calibri"/>
              </a:defRPr>
            </a:lvl1pPr>
          </a:lstStyle>
          <a:p>
            <a:endParaRPr/>
          </a:p>
        </p:txBody>
      </p:sp>
      <p:sp>
        <p:nvSpPr>
          <p:cNvPr id="6" name="Holder 6"/>
          <p:cNvSpPr>
            <a:spLocks noGrp="1"/>
          </p:cNvSpPr>
          <p:nvPr>
            <p:ph type="sldNum" sz="quarter" idx="7"/>
          </p:nvPr>
        </p:nvSpPr>
        <p:spPr/>
        <p:txBody>
          <a:bodyPr lIns="0" tIns="0" rIns="0" bIns="0"/>
          <a:lstStyle>
            <a:lvl1pPr>
              <a:defRPr sz="1350" b="1" i="0">
                <a:solidFill>
                  <a:schemeClr val="tx1"/>
                </a:solidFill>
                <a:latin typeface="Calibri"/>
                <a:cs typeface="Calibri"/>
              </a:defRPr>
            </a:lvl1pPr>
          </a:lstStyle>
          <a:p>
            <a:pPr marL="8573">
              <a:spcBef>
                <a:spcPts val="51"/>
              </a:spcBef>
            </a:pPr>
            <a:fld id="{81D60167-4931-47E6-BA6A-407CBD079E47}" type="slidenum">
              <a:rPr lang="es-CO" spc="64" smtClean="0"/>
              <a:pPr marL="8573">
                <a:spcBef>
                  <a:spcPts val="51"/>
                </a:spcBef>
              </a:pPr>
              <a:t>‹Nº›</a:t>
            </a:fld>
            <a:endParaRPr lang="es-CO" spc="64" dirty="0"/>
          </a:p>
        </p:txBody>
      </p:sp>
      <p:pic>
        <p:nvPicPr>
          <p:cNvPr id="9" name="Picture 3"/>
          <p:cNvPicPr>
            <a:picLocks noChangeAspect="1" noChangeArrowheads="1"/>
          </p:cNvPicPr>
          <p:nvPr userDrawn="1"/>
        </p:nvPicPr>
        <p:blipFill>
          <a:blip r:embed="rId2" cstate="print"/>
          <a:srcRect/>
          <a:stretch>
            <a:fillRect/>
          </a:stretch>
        </p:blipFill>
        <p:spPr bwMode="auto">
          <a:xfrm>
            <a:off x="39220" y="6501290"/>
            <a:ext cx="656180" cy="312086"/>
          </a:xfrm>
          <a:prstGeom prst="rect">
            <a:avLst/>
          </a:prstGeom>
          <a:noFill/>
          <a:ln w="9525">
            <a:noFill/>
            <a:miter lim="800000"/>
            <a:headEnd/>
            <a:tailEnd/>
          </a:ln>
          <a:effectLst/>
        </p:spPr>
      </p:pic>
    </p:spTree>
    <p:extLst>
      <p:ext uri="{BB962C8B-B14F-4D97-AF65-F5344CB8AC3E}">
        <p14:creationId xmlns:p14="http://schemas.microsoft.com/office/powerpoint/2010/main" val="3420011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1657"/>
            <a:ext cx="5381625" cy="6879657"/>
          </a:xfrm>
          <a:custGeom>
            <a:avLst/>
            <a:gdLst/>
            <a:ahLst/>
            <a:cxnLst/>
            <a:rect l="l" t="t" r="r" b="b"/>
            <a:pathLst>
              <a:path w="7175500" h="10121900">
                <a:moveTo>
                  <a:pt x="7175500" y="0"/>
                </a:moveTo>
                <a:lnTo>
                  <a:pt x="0" y="0"/>
                </a:lnTo>
                <a:lnTo>
                  <a:pt x="0" y="10121900"/>
                </a:lnTo>
                <a:lnTo>
                  <a:pt x="7175500" y="10121900"/>
                </a:lnTo>
                <a:lnTo>
                  <a:pt x="7175500" y="0"/>
                </a:lnTo>
                <a:close/>
              </a:path>
            </a:pathLst>
          </a:custGeom>
          <a:solidFill>
            <a:schemeClr val="accent3">
              <a:lumMod val="75000"/>
            </a:schemeClr>
          </a:solidFill>
        </p:spPr>
        <p:txBody>
          <a:bodyPr wrap="square" lIns="0" tIns="0" rIns="0" bIns="0" rtlCol="0"/>
          <a:lstStyle/>
          <a:p>
            <a:endParaRPr sz="1350" dirty="0"/>
          </a:p>
        </p:txBody>
      </p:sp>
      <p:sp>
        <p:nvSpPr>
          <p:cNvPr id="2" name="Holder 2"/>
          <p:cNvSpPr>
            <a:spLocks noGrp="1"/>
          </p:cNvSpPr>
          <p:nvPr>
            <p:ph type="title"/>
          </p:nvPr>
        </p:nvSpPr>
        <p:spPr>
          <a:xfrm>
            <a:off x="4370611" y="263386"/>
            <a:ext cx="3450776" cy="363626"/>
          </a:xfrm>
        </p:spPr>
        <p:txBody>
          <a:bodyPr lIns="0" tIns="0" rIns="0" bIns="0"/>
          <a:lstStyle>
            <a:lvl1pPr>
              <a:defRPr sz="2363" b="1" i="0">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8/30/25</a:t>
            </a:fld>
            <a:endParaRPr lang="en-US" dirty="0"/>
          </a:p>
        </p:txBody>
      </p:sp>
      <p:sp>
        <p:nvSpPr>
          <p:cNvPr id="7" name="Holder 7"/>
          <p:cNvSpPr>
            <a:spLocks noGrp="1"/>
          </p:cNvSpPr>
          <p:nvPr>
            <p:ph type="sldNum" sz="quarter" idx="7"/>
          </p:nvPr>
        </p:nvSpPr>
        <p:spPr/>
        <p:txBody>
          <a:bodyPr lIns="0" tIns="0" rIns="0" bIns="0"/>
          <a:lstStyle>
            <a:lvl1pPr>
              <a:defRPr sz="1350" b="1" i="0">
                <a:solidFill>
                  <a:schemeClr val="tx1"/>
                </a:solidFill>
                <a:latin typeface="Calibri"/>
                <a:cs typeface="Calibri"/>
              </a:defRPr>
            </a:lvl1pPr>
          </a:lstStyle>
          <a:p>
            <a:pPr marL="8573">
              <a:spcBef>
                <a:spcPts val="51"/>
              </a:spcBef>
            </a:pPr>
            <a:fld id="{81D60167-4931-47E6-BA6A-407CBD079E47}" type="slidenum">
              <a:rPr lang="es-CO" spc="64" smtClean="0"/>
              <a:pPr marL="8573">
                <a:spcBef>
                  <a:spcPts val="51"/>
                </a:spcBef>
              </a:pPr>
              <a:t>‹Nº›</a:t>
            </a:fld>
            <a:endParaRPr lang="es-CO" spc="64" dirty="0"/>
          </a:p>
        </p:txBody>
      </p:sp>
    </p:spTree>
    <p:extLst>
      <p:ext uri="{BB962C8B-B14F-4D97-AF65-F5344CB8AC3E}">
        <p14:creationId xmlns:p14="http://schemas.microsoft.com/office/powerpoint/2010/main" val="35021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B72F3169-9BDC-4797-AC99-833958B15151}"/>
              </a:ext>
            </a:extLst>
          </p:cNvPr>
          <p:cNvSpPr txBox="1"/>
          <p:nvPr userDrawn="1"/>
        </p:nvSpPr>
        <p:spPr>
          <a:xfrm>
            <a:off x="11296650" y="6400825"/>
            <a:ext cx="380205" cy="428483"/>
          </a:xfrm>
          <a:prstGeom prst="rect">
            <a:avLst/>
          </a:prstGeom>
        </p:spPr>
        <p:txBody>
          <a:bodyPr vert="horz" wrap="square" lIns="0" tIns="12859" rIns="0" bIns="0" rtlCol="0">
            <a:spAutoFit/>
          </a:bodyPr>
          <a:lstStyle/>
          <a:p>
            <a:pPr marL="58722">
              <a:lnSpc>
                <a:spcPct val="100000"/>
              </a:lnSpc>
              <a:spcBef>
                <a:spcPts val="101"/>
              </a:spcBef>
            </a:pPr>
            <a:fld id="{81D60167-4931-47E6-BA6A-407CBD079E47}" type="slidenum">
              <a:rPr sz="1350" b="1" spc="64" dirty="0">
                <a:latin typeface="Calibri"/>
                <a:cs typeface="Calibri"/>
              </a:rPr>
              <a:pPr marL="58722">
                <a:lnSpc>
                  <a:spcPct val="100000"/>
                </a:lnSpc>
                <a:spcBef>
                  <a:spcPts val="101"/>
                </a:spcBef>
              </a:pPr>
              <a:t>‹Nº›</a:t>
            </a:fld>
            <a:endParaRPr sz="1350" dirty="0">
              <a:latin typeface="Calibri"/>
              <a:cs typeface="Calibri"/>
            </a:endParaRPr>
          </a:p>
        </p:txBody>
      </p:sp>
      <p:pic>
        <p:nvPicPr>
          <p:cNvPr id="4" name="Picture 3"/>
          <p:cNvPicPr>
            <a:picLocks noChangeAspect="1" noChangeArrowheads="1"/>
          </p:cNvPicPr>
          <p:nvPr userDrawn="1"/>
        </p:nvPicPr>
        <p:blipFill>
          <a:blip r:embed="rId2" cstate="print"/>
          <a:srcRect/>
          <a:stretch>
            <a:fillRect/>
          </a:stretch>
        </p:blipFill>
        <p:spPr bwMode="auto">
          <a:xfrm>
            <a:off x="39220" y="6501290"/>
            <a:ext cx="656180" cy="312086"/>
          </a:xfrm>
          <a:prstGeom prst="rect">
            <a:avLst/>
          </a:prstGeom>
          <a:noFill/>
          <a:ln w="9525">
            <a:noFill/>
            <a:miter lim="800000"/>
            <a:headEnd/>
            <a:tailEnd/>
          </a:ln>
          <a:effectLst/>
        </p:spPr>
      </p:pic>
    </p:spTree>
    <p:extLst>
      <p:ext uri="{BB962C8B-B14F-4D97-AF65-F5344CB8AC3E}">
        <p14:creationId xmlns:p14="http://schemas.microsoft.com/office/powerpoint/2010/main" val="3128949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8/30/25</a:t>
            </a:fld>
            <a:endParaRPr lang="en-US" dirty="0"/>
          </a:p>
        </p:txBody>
      </p:sp>
      <p:sp>
        <p:nvSpPr>
          <p:cNvPr id="4" name="Holder 4"/>
          <p:cNvSpPr>
            <a:spLocks noGrp="1"/>
          </p:cNvSpPr>
          <p:nvPr>
            <p:ph type="sldNum" sz="quarter" idx="7"/>
          </p:nvPr>
        </p:nvSpPr>
        <p:spPr/>
        <p:txBody>
          <a:bodyPr lIns="0" tIns="0" rIns="0" bIns="0"/>
          <a:lstStyle>
            <a:lvl1pPr>
              <a:defRPr sz="1350" b="1" i="0">
                <a:solidFill>
                  <a:schemeClr val="tx1"/>
                </a:solidFill>
                <a:latin typeface="Calibri"/>
                <a:cs typeface="Calibri"/>
              </a:defRPr>
            </a:lvl1pPr>
          </a:lstStyle>
          <a:p>
            <a:pPr marL="8573">
              <a:spcBef>
                <a:spcPts val="51"/>
              </a:spcBef>
            </a:pPr>
            <a:fld id="{81D60167-4931-47E6-BA6A-407CBD079E47}" type="slidenum">
              <a:rPr lang="es-CO" spc="64" smtClean="0"/>
              <a:pPr marL="8573">
                <a:spcBef>
                  <a:spcPts val="51"/>
                </a:spcBef>
              </a:pPr>
              <a:t>‹Nº›</a:t>
            </a:fld>
            <a:endParaRPr lang="es-CO" spc="64" dirty="0"/>
          </a:p>
        </p:txBody>
      </p:sp>
      <p:pic>
        <p:nvPicPr>
          <p:cNvPr id="6" name="Picture 3"/>
          <p:cNvPicPr>
            <a:picLocks noChangeAspect="1" noChangeArrowheads="1"/>
          </p:cNvPicPr>
          <p:nvPr userDrawn="1"/>
        </p:nvPicPr>
        <p:blipFill>
          <a:blip r:embed="rId2" cstate="print"/>
          <a:srcRect/>
          <a:stretch>
            <a:fillRect/>
          </a:stretch>
        </p:blipFill>
        <p:spPr bwMode="auto">
          <a:xfrm>
            <a:off x="39220" y="6501290"/>
            <a:ext cx="656180" cy="312086"/>
          </a:xfrm>
          <a:prstGeom prst="rect">
            <a:avLst/>
          </a:prstGeom>
          <a:noFill/>
          <a:ln w="9525">
            <a:noFill/>
            <a:miter lim="800000"/>
            <a:headEnd/>
            <a:tailEnd/>
          </a:ln>
          <a:effectLst/>
        </p:spPr>
      </p:pic>
    </p:spTree>
    <p:extLst>
      <p:ext uri="{BB962C8B-B14F-4D97-AF65-F5344CB8AC3E}">
        <p14:creationId xmlns:p14="http://schemas.microsoft.com/office/powerpoint/2010/main" val="1347928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1"/>
            <a:ext cx="5381625" cy="6858000"/>
          </a:xfrm>
          <a:custGeom>
            <a:avLst/>
            <a:gdLst/>
            <a:ahLst/>
            <a:cxnLst/>
            <a:rect l="l" t="t" r="r" b="b"/>
            <a:pathLst>
              <a:path w="7175500" h="10121900">
                <a:moveTo>
                  <a:pt x="7175500" y="0"/>
                </a:moveTo>
                <a:lnTo>
                  <a:pt x="0" y="0"/>
                </a:lnTo>
                <a:lnTo>
                  <a:pt x="0" y="10121900"/>
                </a:lnTo>
                <a:lnTo>
                  <a:pt x="7175500" y="10121900"/>
                </a:lnTo>
                <a:lnTo>
                  <a:pt x="7175500" y="0"/>
                </a:lnTo>
                <a:close/>
              </a:path>
            </a:pathLst>
          </a:custGeom>
          <a:solidFill>
            <a:schemeClr val="accent3">
              <a:lumMod val="75000"/>
            </a:schemeClr>
          </a:solidFill>
          <a:ln>
            <a:solidFill>
              <a:srgbClr val="92D050"/>
            </a:solidFill>
          </a:ln>
        </p:spPr>
        <p:txBody>
          <a:bodyPr wrap="square" lIns="0" tIns="0" rIns="0" bIns="0" rtlCol="0"/>
          <a:lstStyle/>
          <a:p>
            <a:endParaRPr sz="1350" dirty="0"/>
          </a:p>
        </p:txBody>
      </p:sp>
    </p:spTree>
    <p:extLst>
      <p:ext uri="{BB962C8B-B14F-4D97-AF65-F5344CB8AC3E}">
        <p14:creationId xmlns:p14="http://schemas.microsoft.com/office/powerpoint/2010/main" val="515188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4643F60-8CBC-1910-4E6A-DF41304E4987}"/>
              </a:ext>
            </a:extLst>
          </p:cNvPr>
          <p:cNvSpPr>
            <a:spLocks noGrp="1"/>
          </p:cNvSpPr>
          <p:nvPr>
            <p:ph type="dt" sz="half" idx="10"/>
          </p:nvPr>
        </p:nvSpPr>
        <p:spPr>
          <a:xfrm>
            <a:off x="609600" y="6377941"/>
            <a:ext cx="2804160" cy="307777"/>
          </a:xfrm>
        </p:spPr>
        <p:txBody>
          <a:bodyPr/>
          <a:lstStyle/>
          <a:p>
            <a:fld id="{4C4E2687-E016-4C6F-82E4-51B814F35F5B}" type="datetimeFigureOut">
              <a:rPr lang="es-CO" smtClean="0"/>
              <a:t>30/08/25</a:t>
            </a:fld>
            <a:endParaRPr lang="es-CO" dirty="0"/>
          </a:p>
        </p:txBody>
      </p:sp>
      <p:sp>
        <p:nvSpPr>
          <p:cNvPr id="3" name="Marcador de pie de página 2">
            <a:extLst>
              <a:ext uri="{FF2B5EF4-FFF2-40B4-BE49-F238E27FC236}">
                <a16:creationId xmlns:a16="http://schemas.microsoft.com/office/drawing/2014/main" id="{2DEF5C40-1933-4B6C-5F22-304D3AB94078}"/>
              </a:ext>
            </a:extLst>
          </p:cNvPr>
          <p:cNvSpPr>
            <a:spLocks noGrp="1"/>
          </p:cNvSpPr>
          <p:nvPr>
            <p:ph type="ftr" sz="quarter" idx="11"/>
          </p:nvPr>
        </p:nvSpPr>
        <p:spPr>
          <a:xfrm>
            <a:off x="4145280" y="6377941"/>
            <a:ext cx="3901440" cy="307777"/>
          </a:xfrm>
        </p:spPr>
        <p:txBody>
          <a:bodyPr/>
          <a:lstStyle/>
          <a:p>
            <a:endParaRPr lang="es-CO" dirty="0"/>
          </a:p>
        </p:txBody>
      </p:sp>
      <p:sp>
        <p:nvSpPr>
          <p:cNvPr id="4" name="Marcador de número de diapositiva 3">
            <a:extLst>
              <a:ext uri="{FF2B5EF4-FFF2-40B4-BE49-F238E27FC236}">
                <a16:creationId xmlns:a16="http://schemas.microsoft.com/office/drawing/2014/main" id="{A0069FDD-13F8-F833-A5F0-9AA8E92464E1}"/>
              </a:ext>
            </a:extLst>
          </p:cNvPr>
          <p:cNvSpPr>
            <a:spLocks noGrp="1"/>
          </p:cNvSpPr>
          <p:nvPr>
            <p:ph type="sldNum" sz="quarter" idx="12"/>
          </p:nvPr>
        </p:nvSpPr>
        <p:spPr>
          <a:xfrm>
            <a:off x="11355907" y="6378386"/>
            <a:ext cx="277177" cy="415498"/>
          </a:xfrm>
        </p:spPr>
        <p:txBody>
          <a:bodyPr/>
          <a:lstStyle/>
          <a:p>
            <a:fld id="{134EBB51-3658-463A-B13B-BF2A83E7D1DE}" type="slidenum">
              <a:rPr lang="es-CO" smtClean="0"/>
              <a:t>‹Nº›</a:t>
            </a:fld>
            <a:endParaRPr lang="es-CO" dirty="0"/>
          </a:p>
        </p:txBody>
      </p:sp>
      <p:pic>
        <p:nvPicPr>
          <p:cNvPr id="6" name="Picture 3"/>
          <p:cNvPicPr>
            <a:picLocks noChangeAspect="1" noChangeArrowheads="1"/>
          </p:cNvPicPr>
          <p:nvPr userDrawn="1"/>
        </p:nvPicPr>
        <p:blipFill>
          <a:blip r:embed="rId2" cstate="print"/>
          <a:srcRect/>
          <a:stretch>
            <a:fillRect/>
          </a:stretch>
        </p:blipFill>
        <p:spPr bwMode="auto">
          <a:xfrm>
            <a:off x="39220" y="6501290"/>
            <a:ext cx="656180" cy="312086"/>
          </a:xfrm>
          <a:prstGeom prst="rect">
            <a:avLst/>
          </a:prstGeom>
          <a:noFill/>
          <a:ln w="9525">
            <a:noFill/>
            <a:miter lim="800000"/>
            <a:headEnd/>
            <a:tailEnd/>
          </a:ln>
          <a:effectLst/>
        </p:spPr>
      </p:pic>
    </p:spTree>
    <p:extLst>
      <p:ext uri="{BB962C8B-B14F-4D97-AF65-F5344CB8AC3E}">
        <p14:creationId xmlns:p14="http://schemas.microsoft.com/office/powerpoint/2010/main" val="1994396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370611" y="263386"/>
            <a:ext cx="3450776" cy="538609"/>
          </a:xfrm>
          <a:prstGeom prst="rect">
            <a:avLst/>
          </a:prstGeom>
        </p:spPr>
        <p:txBody>
          <a:bodyPr wrap="square" lIns="0" tIns="0" rIns="0" bIns="0">
            <a:spAutoFit/>
          </a:bodyPr>
          <a:lstStyle>
            <a:lvl1pPr>
              <a:defRPr sz="3500" b="1" i="0">
                <a:solidFill>
                  <a:schemeClr val="bg1"/>
                </a:solidFill>
                <a:latin typeface="Calibri"/>
                <a:cs typeface="Calibri"/>
              </a:defRPr>
            </a:lvl1pPr>
          </a:lstStyle>
          <a:p>
            <a:endParaRPr/>
          </a:p>
        </p:txBody>
      </p:sp>
      <p:sp>
        <p:nvSpPr>
          <p:cNvPr id="3" name="Holder 3"/>
          <p:cNvSpPr>
            <a:spLocks noGrp="1"/>
          </p:cNvSpPr>
          <p:nvPr>
            <p:ph type="body" idx="1"/>
          </p:nvPr>
        </p:nvSpPr>
        <p:spPr>
          <a:xfrm>
            <a:off x="352425" y="1187324"/>
            <a:ext cx="11040427" cy="307777"/>
          </a:xfrm>
          <a:prstGeom prst="rect">
            <a:avLst/>
          </a:prstGeom>
        </p:spPr>
        <p:txBody>
          <a:bodyPr wrap="square" lIns="0" tIns="0" rIns="0" bIns="0">
            <a:spAutoFit/>
          </a:bodyPr>
          <a:lstStyle>
            <a:lvl1pPr>
              <a:defRPr sz="2000" b="1" i="0">
                <a:solidFill>
                  <a:schemeClr val="bg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07777"/>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0777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8/30/25</a:t>
            </a:fld>
            <a:endParaRPr lang="en-US" dirty="0"/>
          </a:p>
        </p:txBody>
      </p:sp>
      <p:sp>
        <p:nvSpPr>
          <p:cNvPr id="6" name="Holder 6"/>
          <p:cNvSpPr>
            <a:spLocks noGrp="1"/>
          </p:cNvSpPr>
          <p:nvPr>
            <p:ph type="sldNum" sz="quarter" idx="7"/>
          </p:nvPr>
        </p:nvSpPr>
        <p:spPr>
          <a:xfrm>
            <a:off x="11355907" y="6378386"/>
            <a:ext cx="277177" cy="415498"/>
          </a:xfrm>
          <a:prstGeom prst="rect">
            <a:avLst/>
          </a:prstGeom>
        </p:spPr>
        <p:txBody>
          <a:bodyPr wrap="square" lIns="0" tIns="0" rIns="0" bIns="0">
            <a:spAutoFit/>
          </a:bodyPr>
          <a:lstStyle>
            <a:lvl1pPr>
              <a:defRPr sz="1350" b="1" i="0">
                <a:solidFill>
                  <a:schemeClr val="tx1"/>
                </a:solidFill>
                <a:latin typeface="Calibri"/>
                <a:cs typeface="Calibri"/>
              </a:defRPr>
            </a:lvl1pPr>
          </a:lstStyle>
          <a:p>
            <a:pPr marL="8573">
              <a:spcBef>
                <a:spcPts val="51"/>
              </a:spcBef>
            </a:pPr>
            <a:fld id="{81D60167-4931-47E6-BA6A-407CBD079E47}" type="slidenum">
              <a:rPr lang="es-CO" spc="64" smtClean="0"/>
              <a:pPr marL="8573">
                <a:spcBef>
                  <a:spcPts val="51"/>
                </a:spcBef>
              </a:pPr>
              <a:t>‹Nº›</a:t>
            </a:fld>
            <a:endParaRPr lang="es-CO" spc="64" dirty="0"/>
          </a:p>
        </p:txBody>
      </p:sp>
    </p:spTree>
    <p:extLst>
      <p:ext uri="{BB962C8B-B14F-4D97-AF65-F5344CB8AC3E}">
        <p14:creationId xmlns:p14="http://schemas.microsoft.com/office/powerpoint/2010/main" val="3011937937"/>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Lst>
  <p:txStyles>
    <p:titleStyle>
      <a:lvl1pPr>
        <a:defRPr>
          <a:latin typeface="+mj-lt"/>
          <a:ea typeface="+mj-ea"/>
          <a:cs typeface="+mj-cs"/>
        </a:defRPr>
      </a:lvl1pPr>
    </p:titleStyle>
    <p:bodyStyle>
      <a:lvl1pPr marL="0">
        <a:defRPr>
          <a:latin typeface="+mn-lt"/>
          <a:ea typeface="+mn-ea"/>
          <a:cs typeface="+mn-cs"/>
        </a:defRPr>
      </a:lvl1pPr>
      <a:lvl2pPr marL="308610">
        <a:defRPr>
          <a:latin typeface="+mn-lt"/>
          <a:ea typeface="+mn-ea"/>
          <a:cs typeface="+mn-cs"/>
        </a:defRPr>
      </a:lvl2pPr>
      <a:lvl3pPr marL="617220">
        <a:defRPr>
          <a:latin typeface="+mn-lt"/>
          <a:ea typeface="+mn-ea"/>
          <a:cs typeface="+mn-cs"/>
        </a:defRPr>
      </a:lvl3pPr>
      <a:lvl4pPr marL="925830">
        <a:defRPr>
          <a:latin typeface="+mn-lt"/>
          <a:ea typeface="+mn-ea"/>
          <a:cs typeface="+mn-cs"/>
        </a:defRPr>
      </a:lvl4pPr>
      <a:lvl5pPr marL="1234440">
        <a:defRPr>
          <a:latin typeface="+mn-lt"/>
          <a:ea typeface="+mn-ea"/>
          <a:cs typeface="+mn-cs"/>
        </a:defRPr>
      </a:lvl5pPr>
      <a:lvl6pPr marL="1543050">
        <a:defRPr>
          <a:latin typeface="+mn-lt"/>
          <a:ea typeface="+mn-ea"/>
          <a:cs typeface="+mn-cs"/>
        </a:defRPr>
      </a:lvl6pPr>
      <a:lvl7pPr marL="1851660">
        <a:defRPr>
          <a:latin typeface="+mn-lt"/>
          <a:ea typeface="+mn-ea"/>
          <a:cs typeface="+mn-cs"/>
        </a:defRPr>
      </a:lvl7pPr>
      <a:lvl8pPr marL="2160270">
        <a:defRPr>
          <a:latin typeface="+mn-lt"/>
          <a:ea typeface="+mn-ea"/>
          <a:cs typeface="+mn-cs"/>
        </a:defRPr>
      </a:lvl8pPr>
      <a:lvl9pPr marL="2468880">
        <a:defRPr>
          <a:latin typeface="+mn-lt"/>
          <a:ea typeface="+mn-ea"/>
          <a:cs typeface="+mn-cs"/>
        </a:defRPr>
      </a:lvl9pPr>
    </p:bodyStyle>
    <p:otherStyle>
      <a:lvl1pPr marL="0">
        <a:defRPr>
          <a:latin typeface="+mn-lt"/>
          <a:ea typeface="+mn-ea"/>
          <a:cs typeface="+mn-cs"/>
        </a:defRPr>
      </a:lvl1pPr>
      <a:lvl2pPr marL="308610">
        <a:defRPr>
          <a:latin typeface="+mn-lt"/>
          <a:ea typeface="+mn-ea"/>
          <a:cs typeface="+mn-cs"/>
        </a:defRPr>
      </a:lvl2pPr>
      <a:lvl3pPr marL="617220">
        <a:defRPr>
          <a:latin typeface="+mn-lt"/>
          <a:ea typeface="+mn-ea"/>
          <a:cs typeface="+mn-cs"/>
        </a:defRPr>
      </a:lvl3pPr>
      <a:lvl4pPr marL="925830">
        <a:defRPr>
          <a:latin typeface="+mn-lt"/>
          <a:ea typeface="+mn-ea"/>
          <a:cs typeface="+mn-cs"/>
        </a:defRPr>
      </a:lvl4pPr>
      <a:lvl5pPr marL="1234440">
        <a:defRPr>
          <a:latin typeface="+mn-lt"/>
          <a:ea typeface="+mn-ea"/>
          <a:cs typeface="+mn-cs"/>
        </a:defRPr>
      </a:lvl5pPr>
      <a:lvl6pPr marL="1543050">
        <a:defRPr>
          <a:latin typeface="+mn-lt"/>
          <a:ea typeface="+mn-ea"/>
          <a:cs typeface="+mn-cs"/>
        </a:defRPr>
      </a:lvl6pPr>
      <a:lvl7pPr marL="1851660">
        <a:defRPr>
          <a:latin typeface="+mn-lt"/>
          <a:ea typeface="+mn-ea"/>
          <a:cs typeface="+mn-cs"/>
        </a:defRPr>
      </a:lvl7pPr>
      <a:lvl8pPr marL="2160270">
        <a:defRPr>
          <a:latin typeface="+mn-lt"/>
          <a:ea typeface="+mn-ea"/>
          <a:cs typeface="+mn-cs"/>
        </a:defRPr>
      </a:lvl8pPr>
      <a:lvl9pPr marL="246888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chart" Target="../charts/chart178.xml"/><Relationship Id="rId2" Type="http://schemas.openxmlformats.org/officeDocument/2006/relationships/chart" Target="../charts/chart177.xml"/><Relationship Id="rId1" Type="http://schemas.openxmlformats.org/officeDocument/2006/relationships/slideLayout" Target="../slideLayouts/slideLayout7.xml"/><Relationship Id="rId4" Type="http://schemas.openxmlformats.org/officeDocument/2006/relationships/chart" Target="../charts/chart179.xml"/></Relationships>
</file>

<file path=ppt/slides/_rels/slide101.xml.rels><?xml version="1.0" encoding="UTF-8" standalone="yes"?>
<Relationships xmlns="http://schemas.openxmlformats.org/package/2006/relationships"><Relationship Id="rId2" Type="http://schemas.openxmlformats.org/officeDocument/2006/relationships/chart" Target="../charts/chart1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chart" Target="../charts/chart182.xml"/><Relationship Id="rId2" Type="http://schemas.openxmlformats.org/officeDocument/2006/relationships/chart" Target="../charts/chart181.xml"/><Relationship Id="rId1" Type="http://schemas.openxmlformats.org/officeDocument/2006/relationships/slideLayout" Target="../slideLayouts/slideLayout7.xml"/><Relationship Id="rId5" Type="http://schemas.openxmlformats.org/officeDocument/2006/relationships/chart" Target="../charts/chart184.xml"/><Relationship Id="rId4" Type="http://schemas.openxmlformats.org/officeDocument/2006/relationships/chart" Target="../charts/chart183.xml"/></Relationships>
</file>

<file path=ppt/slides/_rels/slide103.xml.rels><?xml version="1.0" encoding="UTF-8" standalone="yes"?>
<Relationships xmlns="http://schemas.openxmlformats.org/package/2006/relationships"><Relationship Id="rId3" Type="http://schemas.openxmlformats.org/officeDocument/2006/relationships/chart" Target="../charts/chart186.xml"/><Relationship Id="rId2" Type="http://schemas.openxmlformats.org/officeDocument/2006/relationships/chart" Target="../charts/chart185.xml"/><Relationship Id="rId1" Type="http://schemas.openxmlformats.org/officeDocument/2006/relationships/slideLayout" Target="../slideLayouts/slideLayout7.xml"/><Relationship Id="rId4" Type="http://schemas.openxmlformats.org/officeDocument/2006/relationships/chart" Target="../charts/chart187.xml"/></Relationships>
</file>

<file path=ppt/slides/_rels/slide104.xml.rels><?xml version="1.0" encoding="UTF-8" standalone="yes"?>
<Relationships xmlns="http://schemas.openxmlformats.org/package/2006/relationships"><Relationship Id="rId3" Type="http://schemas.openxmlformats.org/officeDocument/2006/relationships/chart" Target="../charts/chart189.xml"/><Relationship Id="rId2" Type="http://schemas.openxmlformats.org/officeDocument/2006/relationships/chart" Target="../charts/chart188.xml"/><Relationship Id="rId1" Type="http://schemas.openxmlformats.org/officeDocument/2006/relationships/slideLayout" Target="../slideLayouts/slideLayout7.xml"/><Relationship Id="rId5" Type="http://schemas.openxmlformats.org/officeDocument/2006/relationships/chart" Target="../charts/chart191.xml"/><Relationship Id="rId4" Type="http://schemas.openxmlformats.org/officeDocument/2006/relationships/chart" Target="../charts/chart190.xml"/></Relationships>
</file>

<file path=ppt/slides/_rels/slide105.xml.rels><?xml version="1.0" encoding="UTF-8" standalone="yes"?>
<Relationships xmlns="http://schemas.openxmlformats.org/package/2006/relationships"><Relationship Id="rId3" Type="http://schemas.openxmlformats.org/officeDocument/2006/relationships/chart" Target="../charts/chart193.xml"/><Relationship Id="rId2" Type="http://schemas.openxmlformats.org/officeDocument/2006/relationships/chart" Target="../charts/chart192.xml"/><Relationship Id="rId1" Type="http://schemas.openxmlformats.org/officeDocument/2006/relationships/slideLayout" Target="../slideLayouts/slideLayout7.xml"/><Relationship Id="rId4" Type="http://schemas.openxmlformats.org/officeDocument/2006/relationships/chart" Target="../charts/chart194.xml"/></Relationships>
</file>

<file path=ppt/slides/_rels/slide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chart" Target="../charts/chart196.xml"/><Relationship Id="rId2" Type="http://schemas.openxmlformats.org/officeDocument/2006/relationships/chart" Target="../charts/chart195.xml"/><Relationship Id="rId1" Type="http://schemas.openxmlformats.org/officeDocument/2006/relationships/slideLayout" Target="../slideLayouts/slideLayout7.xml"/><Relationship Id="rId4" Type="http://schemas.openxmlformats.org/officeDocument/2006/relationships/chart" Target="../charts/chart197.xml"/></Relationships>
</file>

<file path=ppt/slides/_rels/slide108.xml.rels><?xml version="1.0" encoding="UTF-8" standalone="yes"?>
<Relationships xmlns="http://schemas.openxmlformats.org/package/2006/relationships"><Relationship Id="rId2" Type="http://schemas.openxmlformats.org/officeDocument/2006/relationships/chart" Target="../charts/chart19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110.xml.rels><?xml version="1.0" encoding="UTF-8" standalone="yes"?>
<Relationships xmlns="http://schemas.openxmlformats.org/package/2006/relationships"><Relationship Id="rId3" Type="http://schemas.openxmlformats.org/officeDocument/2006/relationships/chart" Target="../charts/chart200.xml"/><Relationship Id="rId2" Type="http://schemas.openxmlformats.org/officeDocument/2006/relationships/chart" Target="../charts/chart199.xml"/><Relationship Id="rId1" Type="http://schemas.openxmlformats.org/officeDocument/2006/relationships/slideLayout" Target="../slideLayouts/slideLayout7.xml"/><Relationship Id="rId4" Type="http://schemas.openxmlformats.org/officeDocument/2006/relationships/chart" Target="../charts/chart201.xml"/></Relationships>
</file>

<file path=ppt/slides/_rels/slide111.xml.rels><?xml version="1.0" encoding="UTF-8" standalone="yes"?>
<Relationships xmlns="http://schemas.openxmlformats.org/package/2006/relationships"><Relationship Id="rId2" Type="http://schemas.openxmlformats.org/officeDocument/2006/relationships/chart" Target="../charts/chart202.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chart" Target="../charts/chart204.xml"/><Relationship Id="rId2" Type="http://schemas.openxmlformats.org/officeDocument/2006/relationships/chart" Target="../charts/chart203.xml"/><Relationship Id="rId1" Type="http://schemas.openxmlformats.org/officeDocument/2006/relationships/slideLayout" Target="../slideLayouts/slideLayout7.xml"/><Relationship Id="rId4" Type="http://schemas.openxmlformats.org/officeDocument/2006/relationships/chart" Target="../charts/chart205.xml"/></Relationships>
</file>

<file path=ppt/slides/_rels/slide113.xml.rels><?xml version="1.0" encoding="UTF-8" standalone="yes"?>
<Relationships xmlns="http://schemas.openxmlformats.org/package/2006/relationships"><Relationship Id="rId2" Type="http://schemas.openxmlformats.org/officeDocument/2006/relationships/chart" Target="../charts/chart20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chart" Target="../charts/chart208.xml"/><Relationship Id="rId2" Type="http://schemas.openxmlformats.org/officeDocument/2006/relationships/chart" Target="../charts/chart207.xml"/><Relationship Id="rId1" Type="http://schemas.openxmlformats.org/officeDocument/2006/relationships/slideLayout" Target="../slideLayouts/slideLayout7.xml"/><Relationship Id="rId4" Type="http://schemas.openxmlformats.org/officeDocument/2006/relationships/chart" Target="../charts/chart209.xml"/></Relationships>
</file>

<file path=ppt/slides/_rels/slide115.xml.rels><?xml version="1.0" encoding="UTF-8" standalone="yes"?>
<Relationships xmlns="http://schemas.openxmlformats.org/package/2006/relationships"><Relationship Id="rId2" Type="http://schemas.openxmlformats.org/officeDocument/2006/relationships/chart" Target="../charts/chart2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chart" Target="../charts/chart212.xml"/><Relationship Id="rId2" Type="http://schemas.openxmlformats.org/officeDocument/2006/relationships/chart" Target="../charts/chart211.xml"/><Relationship Id="rId1" Type="http://schemas.openxmlformats.org/officeDocument/2006/relationships/slideLayout" Target="../slideLayouts/slideLayout7.xml"/><Relationship Id="rId4" Type="http://schemas.openxmlformats.org/officeDocument/2006/relationships/chart" Target="../charts/chart213.xml"/></Relationships>
</file>

<file path=ppt/slides/_rels/slide117.xml.rels><?xml version="1.0" encoding="UTF-8" standalone="yes"?>
<Relationships xmlns="http://schemas.openxmlformats.org/package/2006/relationships"><Relationship Id="rId2" Type="http://schemas.openxmlformats.org/officeDocument/2006/relationships/chart" Target="../charts/chart214.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chart" Target="../charts/chart216.xml"/><Relationship Id="rId2" Type="http://schemas.openxmlformats.org/officeDocument/2006/relationships/chart" Target="../charts/chart215.xml"/><Relationship Id="rId1" Type="http://schemas.openxmlformats.org/officeDocument/2006/relationships/slideLayout" Target="../slideLayouts/slideLayout7.xml"/><Relationship Id="rId4" Type="http://schemas.openxmlformats.org/officeDocument/2006/relationships/chart" Target="../charts/chart217.xml"/></Relationships>
</file>

<file path=ppt/slides/_rels/slide119.xml.rels><?xml version="1.0" encoding="UTF-8" standalone="yes"?>
<Relationships xmlns="http://schemas.openxmlformats.org/package/2006/relationships"><Relationship Id="rId2" Type="http://schemas.openxmlformats.org/officeDocument/2006/relationships/chart" Target="../charts/chart21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chart" Target="../charts/chart220.xml"/><Relationship Id="rId2" Type="http://schemas.openxmlformats.org/officeDocument/2006/relationships/chart" Target="../charts/chart219.xml"/><Relationship Id="rId1" Type="http://schemas.openxmlformats.org/officeDocument/2006/relationships/slideLayout" Target="../slideLayouts/slideLayout7.xml"/><Relationship Id="rId4" Type="http://schemas.openxmlformats.org/officeDocument/2006/relationships/chart" Target="../charts/chart221.xml"/></Relationships>
</file>

<file path=ppt/slides/_rels/slide121.xml.rels><?xml version="1.0" encoding="UTF-8" standalone="yes"?>
<Relationships xmlns="http://schemas.openxmlformats.org/package/2006/relationships"><Relationship Id="rId2" Type="http://schemas.openxmlformats.org/officeDocument/2006/relationships/chart" Target="../charts/chart222.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chart" Target="../charts/chart224.xml"/><Relationship Id="rId2" Type="http://schemas.openxmlformats.org/officeDocument/2006/relationships/chart" Target="../charts/chart223.xml"/><Relationship Id="rId1" Type="http://schemas.openxmlformats.org/officeDocument/2006/relationships/slideLayout" Target="../slideLayouts/slideLayout7.xml"/><Relationship Id="rId4" Type="http://schemas.openxmlformats.org/officeDocument/2006/relationships/chart" Target="../charts/chart225.xml"/></Relationships>
</file>

<file path=ppt/slides/_rels/slide123.xml.rels><?xml version="1.0" encoding="UTF-8" standalone="yes"?>
<Relationships xmlns="http://schemas.openxmlformats.org/package/2006/relationships"><Relationship Id="rId2" Type="http://schemas.openxmlformats.org/officeDocument/2006/relationships/chart" Target="../charts/chart22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chart" Target="../charts/chart228.xml"/><Relationship Id="rId2" Type="http://schemas.openxmlformats.org/officeDocument/2006/relationships/chart" Target="../charts/chart227.xml"/><Relationship Id="rId1" Type="http://schemas.openxmlformats.org/officeDocument/2006/relationships/slideLayout" Target="../slideLayouts/slideLayout7.xml"/><Relationship Id="rId4" Type="http://schemas.openxmlformats.org/officeDocument/2006/relationships/chart" Target="../charts/chart229.xml"/></Relationships>
</file>

<file path=ppt/slides/_rels/slide125.xml.rels><?xml version="1.0" encoding="UTF-8" standalone="yes"?>
<Relationships xmlns="http://schemas.openxmlformats.org/package/2006/relationships"><Relationship Id="rId2" Type="http://schemas.openxmlformats.org/officeDocument/2006/relationships/chart" Target="../charts/chart23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chart" Target="../charts/chart232.xml"/><Relationship Id="rId2" Type="http://schemas.openxmlformats.org/officeDocument/2006/relationships/chart" Target="../charts/chart231.xml"/><Relationship Id="rId1" Type="http://schemas.openxmlformats.org/officeDocument/2006/relationships/slideLayout" Target="../slideLayouts/slideLayout7.xml"/><Relationship Id="rId4" Type="http://schemas.openxmlformats.org/officeDocument/2006/relationships/chart" Target="../charts/chart233.xml"/></Relationships>
</file>

<file path=ppt/slides/_rels/slide127.xml.rels><?xml version="1.0" encoding="UTF-8" standalone="yes"?>
<Relationships xmlns="http://schemas.openxmlformats.org/package/2006/relationships"><Relationship Id="rId2" Type="http://schemas.openxmlformats.org/officeDocument/2006/relationships/chart" Target="../charts/chart23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chart" Target="../charts/chart236.xml"/><Relationship Id="rId2" Type="http://schemas.openxmlformats.org/officeDocument/2006/relationships/chart" Target="../charts/chart235.xml"/><Relationship Id="rId1" Type="http://schemas.openxmlformats.org/officeDocument/2006/relationships/slideLayout" Target="../slideLayouts/slideLayout7.xml"/><Relationship Id="rId4" Type="http://schemas.openxmlformats.org/officeDocument/2006/relationships/chart" Target="../charts/chart237.xml"/></Relationships>
</file>

<file path=ppt/slides/_rels/slide129.xml.rels><?xml version="1.0" encoding="UTF-8" standalone="yes"?>
<Relationships xmlns="http://schemas.openxmlformats.org/package/2006/relationships"><Relationship Id="rId2" Type="http://schemas.openxmlformats.org/officeDocument/2006/relationships/chart" Target="../charts/chart23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 Id="rId4" Type="http://schemas.openxmlformats.org/officeDocument/2006/relationships/chart" Target="../charts/chart14.xml"/></Relationships>
</file>

<file path=ppt/slides/_rels/slide130.xml.rels><?xml version="1.0" encoding="UTF-8" standalone="yes"?>
<Relationships xmlns="http://schemas.openxmlformats.org/package/2006/relationships"><Relationship Id="rId3" Type="http://schemas.openxmlformats.org/officeDocument/2006/relationships/chart" Target="../charts/chart240.xml"/><Relationship Id="rId2" Type="http://schemas.openxmlformats.org/officeDocument/2006/relationships/chart" Target="../charts/chart239.xml"/><Relationship Id="rId1" Type="http://schemas.openxmlformats.org/officeDocument/2006/relationships/slideLayout" Target="../slideLayouts/slideLayout7.xml"/><Relationship Id="rId4" Type="http://schemas.openxmlformats.org/officeDocument/2006/relationships/chart" Target="../charts/chart241.xml"/></Relationships>
</file>

<file path=ppt/slides/_rels/slide131.xml.rels><?xml version="1.0" encoding="UTF-8" standalone="yes"?>
<Relationships xmlns="http://schemas.openxmlformats.org/package/2006/relationships"><Relationship Id="rId2" Type="http://schemas.openxmlformats.org/officeDocument/2006/relationships/chart" Target="../charts/chart242.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chart" Target="../charts/chart244.xml"/><Relationship Id="rId2" Type="http://schemas.openxmlformats.org/officeDocument/2006/relationships/chart" Target="../charts/chart243.xml"/><Relationship Id="rId1" Type="http://schemas.openxmlformats.org/officeDocument/2006/relationships/slideLayout" Target="../slideLayouts/slideLayout7.xml"/><Relationship Id="rId4" Type="http://schemas.openxmlformats.org/officeDocument/2006/relationships/chart" Target="../charts/chart245.xml"/></Relationships>
</file>

<file path=ppt/slides/_rels/slide133.xml.rels><?xml version="1.0" encoding="UTF-8" standalone="yes"?>
<Relationships xmlns="http://schemas.openxmlformats.org/package/2006/relationships"><Relationship Id="rId2" Type="http://schemas.openxmlformats.org/officeDocument/2006/relationships/chart" Target="../charts/chart246.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chart" Target="../charts/chart248.xml"/><Relationship Id="rId2" Type="http://schemas.openxmlformats.org/officeDocument/2006/relationships/chart" Target="../charts/chart247.xml"/><Relationship Id="rId1" Type="http://schemas.openxmlformats.org/officeDocument/2006/relationships/slideLayout" Target="../slideLayouts/slideLayout7.xml"/><Relationship Id="rId4" Type="http://schemas.openxmlformats.org/officeDocument/2006/relationships/chart" Target="../charts/chart249.xml"/></Relationships>
</file>

<file path=ppt/slides/_rels/slide136.xml.rels><?xml version="1.0" encoding="UTF-8" standalone="yes"?>
<Relationships xmlns="http://schemas.openxmlformats.org/package/2006/relationships"><Relationship Id="rId2" Type="http://schemas.openxmlformats.org/officeDocument/2006/relationships/chart" Target="../charts/chart250.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chart" Target="../charts/chart252.xml"/><Relationship Id="rId2" Type="http://schemas.openxmlformats.org/officeDocument/2006/relationships/chart" Target="../charts/chart251.xml"/><Relationship Id="rId1" Type="http://schemas.openxmlformats.org/officeDocument/2006/relationships/slideLayout" Target="../slideLayouts/slideLayout7.xml"/><Relationship Id="rId4" Type="http://schemas.openxmlformats.org/officeDocument/2006/relationships/chart" Target="../charts/chart253.xml"/></Relationships>
</file>

<file path=ppt/slides/_rels/slide138.xml.rels><?xml version="1.0" encoding="UTF-8" standalone="yes"?>
<Relationships xmlns="http://schemas.openxmlformats.org/package/2006/relationships"><Relationship Id="rId2" Type="http://schemas.openxmlformats.org/officeDocument/2006/relationships/chart" Target="../charts/chart254.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chart" Target="../charts/chart256.xml"/><Relationship Id="rId2" Type="http://schemas.openxmlformats.org/officeDocument/2006/relationships/chart" Target="../charts/chart255.xml"/><Relationship Id="rId1" Type="http://schemas.openxmlformats.org/officeDocument/2006/relationships/slideLayout" Target="../slideLayouts/slideLayout7.xml"/><Relationship Id="rId4" Type="http://schemas.openxmlformats.org/officeDocument/2006/relationships/chart" Target="../charts/chart257.xml"/></Relationships>
</file>

<file path=ppt/slides/_rels/slide141.xml.rels><?xml version="1.0" encoding="UTF-8" standalone="yes"?>
<Relationships xmlns="http://schemas.openxmlformats.org/package/2006/relationships"><Relationship Id="rId2" Type="http://schemas.openxmlformats.org/officeDocument/2006/relationships/chart" Target="../charts/chart258.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chart" Target="../charts/chart260.xml"/><Relationship Id="rId2" Type="http://schemas.openxmlformats.org/officeDocument/2006/relationships/chart" Target="../charts/chart259.xml"/><Relationship Id="rId1" Type="http://schemas.openxmlformats.org/officeDocument/2006/relationships/slideLayout" Target="../slideLayouts/slideLayout7.xml"/><Relationship Id="rId4" Type="http://schemas.openxmlformats.org/officeDocument/2006/relationships/chart" Target="../charts/chart261.xml"/></Relationships>
</file>

<file path=ppt/slides/_rels/slide143.xml.rels><?xml version="1.0" encoding="UTF-8" standalone="yes"?>
<Relationships xmlns="http://schemas.openxmlformats.org/package/2006/relationships"><Relationship Id="rId2" Type="http://schemas.openxmlformats.org/officeDocument/2006/relationships/chart" Target="../charts/chart26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chart" Target="../charts/chart264.xml"/><Relationship Id="rId2" Type="http://schemas.openxmlformats.org/officeDocument/2006/relationships/chart" Target="../charts/chart263.xml"/><Relationship Id="rId1" Type="http://schemas.openxmlformats.org/officeDocument/2006/relationships/slideLayout" Target="../slideLayouts/slideLayout7.xml"/><Relationship Id="rId4" Type="http://schemas.openxmlformats.org/officeDocument/2006/relationships/chart" Target="../charts/chart265.xml"/></Relationships>
</file>

<file path=ppt/slides/_rels/slide145.xml.rels><?xml version="1.0" encoding="UTF-8" standalone="yes"?>
<Relationships xmlns="http://schemas.openxmlformats.org/package/2006/relationships"><Relationship Id="rId2" Type="http://schemas.openxmlformats.org/officeDocument/2006/relationships/chart" Target="../charts/chart266.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chart" Target="../charts/chart268.xml"/><Relationship Id="rId2" Type="http://schemas.openxmlformats.org/officeDocument/2006/relationships/chart" Target="../charts/chart267.xml"/><Relationship Id="rId1" Type="http://schemas.openxmlformats.org/officeDocument/2006/relationships/slideLayout" Target="../slideLayouts/slideLayout7.xml"/><Relationship Id="rId4" Type="http://schemas.openxmlformats.org/officeDocument/2006/relationships/chart" Target="../charts/chart269.xml"/></Relationships>
</file>

<file path=ppt/slides/_rels/slide147.xml.rels><?xml version="1.0" encoding="UTF-8" standalone="yes"?>
<Relationships xmlns="http://schemas.openxmlformats.org/package/2006/relationships"><Relationship Id="rId2" Type="http://schemas.openxmlformats.org/officeDocument/2006/relationships/chart" Target="../charts/chart270.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chart" Target="../charts/chart272.xml"/><Relationship Id="rId2" Type="http://schemas.openxmlformats.org/officeDocument/2006/relationships/chart" Target="../charts/chart271.xml"/><Relationship Id="rId1" Type="http://schemas.openxmlformats.org/officeDocument/2006/relationships/slideLayout" Target="../slideLayouts/slideLayout7.xml"/><Relationship Id="rId4" Type="http://schemas.openxmlformats.org/officeDocument/2006/relationships/chart" Target="../charts/chart273.xml"/></Relationships>
</file>

<file path=ppt/slides/_rels/slide1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xml"/><Relationship Id="rId4" Type="http://schemas.openxmlformats.org/officeDocument/2006/relationships/chart" Target="../charts/chart18.xml"/></Relationships>
</file>

<file path=ppt/slides/_rels/slide150.xml.rels><?xml version="1.0" encoding="UTF-8" standalone="yes"?>
<Relationships xmlns="http://schemas.openxmlformats.org/package/2006/relationships"><Relationship Id="rId2" Type="http://schemas.openxmlformats.org/officeDocument/2006/relationships/chart" Target="../charts/chart27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chart" Target="../charts/chart276.xml"/><Relationship Id="rId2" Type="http://schemas.openxmlformats.org/officeDocument/2006/relationships/chart" Target="../charts/chart275.xml"/><Relationship Id="rId1" Type="http://schemas.openxmlformats.org/officeDocument/2006/relationships/slideLayout" Target="../slideLayouts/slideLayout7.xml"/><Relationship Id="rId4" Type="http://schemas.openxmlformats.org/officeDocument/2006/relationships/chart" Target="../charts/chart277.xml"/></Relationships>
</file>

<file path=ppt/slides/_rels/slide153.xml.rels><?xml version="1.0" encoding="UTF-8" standalone="yes"?>
<Relationships xmlns="http://schemas.openxmlformats.org/package/2006/relationships"><Relationship Id="rId2" Type="http://schemas.openxmlformats.org/officeDocument/2006/relationships/chart" Target="../charts/chart278.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chart" Target="../charts/chart280.xml"/><Relationship Id="rId2" Type="http://schemas.openxmlformats.org/officeDocument/2006/relationships/chart" Target="../charts/chart279.xml"/><Relationship Id="rId1" Type="http://schemas.openxmlformats.org/officeDocument/2006/relationships/slideLayout" Target="../slideLayouts/slideLayout7.xml"/><Relationship Id="rId4" Type="http://schemas.openxmlformats.org/officeDocument/2006/relationships/chart" Target="../charts/chart281.xml"/></Relationships>
</file>

<file path=ppt/slides/_rels/slide155.xml.rels><?xml version="1.0" encoding="UTF-8" standalone="yes"?>
<Relationships xmlns="http://schemas.openxmlformats.org/package/2006/relationships"><Relationship Id="rId2" Type="http://schemas.openxmlformats.org/officeDocument/2006/relationships/chart" Target="../charts/chart282.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chart" Target="../charts/chart284.xml"/><Relationship Id="rId2" Type="http://schemas.openxmlformats.org/officeDocument/2006/relationships/chart" Target="../charts/chart283.xml"/><Relationship Id="rId1" Type="http://schemas.openxmlformats.org/officeDocument/2006/relationships/slideLayout" Target="../slideLayouts/slideLayout7.xml"/><Relationship Id="rId4" Type="http://schemas.openxmlformats.org/officeDocument/2006/relationships/chart" Target="../charts/chart285.xml"/></Relationships>
</file>

<file path=ppt/slides/_rels/slide158.xml.rels><?xml version="1.0" encoding="UTF-8" standalone="yes"?>
<Relationships xmlns="http://schemas.openxmlformats.org/package/2006/relationships"><Relationship Id="rId2" Type="http://schemas.openxmlformats.org/officeDocument/2006/relationships/chart" Target="../charts/chart286.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chart" Target="../charts/chart288.xml"/><Relationship Id="rId2" Type="http://schemas.openxmlformats.org/officeDocument/2006/relationships/chart" Target="../charts/chart287.xml"/><Relationship Id="rId1" Type="http://schemas.openxmlformats.org/officeDocument/2006/relationships/slideLayout" Target="../slideLayouts/slideLayout7.xml"/><Relationship Id="rId4" Type="http://schemas.openxmlformats.org/officeDocument/2006/relationships/chart" Target="../charts/chart289.xml"/></Relationships>
</file>

<file path=ppt/slides/_rels/slide16.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chart" Target="../charts/chart290.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chart" Target="../charts/chart292.xml"/><Relationship Id="rId2" Type="http://schemas.openxmlformats.org/officeDocument/2006/relationships/chart" Target="../charts/chart291.xml"/><Relationship Id="rId1" Type="http://schemas.openxmlformats.org/officeDocument/2006/relationships/slideLayout" Target="../slideLayouts/slideLayout7.xml"/><Relationship Id="rId4" Type="http://schemas.openxmlformats.org/officeDocument/2006/relationships/chart" Target="../charts/chart293.xml"/></Relationships>
</file>

<file path=ppt/slides/_rels/slide162.xml.rels><?xml version="1.0" encoding="UTF-8" standalone="yes"?>
<Relationships xmlns="http://schemas.openxmlformats.org/package/2006/relationships"><Relationship Id="rId2" Type="http://schemas.openxmlformats.org/officeDocument/2006/relationships/chart" Target="../charts/chart294.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chart" Target="../charts/chart296.xml"/><Relationship Id="rId2" Type="http://schemas.openxmlformats.org/officeDocument/2006/relationships/chart" Target="../charts/chart295.xml"/><Relationship Id="rId1" Type="http://schemas.openxmlformats.org/officeDocument/2006/relationships/slideLayout" Target="../slideLayouts/slideLayout7.xml"/><Relationship Id="rId4" Type="http://schemas.openxmlformats.org/officeDocument/2006/relationships/chart" Target="../charts/chart297.xml"/></Relationships>
</file>

<file path=ppt/slides/_rels/slide164.xml.rels><?xml version="1.0" encoding="UTF-8" standalone="yes"?>
<Relationships xmlns="http://schemas.openxmlformats.org/package/2006/relationships"><Relationship Id="rId2" Type="http://schemas.openxmlformats.org/officeDocument/2006/relationships/chart" Target="../charts/chart298.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chart" Target="../charts/chart300.xml"/><Relationship Id="rId2" Type="http://schemas.openxmlformats.org/officeDocument/2006/relationships/chart" Target="../charts/chart299.xml"/><Relationship Id="rId1" Type="http://schemas.openxmlformats.org/officeDocument/2006/relationships/slideLayout" Target="../slideLayouts/slideLayout7.xml"/><Relationship Id="rId4" Type="http://schemas.openxmlformats.org/officeDocument/2006/relationships/chart" Target="../charts/chart301.xml"/></Relationships>
</file>

<file path=ppt/slides/_rels/slide166.xml.rels><?xml version="1.0" encoding="UTF-8" standalone="yes"?>
<Relationships xmlns="http://schemas.openxmlformats.org/package/2006/relationships"><Relationship Id="rId2" Type="http://schemas.openxmlformats.org/officeDocument/2006/relationships/chart" Target="../charts/chart302.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chart" Target="../charts/chart304.xml"/><Relationship Id="rId2" Type="http://schemas.openxmlformats.org/officeDocument/2006/relationships/chart" Target="../charts/chart303.xml"/><Relationship Id="rId1" Type="http://schemas.openxmlformats.org/officeDocument/2006/relationships/slideLayout" Target="../slideLayouts/slideLayout7.xml"/><Relationship Id="rId4" Type="http://schemas.openxmlformats.org/officeDocument/2006/relationships/chart" Target="../charts/chart305.xml"/></Relationships>
</file>

<file path=ppt/slides/_rels/slide168.xml.rels><?xml version="1.0" encoding="UTF-8" standalone="yes"?>
<Relationships xmlns="http://schemas.openxmlformats.org/package/2006/relationships"><Relationship Id="rId2" Type="http://schemas.openxmlformats.org/officeDocument/2006/relationships/chart" Target="../charts/chart306.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chart" Target="../charts/chart308.xml"/><Relationship Id="rId2" Type="http://schemas.openxmlformats.org/officeDocument/2006/relationships/chart" Target="../charts/chart307.xml"/><Relationship Id="rId1" Type="http://schemas.openxmlformats.org/officeDocument/2006/relationships/slideLayout" Target="../slideLayouts/slideLayout7.xml"/><Relationship Id="rId4" Type="http://schemas.openxmlformats.org/officeDocument/2006/relationships/chart" Target="../charts/chart309.xml"/></Relationships>
</file>

<file path=ppt/slides/_rels/slide17.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7.xml"/><Relationship Id="rId4" Type="http://schemas.openxmlformats.org/officeDocument/2006/relationships/chart" Target="../charts/chart22.xml"/></Relationships>
</file>

<file path=ppt/slides/_rels/slide170.xml.rels><?xml version="1.0" encoding="UTF-8" standalone="yes"?>
<Relationships xmlns="http://schemas.openxmlformats.org/package/2006/relationships"><Relationship Id="rId2" Type="http://schemas.openxmlformats.org/officeDocument/2006/relationships/chart" Target="../charts/chart31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chart" Target="../charts/chart312.xml"/><Relationship Id="rId2" Type="http://schemas.openxmlformats.org/officeDocument/2006/relationships/chart" Target="../charts/chart311.xml"/><Relationship Id="rId1" Type="http://schemas.openxmlformats.org/officeDocument/2006/relationships/slideLayout" Target="../slideLayouts/slideLayout7.xml"/><Relationship Id="rId4" Type="http://schemas.openxmlformats.org/officeDocument/2006/relationships/chart" Target="../charts/chart313.xml"/></Relationships>
</file>

<file path=ppt/slides/_rels/slide172.xml.rels><?xml version="1.0" encoding="UTF-8" standalone="yes"?>
<Relationships xmlns="http://schemas.openxmlformats.org/package/2006/relationships"><Relationship Id="rId2" Type="http://schemas.openxmlformats.org/officeDocument/2006/relationships/chart" Target="../charts/chart31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chart" Target="../charts/chart316.xml"/><Relationship Id="rId2" Type="http://schemas.openxmlformats.org/officeDocument/2006/relationships/chart" Target="../charts/chart315.xml"/><Relationship Id="rId1" Type="http://schemas.openxmlformats.org/officeDocument/2006/relationships/slideLayout" Target="../slideLayouts/slideLayout7.xml"/><Relationship Id="rId4" Type="http://schemas.openxmlformats.org/officeDocument/2006/relationships/chart" Target="../charts/chart317.xml"/></Relationships>
</file>

<file path=ppt/slides/_rels/slide174.xml.rels><?xml version="1.0" encoding="UTF-8" standalone="yes"?>
<Relationships xmlns="http://schemas.openxmlformats.org/package/2006/relationships"><Relationship Id="rId2" Type="http://schemas.openxmlformats.org/officeDocument/2006/relationships/chart" Target="../charts/chart318.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chart" Target="../charts/chart320.xml"/><Relationship Id="rId2" Type="http://schemas.openxmlformats.org/officeDocument/2006/relationships/chart" Target="../charts/chart319.xml"/><Relationship Id="rId1" Type="http://schemas.openxmlformats.org/officeDocument/2006/relationships/slideLayout" Target="../slideLayouts/slideLayout7.xml"/><Relationship Id="rId4" Type="http://schemas.openxmlformats.org/officeDocument/2006/relationships/chart" Target="../charts/chart321.xml"/></Relationships>
</file>

<file path=ppt/slides/_rels/slide176.xml.rels><?xml version="1.0" encoding="UTF-8" standalone="yes"?>
<Relationships xmlns="http://schemas.openxmlformats.org/package/2006/relationships"><Relationship Id="rId2" Type="http://schemas.openxmlformats.org/officeDocument/2006/relationships/chart" Target="../charts/chart322.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chart" Target="../charts/chart324.xml"/><Relationship Id="rId2" Type="http://schemas.openxmlformats.org/officeDocument/2006/relationships/chart" Target="../charts/chart323.xml"/><Relationship Id="rId1" Type="http://schemas.openxmlformats.org/officeDocument/2006/relationships/slideLayout" Target="../slideLayouts/slideLayout7.xml"/><Relationship Id="rId4" Type="http://schemas.openxmlformats.org/officeDocument/2006/relationships/chart" Target="../charts/chart325.xml"/></Relationships>
</file>

<file path=ppt/slides/_rels/slide179.xml.rels><?xml version="1.0" encoding="UTF-8" standalone="yes"?>
<Relationships xmlns="http://schemas.openxmlformats.org/package/2006/relationships"><Relationship Id="rId2" Type="http://schemas.openxmlformats.org/officeDocument/2006/relationships/chart" Target="../charts/chart32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chart" Target="../charts/chart328.xml"/><Relationship Id="rId2" Type="http://schemas.openxmlformats.org/officeDocument/2006/relationships/chart" Target="../charts/chart327.xml"/><Relationship Id="rId1" Type="http://schemas.openxmlformats.org/officeDocument/2006/relationships/slideLayout" Target="../slideLayouts/slideLayout7.xml"/><Relationship Id="rId4" Type="http://schemas.openxmlformats.org/officeDocument/2006/relationships/chart" Target="../charts/chart329.xml"/></Relationships>
</file>

<file path=ppt/slides/_rels/slide181.xml.rels><?xml version="1.0" encoding="UTF-8" standalone="yes"?>
<Relationships xmlns="http://schemas.openxmlformats.org/package/2006/relationships"><Relationship Id="rId2" Type="http://schemas.openxmlformats.org/officeDocument/2006/relationships/chart" Target="../charts/chart33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7.xml"/><Relationship Id="rId4" Type="http://schemas.openxmlformats.org/officeDocument/2006/relationships/chart" Target="../charts/char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7.xml"/><Relationship Id="rId4" Type="http://schemas.openxmlformats.org/officeDocument/2006/relationships/chart" Target="../charts/chart29.xml"/></Relationships>
</file>

<file path=ppt/slides/_rels/slide22.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7.xml"/><Relationship Id="rId4" Type="http://schemas.openxmlformats.org/officeDocument/2006/relationships/chart" Target="../charts/chart33.xml"/></Relationships>
</file>

<file path=ppt/slides/_rels/slide24.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7.xml"/><Relationship Id="rId4" Type="http://schemas.openxmlformats.org/officeDocument/2006/relationships/chart" Target="../charts/chart37.xml"/></Relationships>
</file>

<file path=ppt/slides/_rels/slide26.xml.rels><?xml version="1.0" encoding="UTF-8" standalone="yes"?>
<Relationships xmlns="http://schemas.openxmlformats.org/package/2006/relationships"><Relationship Id="rId2" Type="http://schemas.openxmlformats.org/officeDocument/2006/relationships/chart" Target="../charts/chart3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7.xml"/><Relationship Id="rId4" Type="http://schemas.openxmlformats.org/officeDocument/2006/relationships/chart" Target="../charts/chart41.xml"/></Relationships>
</file>

<file path=ppt/slides/_rels/slide28.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7.xml"/><Relationship Id="rId4" Type="http://schemas.openxmlformats.org/officeDocument/2006/relationships/chart" Target="../charts/char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7.xml"/><Relationship Id="rId4" Type="http://schemas.openxmlformats.org/officeDocument/2006/relationships/chart" Target="../charts/char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chart" Target="../charts/chart50.xml"/><Relationship Id="rId1" Type="http://schemas.openxmlformats.org/officeDocument/2006/relationships/slideLayout" Target="../slideLayouts/slideLayout7.xml"/><Relationship Id="rId4" Type="http://schemas.openxmlformats.org/officeDocument/2006/relationships/chart" Target="../charts/chart52.xml"/></Relationships>
</file>

<file path=ppt/slides/_rels/slide34.xml.rels><?xml version="1.0" encoding="UTF-8" standalone="yes"?>
<Relationships xmlns="http://schemas.openxmlformats.org/package/2006/relationships"><Relationship Id="rId2" Type="http://schemas.openxmlformats.org/officeDocument/2006/relationships/chart" Target="../charts/chart5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chart" Target="../charts/chart54.xml"/><Relationship Id="rId1" Type="http://schemas.openxmlformats.org/officeDocument/2006/relationships/slideLayout" Target="../slideLayouts/slideLayout7.xml"/><Relationship Id="rId4" Type="http://schemas.openxmlformats.org/officeDocument/2006/relationships/chart" Target="../charts/chart56.xml"/></Relationships>
</file>

<file path=ppt/slides/_rels/slide36.xml.rels><?xml version="1.0" encoding="UTF-8" standalone="yes"?>
<Relationships xmlns="http://schemas.openxmlformats.org/package/2006/relationships"><Relationship Id="rId2" Type="http://schemas.openxmlformats.org/officeDocument/2006/relationships/chart" Target="../charts/chart5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7.xml"/><Relationship Id="rId4" Type="http://schemas.openxmlformats.org/officeDocument/2006/relationships/chart" Target="../charts/chart60.xml"/></Relationships>
</file>

<file path=ppt/slides/_rels/slide38.xml.rels><?xml version="1.0" encoding="UTF-8" standalone="yes"?>
<Relationships xmlns="http://schemas.openxmlformats.org/package/2006/relationships"><Relationship Id="rId2" Type="http://schemas.openxmlformats.org/officeDocument/2006/relationships/chart" Target="../charts/chart6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chart" Target="../charts/chart62.xml"/><Relationship Id="rId1" Type="http://schemas.openxmlformats.org/officeDocument/2006/relationships/slideLayout" Target="../slideLayouts/slideLayout7.xml"/><Relationship Id="rId4" Type="http://schemas.openxmlformats.org/officeDocument/2006/relationships/chart" Target="../charts/chart6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chart" Target="../charts/chart6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chart" Target="../charts/chart66.xml"/><Relationship Id="rId1" Type="http://schemas.openxmlformats.org/officeDocument/2006/relationships/slideLayout" Target="../slideLayouts/slideLayout7.xml"/><Relationship Id="rId4" Type="http://schemas.openxmlformats.org/officeDocument/2006/relationships/chart" Target="../charts/chart68.xml"/></Relationships>
</file>

<file path=ppt/slides/_rels/slide43.xml.rels><?xml version="1.0" encoding="UTF-8" standalone="yes"?>
<Relationships xmlns="http://schemas.openxmlformats.org/package/2006/relationships"><Relationship Id="rId2" Type="http://schemas.openxmlformats.org/officeDocument/2006/relationships/chart" Target="../charts/chart6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chart" Target="../charts/chart71.xml"/><Relationship Id="rId2" Type="http://schemas.openxmlformats.org/officeDocument/2006/relationships/chart" Target="../charts/chart70.xml"/><Relationship Id="rId1" Type="http://schemas.openxmlformats.org/officeDocument/2006/relationships/slideLayout" Target="../slideLayouts/slideLayout7.xml"/><Relationship Id="rId4" Type="http://schemas.openxmlformats.org/officeDocument/2006/relationships/chart" Target="../charts/chart72.xml"/></Relationships>
</file>

<file path=ppt/slides/_rels/slide45.xml.rels><?xml version="1.0" encoding="UTF-8" standalone="yes"?>
<Relationships xmlns="http://schemas.openxmlformats.org/package/2006/relationships"><Relationship Id="rId2" Type="http://schemas.openxmlformats.org/officeDocument/2006/relationships/chart" Target="../charts/chart7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chart" Target="../charts/chart74.xml"/><Relationship Id="rId1" Type="http://schemas.openxmlformats.org/officeDocument/2006/relationships/slideLayout" Target="../slideLayouts/slideLayout7.xml"/><Relationship Id="rId4" Type="http://schemas.openxmlformats.org/officeDocument/2006/relationships/chart" Target="../charts/chart76.xml"/></Relationships>
</file>

<file path=ppt/slides/_rels/slide47.xml.rels><?xml version="1.0" encoding="UTF-8" standalone="yes"?>
<Relationships xmlns="http://schemas.openxmlformats.org/package/2006/relationships"><Relationship Id="rId2" Type="http://schemas.openxmlformats.org/officeDocument/2006/relationships/chart" Target="../charts/chart7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hart" Target="../charts/chart79.xml"/><Relationship Id="rId2" Type="http://schemas.openxmlformats.org/officeDocument/2006/relationships/chart" Target="../charts/chart78.xml"/><Relationship Id="rId1" Type="http://schemas.openxmlformats.org/officeDocument/2006/relationships/slideLayout" Target="../slideLayouts/slideLayout7.xml"/><Relationship Id="rId4" Type="http://schemas.openxmlformats.org/officeDocument/2006/relationships/chart" Target="../charts/chart80.xml"/></Relationships>
</file>

<file path=ppt/slides/_rels/slide49.xml.rels><?xml version="1.0" encoding="UTF-8" standalone="yes"?>
<Relationships xmlns="http://schemas.openxmlformats.org/package/2006/relationships"><Relationship Id="rId2" Type="http://schemas.openxmlformats.org/officeDocument/2006/relationships/chart" Target="../charts/chart8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chart" Target="../charts/chart82.xml"/><Relationship Id="rId1" Type="http://schemas.openxmlformats.org/officeDocument/2006/relationships/slideLayout" Target="../slideLayouts/slideLayout7.xml"/><Relationship Id="rId4" Type="http://schemas.openxmlformats.org/officeDocument/2006/relationships/chart" Target="../charts/chart84.xml"/></Relationships>
</file>

<file path=ppt/slides/_rels/slide51.xml.rels><?xml version="1.0" encoding="UTF-8" standalone="yes"?>
<Relationships xmlns="http://schemas.openxmlformats.org/package/2006/relationships"><Relationship Id="rId2" Type="http://schemas.openxmlformats.org/officeDocument/2006/relationships/chart" Target="../charts/chart8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chart" Target="../charts/chart87.xml"/><Relationship Id="rId2" Type="http://schemas.openxmlformats.org/officeDocument/2006/relationships/chart" Target="../charts/chart86.xml"/><Relationship Id="rId1" Type="http://schemas.openxmlformats.org/officeDocument/2006/relationships/slideLayout" Target="../slideLayouts/slideLayout7.xml"/><Relationship Id="rId4" Type="http://schemas.openxmlformats.org/officeDocument/2006/relationships/chart" Target="../charts/chart88.xml"/></Relationships>
</file>

<file path=ppt/slides/_rels/slide53.xml.rels><?xml version="1.0" encoding="UTF-8" standalone="yes"?>
<Relationships xmlns="http://schemas.openxmlformats.org/package/2006/relationships"><Relationship Id="rId2" Type="http://schemas.openxmlformats.org/officeDocument/2006/relationships/chart" Target="../charts/chart8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hart" Target="../charts/chart91.xml"/><Relationship Id="rId2" Type="http://schemas.openxmlformats.org/officeDocument/2006/relationships/chart" Target="../charts/chart90.xml"/><Relationship Id="rId1" Type="http://schemas.openxmlformats.org/officeDocument/2006/relationships/slideLayout" Target="../slideLayouts/slideLayout7.xml"/><Relationship Id="rId4" Type="http://schemas.openxmlformats.org/officeDocument/2006/relationships/chart" Target="../charts/chart9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hart" Target="../charts/chart94.xml"/><Relationship Id="rId2" Type="http://schemas.openxmlformats.org/officeDocument/2006/relationships/chart" Target="../charts/chart93.xml"/><Relationship Id="rId1" Type="http://schemas.openxmlformats.org/officeDocument/2006/relationships/slideLayout" Target="../slideLayouts/slideLayout7.xml"/><Relationship Id="rId4" Type="http://schemas.openxmlformats.org/officeDocument/2006/relationships/chart" Target="../charts/chart95.xml"/></Relationships>
</file>

<file path=ppt/slides/_rels/slide57.xml.rels><?xml version="1.0" encoding="UTF-8" standalone="yes"?>
<Relationships xmlns="http://schemas.openxmlformats.org/package/2006/relationships"><Relationship Id="rId2" Type="http://schemas.openxmlformats.org/officeDocument/2006/relationships/chart" Target="../charts/chart9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chart" Target="../charts/chart98.xml"/><Relationship Id="rId2" Type="http://schemas.openxmlformats.org/officeDocument/2006/relationships/chart" Target="../charts/chart97.xml"/><Relationship Id="rId1" Type="http://schemas.openxmlformats.org/officeDocument/2006/relationships/slideLayout" Target="../slideLayouts/slideLayout7.xml"/><Relationship Id="rId4" Type="http://schemas.openxmlformats.org/officeDocument/2006/relationships/chart" Target="../charts/chart99.xml"/></Relationships>
</file>

<file path=ppt/slides/_rels/slide59.xml.rels><?xml version="1.0" encoding="UTF-8" standalone="yes"?>
<Relationships xmlns="http://schemas.openxmlformats.org/package/2006/relationships"><Relationship Id="rId2" Type="http://schemas.openxmlformats.org/officeDocument/2006/relationships/chart" Target="../charts/chart10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chart" Target="../charts/chart102.xml"/><Relationship Id="rId2" Type="http://schemas.openxmlformats.org/officeDocument/2006/relationships/chart" Target="../charts/chart101.xml"/><Relationship Id="rId1" Type="http://schemas.openxmlformats.org/officeDocument/2006/relationships/slideLayout" Target="../slideLayouts/slideLayout7.xml"/><Relationship Id="rId4" Type="http://schemas.openxmlformats.org/officeDocument/2006/relationships/chart" Target="../charts/chart103.xml"/></Relationships>
</file>

<file path=ppt/slides/_rels/slide61.xml.rels><?xml version="1.0" encoding="UTF-8" standalone="yes"?>
<Relationships xmlns="http://schemas.openxmlformats.org/package/2006/relationships"><Relationship Id="rId2" Type="http://schemas.openxmlformats.org/officeDocument/2006/relationships/chart" Target="../charts/chart10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106.xml"/><Relationship Id="rId2" Type="http://schemas.openxmlformats.org/officeDocument/2006/relationships/chart" Target="../charts/chart10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chart" Target="../charts/chart108.xml"/><Relationship Id="rId2" Type="http://schemas.openxmlformats.org/officeDocument/2006/relationships/chart" Target="../charts/chart107.xml"/><Relationship Id="rId1" Type="http://schemas.openxmlformats.org/officeDocument/2006/relationships/slideLayout" Target="../slideLayouts/slideLayout7.xml"/><Relationship Id="rId4" Type="http://schemas.openxmlformats.org/officeDocument/2006/relationships/chart" Target="../charts/chart109.xml"/></Relationships>
</file>

<file path=ppt/slides/_rels/slide66.xml.rels><?xml version="1.0" encoding="UTF-8" standalone="yes"?>
<Relationships xmlns="http://schemas.openxmlformats.org/package/2006/relationships"><Relationship Id="rId2" Type="http://schemas.openxmlformats.org/officeDocument/2006/relationships/chart" Target="../charts/chart11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112.xml"/><Relationship Id="rId7" Type="http://schemas.openxmlformats.org/officeDocument/2006/relationships/chart" Target="../charts/chart116.xml"/><Relationship Id="rId2" Type="http://schemas.openxmlformats.org/officeDocument/2006/relationships/chart" Target="../charts/chart111.xml"/><Relationship Id="rId1" Type="http://schemas.openxmlformats.org/officeDocument/2006/relationships/slideLayout" Target="../slideLayouts/slideLayout7.xml"/><Relationship Id="rId6" Type="http://schemas.openxmlformats.org/officeDocument/2006/relationships/chart" Target="../charts/chart115.xml"/><Relationship Id="rId5" Type="http://schemas.openxmlformats.org/officeDocument/2006/relationships/chart" Target="../charts/chart114.xml"/><Relationship Id="rId4" Type="http://schemas.openxmlformats.org/officeDocument/2006/relationships/chart" Target="../charts/chart113.xml"/></Relationships>
</file>

<file path=ppt/slides/_rels/slide69.xml.rels><?xml version="1.0" encoding="UTF-8" standalone="yes"?>
<Relationships xmlns="http://schemas.openxmlformats.org/package/2006/relationships"><Relationship Id="rId3" Type="http://schemas.openxmlformats.org/officeDocument/2006/relationships/chart" Target="../charts/chart118.xml"/><Relationship Id="rId2" Type="http://schemas.openxmlformats.org/officeDocument/2006/relationships/chart" Target="../charts/chart117.xml"/><Relationship Id="rId1" Type="http://schemas.openxmlformats.org/officeDocument/2006/relationships/slideLayout" Target="../slideLayouts/slideLayout7.xml"/><Relationship Id="rId5" Type="http://schemas.openxmlformats.org/officeDocument/2006/relationships/chart" Target="../charts/chart120.xml"/><Relationship Id="rId4" Type="http://schemas.openxmlformats.org/officeDocument/2006/relationships/chart" Target="../charts/chart119.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chart" Target="../charts/chart122.xml"/><Relationship Id="rId2" Type="http://schemas.openxmlformats.org/officeDocument/2006/relationships/chart" Target="../charts/chart121.xml"/><Relationship Id="rId1" Type="http://schemas.openxmlformats.org/officeDocument/2006/relationships/slideLayout" Target="../slideLayouts/slideLayout7.xml"/><Relationship Id="rId4" Type="http://schemas.openxmlformats.org/officeDocument/2006/relationships/chart" Target="../charts/chart123.xml"/></Relationships>
</file>

<file path=ppt/slides/_rels/slide71.xml.rels><?xml version="1.0" encoding="UTF-8" standalone="yes"?>
<Relationships xmlns="http://schemas.openxmlformats.org/package/2006/relationships"><Relationship Id="rId2" Type="http://schemas.openxmlformats.org/officeDocument/2006/relationships/chart" Target="../charts/chart12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chart" Target="../charts/chart126.xml"/><Relationship Id="rId2" Type="http://schemas.openxmlformats.org/officeDocument/2006/relationships/chart" Target="../charts/chart125.xml"/><Relationship Id="rId1" Type="http://schemas.openxmlformats.org/officeDocument/2006/relationships/slideLayout" Target="../slideLayouts/slideLayout7.xml"/><Relationship Id="rId4" Type="http://schemas.openxmlformats.org/officeDocument/2006/relationships/chart" Target="../charts/chart127.xml"/></Relationships>
</file>

<file path=ppt/slides/_rels/slide73.xml.rels><?xml version="1.0" encoding="UTF-8" standalone="yes"?>
<Relationships xmlns="http://schemas.openxmlformats.org/package/2006/relationships"><Relationship Id="rId2" Type="http://schemas.openxmlformats.org/officeDocument/2006/relationships/chart" Target="../charts/chart12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chart" Target="../charts/chart130.xml"/><Relationship Id="rId2" Type="http://schemas.openxmlformats.org/officeDocument/2006/relationships/chart" Target="../charts/chart129.xml"/><Relationship Id="rId1" Type="http://schemas.openxmlformats.org/officeDocument/2006/relationships/slideLayout" Target="../slideLayouts/slideLayout7.xml"/><Relationship Id="rId4" Type="http://schemas.openxmlformats.org/officeDocument/2006/relationships/chart" Target="../charts/chart131.xml"/></Relationships>
</file>

<file path=ppt/slides/_rels/slide76.xml.rels><?xml version="1.0" encoding="UTF-8" standalone="yes"?>
<Relationships xmlns="http://schemas.openxmlformats.org/package/2006/relationships"><Relationship Id="rId2" Type="http://schemas.openxmlformats.org/officeDocument/2006/relationships/chart" Target="../charts/chart13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chart" Target="../charts/chart134.xml"/><Relationship Id="rId2" Type="http://schemas.openxmlformats.org/officeDocument/2006/relationships/chart" Target="../charts/chart133.xml"/><Relationship Id="rId1" Type="http://schemas.openxmlformats.org/officeDocument/2006/relationships/slideLayout" Target="../slideLayouts/slideLayout7.xml"/><Relationship Id="rId4" Type="http://schemas.openxmlformats.org/officeDocument/2006/relationships/chart" Target="../charts/chart135.xml"/></Relationships>
</file>

<file path=ppt/slides/_rels/slide79.xml.rels><?xml version="1.0" encoding="UTF-8" standalone="yes"?>
<Relationships xmlns="http://schemas.openxmlformats.org/package/2006/relationships"><Relationship Id="rId2" Type="http://schemas.openxmlformats.org/officeDocument/2006/relationships/chart" Target="../charts/chart13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80.xml.rels><?xml version="1.0" encoding="UTF-8" standalone="yes"?>
<Relationships xmlns="http://schemas.openxmlformats.org/package/2006/relationships"><Relationship Id="rId3" Type="http://schemas.openxmlformats.org/officeDocument/2006/relationships/chart" Target="../charts/chart138.xml"/><Relationship Id="rId2" Type="http://schemas.openxmlformats.org/officeDocument/2006/relationships/chart" Target="../charts/chart137.xml"/><Relationship Id="rId1" Type="http://schemas.openxmlformats.org/officeDocument/2006/relationships/slideLayout" Target="../slideLayouts/slideLayout7.xml"/><Relationship Id="rId4" Type="http://schemas.openxmlformats.org/officeDocument/2006/relationships/chart" Target="../charts/chart139.xml"/></Relationships>
</file>

<file path=ppt/slides/_rels/slide81.xml.rels><?xml version="1.0" encoding="UTF-8" standalone="yes"?>
<Relationships xmlns="http://schemas.openxmlformats.org/package/2006/relationships"><Relationship Id="rId2" Type="http://schemas.openxmlformats.org/officeDocument/2006/relationships/chart" Target="../charts/chart14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hart" Target="../charts/chart142.xml"/><Relationship Id="rId2" Type="http://schemas.openxmlformats.org/officeDocument/2006/relationships/chart" Target="../charts/chart141.xml"/><Relationship Id="rId1" Type="http://schemas.openxmlformats.org/officeDocument/2006/relationships/slideLayout" Target="../slideLayouts/slideLayout7.xml"/><Relationship Id="rId4" Type="http://schemas.openxmlformats.org/officeDocument/2006/relationships/chart" Target="../charts/chart143.xml"/></Relationships>
</file>

<file path=ppt/slides/_rels/slide83.xml.rels><?xml version="1.0" encoding="UTF-8" standalone="yes"?>
<Relationships xmlns="http://schemas.openxmlformats.org/package/2006/relationships"><Relationship Id="rId2" Type="http://schemas.openxmlformats.org/officeDocument/2006/relationships/chart" Target="../charts/chart14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chart" Target="../charts/chart146.xml"/><Relationship Id="rId2" Type="http://schemas.openxmlformats.org/officeDocument/2006/relationships/chart" Target="../charts/chart145.xml"/><Relationship Id="rId1" Type="http://schemas.openxmlformats.org/officeDocument/2006/relationships/slideLayout" Target="../slideLayouts/slideLayout7.xml"/><Relationship Id="rId4" Type="http://schemas.openxmlformats.org/officeDocument/2006/relationships/chart" Target="../charts/chart147.xml"/></Relationships>
</file>

<file path=ppt/slides/_rels/slide85.xml.rels><?xml version="1.0" encoding="UTF-8" standalone="yes"?>
<Relationships xmlns="http://schemas.openxmlformats.org/package/2006/relationships"><Relationship Id="rId2" Type="http://schemas.openxmlformats.org/officeDocument/2006/relationships/chart" Target="../charts/chart14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chart" Target="../charts/chart150.xml"/><Relationship Id="rId2" Type="http://schemas.openxmlformats.org/officeDocument/2006/relationships/chart" Target="../charts/chart149.xml"/><Relationship Id="rId1" Type="http://schemas.openxmlformats.org/officeDocument/2006/relationships/slideLayout" Target="../slideLayouts/slideLayout7.xml"/><Relationship Id="rId4" Type="http://schemas.openxmlformats.org/officeDocument/2006/relationships/chart" Target="../charts/chart151.xml"/></Relationships>
</file>

<file path=ppt/slides/_rels/slide88.xml.rels><?xml version="1.0" encoding="UTF-8" standalone="yes"?>
<Relationships xmlns="http://schemas.openxmlformats.org/package/2006/relationships"><Relationship Id="rId2" Type="http://schemas.openxmlformats.org/officeDocument/2006/relationships/chart" Target="../charts/chart15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90.xml.rels><?xml version="1.0" encoding="UTF-8" standalone="yes"?>
<Relationships xmlns="http://schemas.openxmlformats.org/package/2006/relationships"><Relationship Id="rId3" Type="http://schemas.openxmlformats.org/officeDocument/2006/relationships/chart" Target="../charts/chart154.xml"/><Relationship Id="rId2" Type="http://schemas.openxmlformats.org/officeDocument/2006/relationships/chart" Target="../charts/chart153.xml"/><Relationship Id="rId1" Type="http://schemas.openxmlformats.org/officeDocument/2006/relationships/slideLayout" Target="../slideLayouts/slideLayout7.xml"/><Relationship Id="rId4" Type="http://schemas.openxmlformats.org/officeDocument/2006/relationships/chart" Target="../charts/chart1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chart" Target="../charts/chart157.xml"/><Relationship Id="rId7" Type="http://schemas.openxmlformats.org/officeDocument/2006/relationships/chart" Target="../charts/chart161.xml"/><Relationship Id="rId2" Type="http://schemas.openxmlformats.org/officeDocument/2006/relationships/chart" Target="../charts/chart156.xml"/><Relationship Id="rId1" Type="http://schemas.openxmlformats.org/officeDocument/2006/relationships/slideLayout" Target="../slideLayouts/slideLayout7.xml"/><Relationship Id="rId6" Type="http://schemas.openxmlformats.org/officeDocument/2006/relationships/chart" Target="../charts/chart160.xml"/><Relationship Id="rId5" Type="http://schemas.openxmlformats.org/officeDocument/2006/relationships/chart" Target="../charts/chart159.xml"/><Relationship Id="rId4" Type="http://schemas.openxmlformats.org/officeDocument/2006/relationships/chart" Target="../charts/chart158.xml"/></Relationships>
</file>

<file path=ppt/slides/_rels/slide93.xml.rels><?xml version="1.0" encoding="UTF-8" standalone="yes"?>
<Relationships xmlns="http://schemas.openxmlformats.org/package/2006/relationships"><Relationship Id="rId3" Type="http://schemas.openxmlformats.org/officeDocument/2006/relationships/chart" Target="../charts/chart163.xml"/><Relationship Id="rId2" Type="http://schemas.openxmlformats.org/officeDocument/2006/relationships/chart" Target="../charts/chart162.xml"/><Relationship Id="rId1" Type="http://schemas.openxmlformats.org/officeDocument/2006/relationships/slideLayout" Target="../slideLayouts/slideLayout7.xml"/><Relationship Id="rId5" Type="http://schemas.openxmlformats.org/officeDocument/2006/relationships/chart" Target="../charts/chart165.xml"/><Relationship Id="rId4" Type="http://schemas.openxmlformats.org/officeDocument/2006/relationships/chart" Target="../charts/chart164.xml"/></Relationships>
</file>

<file path=ppt/slides/_rels/slide94.xml.rels><?xml version="1.0" encoding="UTF-8" standalone="yes"?>
<Relationships xmlns="http://schemas.openxmlformats.org/package/2006/relationships"><Relationship Id="rId3" Type="http://schemas.openxmlformats.org/officeDocument/2006/relationships/chart" Target="../charts/chart167.xml"/><Relationship Id="rId2" Type="http://schemas.openxmlformats.org/officeDocument/2006/relationships/chart" Target="../charts/chart166.xml"/><Relationship Id="rId1" Type="http://schemas.openxmlformats.org/officeDocument/2006/relationships/slideLayout" Target="../slideLayouts/slideLayout7.xml"/><Relationship Id="rId4" Type="http://schemas.openxmlformats.org/officeDocument/2006/relationships/chart" Target="../charts/chart16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chart" Target="../charts/chart170.xml"/><Relationship Id="rId2" Type="http://schemas.openxmlformats.org/officeDocument/2006/relationships/chart" Target="../charts/chart169.xml"/><Relationship Id="rId1" Type="http://schemas.openxmlformats.org/officeDocument/2006/relationships/slideLayout" Target="../slideLayouts/slideLayout7.xml"/><Relationship Id="rId4" Type="http://schemas.openxmlformats.org/officeDocument/2006/relationships/chart" Target="../charts/chart171.xml"/></Relationships>
</file>

<file path=ppt/slides/_rels/slide97.xml.rels><?xml version="1.0" encoding="UTF-8" standalone="yes"?>
<Relationships xmlns="http://schemas.openxmlformats.org/package/2006/relationships"><Relationship Id="rId2" Type="http://schemas.openxmlformats.org/officeDocument/2006/relationships/chart" Target="../charts/chart17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chart" Target="../charts/chart174.xml"/><Relationship Id="rId2" Type="http://schemas.openxmlformats.org/officeDocument/2006/relationships/chart" Target="../charts/chart173.xml"/><Relationship Id="rId1" Type="http://schemas.openxmlformats.org/officeDocument/2006/relationships/slideLayout" Target="../slideLayouts/slideLayout7.xml"/><Relationship Id="rId4" Type="http://schemas.openxmlformats.org/officeDocument/2006/relationships/chart" Target="../charts/chart175.xml"/></Relationships>
</file>

<file path=ppt/slides/_rels/slide99.xml.rels><?xml version="1.0" encoding="UTF-8" standalone="yes"?>
<Relationships xmlns="http://schemas.openxmlformats.org/package/2006/relationships"><Relationship Id="rId2" Type="http://schemas.openxmlformats.org/officeDocument/2006/relationships/chart" Target="../charts/chart17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5360" y="2420888"/>
            <a:ext cx="8228286" cy="1696298"/>
          </a:xfrm>
          <a:prstGeom prst="rect">
            <a:avLst/>
          </a:prstGeom>
        </p:spPr>
        <p:txBody>
          <a:bodyPr vert="horz" wrap="square" lIns="0" tIns="8573" rIns="0" bIns="0" rtlCol="0">
            <a:spAutoFit/>
          </a:bodyPr>
          <a:lstStyle/>
          <a:p>
            <a:pPr marL="8573" marR="3429" defTabSz="617220" fontAlgn="auto">
              <a:spcBef>
                <a:spcPts val="68"/>
              </a:spcBef>
              <a:spcAft>
                <a:spcPts val="0"/>
              </a:spcAft>
            </a:pPr>
            <a:r>
              <a:rPr sz="3600" kern="0" spc="108" dirty="0">
                <a:solidFill>
                  <a:schemeClr val="bg1"/>
                </a:solidFill>
                <a:latin typeface="Calibri"/>
                <a:cs typeface="Calibri"/>
              </a:rPr>
              <a:t>INFORME </a:t>
            </a:r>
            <a:r>
              <a:rPr sz="3600" kern="0" spc="206" dirty="0">
                <a:solidFill>
                  <a:schemeClr val="bg1"/>
                </a:solidFill>
                <a:latin typeface="Calibri"/>
                <a:cs typeface="Calibri"/>
              </a:rPr>
              <a:t>DE </a:t>
            </a:r>
            <a:r>
              <a:rPr sz="3600" kern="0" spc="132" dirty="0">
                <a:solidFill>
                  <a:schemeClr val="bg1"/>
                </a:solidFill>
                <a:latin typeface="Calibri"/>
                <a:cs typeface="Calibri"/>
              </a:rPr>
              <a:t>RESULTADOS </a:t>
            </a:r>
            <a:endParaRPr lang="es-CO" sz="3600" kern="0" spc="135" dirty="0">
              <a:solidFill>
                <a:schemeClr val="bg1"/>
              </a:solidFill>
              <a:latin typeface="Calibri"/>
              <a:cs typeface="Calibri"/>
            </a:endParaRPr>
          </a:p>
          <a:p>
            <a:pPr marL="8573" marR="3429" defTabSz="617220" fontAlgn="auto">
              <a:spcBef>
                <a:spcPts val="68"/>
              </a:spcBef>
              <a:spcAft>
                <a:spcPts val="0"/>
              </a:spcAft>
            </a:pPr>
            <a:r>
              <a:rPr lang="es-CO" sz="3600" kern="0" spc="135" dirty="0">
                <a:solidFill>
                  <a:schemeClr val="bg1"/>
                </a:solidFill>
                <a:latin typeface="Calibri"/>
                <a:cs typeface="Calibri"/>
              </a:rPr>
              <a:t>DINÁMICA MOVILIDAD</a:t>
            </a:r>
          </a:p>
          <a:p>
            <a:pPr marL="8573" marR="3429" defTabSz="617220" fontAlgn="auto">
              <a:spcBef>
                <a:spcPts val="68"/>
              </a:spcBef>
              <a:spcAft>
                <a:spcPts val="0"/>
              </a:spcAft>
            </a:pPr>
            <a:r>
              <a:rPr lang="es-CO" sz="3600" kern="0" spc="135" dirty="0">
                <a:solidFill>
                  <a:schemeClr val="bg1"/>
                </a:solidFill>
                <a:latin typeface="Calibri"/>
                <a:cs typeface="Calibri"/>
              </a:rPr>
              <a:t>CALI</a:t>
            </a:r>
            <a:endParaRPr lang="es-MX" sz="3200" kern="0" dirty="0">
              <a:solidFill>
                <a:schemeClr val="bg1"/>
              </a:solidFill>
              <a:latin typeface="Calibri"/>
              <a:cs typeface="Calibri"/>
            </a:endParaRPr>
          </a:p>
        </p:txBody>
      </p:sp>
      <p:sp>
        <p:nvSpPr>
          <p:cNvPr id="3" name="object 3"/>
          <p:cNvSpPr txBox="1"/>
          <p:nvPr/>
        </p:nvSpPr>
        <p:spPr>
          <a:xfrm>
            <a:off x="335360" y="5165085"/>
            <a:ext cx="2621471" cy="424155"/>
          </a:xfrm>
          <a:prstGeom prst="rect">
            <a:avLst/>
          </a:prstGeom>
        </p:spPr>
        <p:txBody>
          <a:bodyPr vert="horz" wrap="square" lIns="0" tIns="8573" rIns="0" bIns="0" rtlCol="0">
            <a:spAutoFit/>
          </a:bodyPr>
          <a:lstStyle/>
          <a:p>
            <a:pPr marL="8573" defTabSz="617220" fontAlgn="auto">
              <a:spcBef>
                <a:spcPts val="68"/>
              </a:spcBef>
              <a:spcAft>
                <a:spcPts val="0"/>
              </a:spcAft>
            </a:pPr>
            <a:r>
              <a:rPr lang="es-CO" sz="2700" kern="0" spc="20" dirty="0">
                <a:solidFill>
                  <a:prstClr val="black"/>
                </a:solidFill>
                <a:latin typeface="Calibri"/>
                <a:cs typeface="Calibri"/>
              </a:rPr>
              <a:t>AGOSTO 2025</a:t>
            </a:r>
            <a:endParaRPr sz="2700" b="0" kern="0" dirty="0">
              <a:solidFill>
                <a:prstClr val="black"/>
              </a:solidFill>
              <a:latin typeface="Calibri"/>
              <a:cs typeface="Calibri"/>
            </a:endParaRPr>
          </a:p>
        </p:txBody>
      </p:sp>
    </p:spTree>
    <p:extLst>
      <p:ext uri="{BB962C8B-B14F-4D97-AF65-F5344CB8AC3E}">
        <p14:creationId xmlns:p14="http://schemas.microsoft.com/office/powerpoint/2010/main" val="757675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10</a:t>
            </a:fld>
            <a:endParaRPr sz="1350" dirty="0">
              <a:solidFill>
                <a:schemeClr val="accent3">
                  <a:lumMod val="75000"/>
                </a:schemeClr>
              </a:solidFill>
              <a:latin typeface="Calibri"/>
              <a:cs typeface="Calibri"/>
            </a:endParaRPr>
          </a:p>
        </p:txBody>
      </p:sp>
      <p:grpSp>
        <p:nvGrpSpPr>
          <p:cNvPr id="9" name="Grupo 8"/>
          <p:cNvGrpSpPr/>
          <p:nvPr/>
        </p:nvGrpSpPr>
        <p:grpSpPr>
          <a:xfrm>
            <a:off x="119337" y="4797152"/>
            <a:ext cx="2958374" cy="446715"/>
            <a:chOff x="8957443" y="6078629"/>
            <a:chExt cx="3519487" cy="446715"/>
          </a:xfrm>
        </p:grpSpPr>
        <p:sp>
          <p:nvSpPr>
            <p:cNvPr id="10"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000" dirty="0">
                <a:solidFill>
                  <a:schemeClr val="accent3">
                    <a:lumMod val="75000"/>
                  </a:schemeClr>
                </a:solidFill>
              </a:endParaRPr>
            </a:p>
          </p:txBody>
        </p:sp>
        <p:sp>
          <p:nvSpPr>
            <p:cNvPr id="11" name="CuadroTexto 10">
              <a:extLst>
                <a:ext uri="{FF2B5EF4-FFF2-40B4-BE49-F238E27FC236}">
                  <a16:creationId xmlns:a16="http://schemas.microsoft.com/office/drawing/2014/main" id="{C80FD727-6A73-4F22-989A-FF4F7D29AFB0}"/>
                </a:ext>
              </a:extLst>
            </p:cNvPr>
            <p:cNvSpPr txBox="1"/>
            <p:nvPr/>
          </p:nvSpPr>
          <p:spPr>
            <a:xfrm>
              <a:off x="9886787" y="6094457"/>
              <a:ext cx="776548" cy="415498"/>
            </a:xfrm>
            <a:prstGeom prst="rect">
              <a:avLst/>
            </a:prstGeom>
            <a:noFill/>
          </p:spPr>
          <p:txBody>
            <a:bodyPr wrap="none" rtlCol="0">
              <a:spAutoFit/>
            </a:bodyPr>
            <a:lstStyle/>
            <a:p>
              <a:r>
                <a:rPr lang="es-CO" sz="1000" dirty="0">
                  <a:solidFill>
                    <a:schemeClr val="accent3">
                      <a:lumMod val="75000"/>
                    </a:schemeClr>
                  </a:solidFill>
                  <a:latin typeface="+mn-lt"/>
                </a:rPr>
                <a:t>Ladera</a:t>
              </a:r>
            </a:p>
            <a:p>
              <a:r>
                <a:rPr lang="es-CO" sz="1000" dirty="0">
                  <a:solidFill>
                    <a:schemeClr val="accent3">
                      <a:lumMod val="75000"/>
                    </a:schemeClr>
                  </a:solidFill>
                  <a:latin typeface="+mn-lt"/>
                </a:rPr>
                <a:t>Base: 42</a:t>
              </a:r>
            </a:p>
          </p:txBody>
        </p:sp>
        <p:sp>
          <p:nvSpPr>
            <p:cNvPr id="12" name="Rectángulo 1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13" name="CuadroTexto 12">
              <a:extLst>
                <a:ext uri="{FF2B5EF4-FFF2-40B4-BE49-F238E27FC236}">
                  <a16:creationId xmlns:a16="http://schemas.microsoft.com/office/drawing/2014/main" id="{958EB4CF-4518-4B49-9A15-18ADBDAAF982}"/>
                </a:ext>
              </a:extLst>
            </p:cNvPr>
            <p:cNvSpPr txBox="1"/>
            <p:nvPr/>
          </p:nvSpPr>
          <p:spPr>
            <a:xfrm>
              <a:off x="9094699" y="6094457"/>
              <a:ext cx="801340" cy="415498"/>
            </a:xfrm>
            <a:prstGeom prst="rect">
              <a:avLst/>
            </a:prstGeom>
            <a:noFill/>
          </p:spPr>
          <p:txBody>
            <a:bodyPr wrap="none" rtlCol="0">
              <a:spAutoFit/>
            </a:bodyPr>
            <a:lstStyle/>
            <a:p>
              <a:r>
                <a:rPr lang="es-CO" sz="1000" dirty="0">
                  <a:solidFill>
                    <a:schemeClr val="accent3">
                      <a:lumMod val="75000"/>
                    </a:schemeClr>
                  </a:solidFill>
                  <a:latin typeface="+mn-lt"/>
                </a:rPr>
                <a:t>Centro A</a:t>
              </a:r>
            </a:p>
            <a:p>
              <a:r>
                <a:rPr lang="es-CO" sz="1000" dirty="0">
                  <a:solidFill>
                    <a:schemeClr val="accent3">
                      <a:lumMod val="75000"/>
                    </a:schemeClr>
                  </a:solidFill>
                  <a:latin typeface="+mn-lt"/>
                </a:rPr>
                <a:t>Base: 89</a:t>
              </a:r>
            </a:p>
          </p:txBody>
        </p:sp>
        <p:sp>
          <p:nvSpPr>
            <p:cNvPr id="14" name="Rectángulo 13">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15" name="Rectángulo 14">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16" name="CuadroTexto 15">
              <a:extLst>
                <a:ext uri="{FF2B5EF4-FFF2-40B4-BE49-F238E27FC236}">
                  <a16:creationId xmlns:a16="http://schemas.microsoft.com/office/drawing/2014/main" id="{C80FD727-6A73-4F22-989A-FF4F7D29AFB0}"/>
                </a:ext>
              </a:extLst>
            </p:cNvPr>
            <p:cNvSpPr txBox="1"/>
            <p:nvPr/>
          </p:nvSpPr>
          <p:spPr>
            <a:xfrm>
              <a:off x="10630912" y="6078629"/>
              <a:ext cx="955810" cy="400110"/>
            </a:xfrm>
            <a:prstGeom prst="rect">
              <a:avLst/>
            </a:prstGeom>
            <a:noFill/>
          </p:spPr>
          <p:txBody>
            <a:bodyPr wrap="none" rtlCol="0">
              <a:spAutoFit/>
            </a:bodyPr>
            <a:lstStyle/>
            <a:p>
              <a:r>
                <a:rPr lang="es-CO" sz="1000" dirty="0">
                  <a:solidFill>
                    <a:schemeClr val="accent3">
                      <a:lumMod val="75000"/>
                    </a:schemeClr>
                  </a:solidFill>
                  <a:latin typeface="+mn-lt"/>
                </a:rPr>
                <a:t>U. Corredor</a:t>
              </a:r>
            </a:p>
            <a:p>
              <a:r>
                <a:rPr lang="es-CO" sz="1000" dirty="0">
                  <a:solidFill>
                    <a:schemeClr val="accent3">
                      <a:lumMod val="75000"/>
                    </a:schemeClr>
                  </a:solidFill>
                  <a:latin typeface="+mn-lt"/>
                </a:rPr>
                <a:t>Base: 171</a:t>
              </a:r>
            </a:p>
          </p:txBody>
        </p:sp>
        <p:sp>
          <p:nvSpPr>
            <p:cNvPr id="17" name="Rectángulo 16">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18" name="CuadroTexto 17">
              <a:extLst>
                <a:ext uri="{FF2B5EF4-FFF2-40B4-BE49-F238E27FC236}">
                  <a16:creationId xmlns:a16="http://schemas.microsoft.com/office/drawing/2014/main" id="{C80FD727-6A73-4F22-989A-FF4F7D29AFB0}"/>
                </a:ext>
              </a:extLst>
            </p:cNvPr>
            <p:cNvSpPr txBox="1"/>
            <p:nvPr/>
          </p:nvSpPr>
          <p:spPr>
            <a:xfrm>
              <a:off x="11566889" y="6093296"/>
              <a:ext cx="910041" cy="415498"/>
            </a:xfrm>
            <a:prstGeom prst="rect">
              <a:avLst/>
            </a:prstGeom>
            <a:noFill/>
          </p:spPr>
          <p:txBody>
            <a:bodyPr wrap="none" rtlCol="0">
              <a:spAutoFit/>
            </a:bodyPr>
            <a:lstStyle/>
            <a:p>
              <a:r>
                <a:rPr lang="es-CO" sz="1000" dirty="0">
                  <a:solidFill>
                    <a:schemeClr val="accent3">
                      <a:lumMod val="75000"/>
                    </a:schemeClr>
                  </a:solidFill>
                  <a:latin typeface="+mn-lt"/>
                </a:rPr>
                <a:t>U. Oriente</a:t>
              </a:r>
            </a:p>
            <a:p>
              <a:r>
                <a:rPr lang="es-CO" sz="1000" dirty="0">
                  <a:solidFill>
                    <a:schemeClr val="accent3">
                      <a:lumMod val="75000"/>
                    </a:schemeClr>
                  </a:solidFill>
                  <a:latin typeface="+mn-lt"/>
                </a:rPr>
                <a:t>Base: 133</a:t>
              </a:r>
            </a:p>
          </p:txBody>
        </p:sp>
      </p:grpSp>
      <p:sp>
        <p:nvSpPr>
          <p:cNvPr id="19" name="object 4">
            <a:extLst>
              <a:ext uri="{FF2B5EF4-FFF2-40B4-BE49-F238E27FC236}">
                <a16:creationId xmlns:a16="http://schemas.microsoft.com/office/drawing/2014/main" id="{FC66D8EB-E0AF-40E7-8EE1-0C25FBC9B55C}"/>
              </a:ext>
            </a:extLst>
          </p:cNvPr>
          <p:cNvSpPr txBox="1"/>
          <p:nvPr/>
        </p:nvSpPr>
        <p:spPr>
          <a:xfrm>
            <a:off x="511631" y="198884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 ¿Usted nació en Colombia?</a:t>
            </a:r>
          </a:p>
        </p:txBody>
      </p:sp>
      <p:graphicFrame>
        <p:nvGraphicFramePr>
          <p:cNvPr id="2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946083950"/>
              </p:ext>
            </p:extLst>
          </p:nvPr>
        </p:nvGraphicFramePr>
        <p:xfrm>
          <a:off x="116654" y="2258526"/>
          <a:ext cx="2863353" cy="2632465"/>
        </p:xfrm>
        <a:graphic>
          <a:graphicData uri="http://schemas.openxmlformats.org/drawingml/2006/chart">
            <c:chart xmlns:c="http://schemas.openxmlformats.org/drawingml/2006/chart" xmlns:r="http://schemas.openxmlformats.org/officeDocument/2006/relationships" r:id="rId2"/>
          </a:graphicData>
        </a:graphic>
      </p:graphicFrame>
      <p:sp>
        <p:nvSpPr>
          <p:cNvPr id="2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NACIÓ EN </a:t>
            </a:r>
          </a:p>
          <a:p>
            <a:pPr marL="8573" marR="3429">
              <a:spcBef>
                <a:spcPts val="68"/>
              </a:spcBef>
            </a:pPr>
            <a:r>
              <a:rPr lang="es-MX" sz="2363" spc="101" dirty="0">
                <a:solidFill>
                  <a:schemeClr val="accent3">
                    <a:lumMod val="75000"/>
                  </a:schemeClr>
                </a:solidFill>
                <a:latin typeface="+mn-lt"/>
              </a:rPr>
              <a:t>COLOMBIA</a:t>
            </a:r>
            <a:endParaRPr lang="es-MX" sz="2363" spc="84" dirty="0">
              <a:solidFill>
                <a:schemeClr val="accent3">
                  <a:lumMod val="75000"/>
                </a:schemeClr>
              </a:solidFill>
              <a:latin typeface="+mn-lt"/>
            </a:endParaRPr>
          </a:p>
        </p:txBody>
      </p:sp>
      <p:graphicFrame>
        <p:nvGraphicFramePr>
          <p:cNvPr id="2" name="Tabla 1"/>
          <p:cNvGraphicFramePr>
            <a:graphicFrameLocks noGrp="1"/>
          </p:cNvGraphicFramePr>
          <p:nvPr>
            <p:extLst>
              <p:ext uri="{D42A27DB-BD31-4B8C-83A1-F6EECF244321}">
                <p14:modId xmlns:p14="http://schemas.microsoft.com/office/powerpoint/2010/main" val="4130381268"/>
              </p:ext>
            </p:extLst>
          </p:nvPr>
        </p:nvGraphicFramePr>
        <p:xfrm>
          <a:off x="4511824" y="1988840"/>
          <a:ext cx="7344814" cy="1293866"/>
        </p:xfrm>
        <a:graphic>
          <a:graphicData uri="http://schemas.openxmlformats.org/drawingml/2006/table">
            <a:tbl>
              <a:tblPr>
                <a:tableStyleId>{69C7853C-536D-4A76-A0AE-DD22124D55A5}</a:tableStyleId>
              </a:tblPr>
              <a:tblGrid>
                <a:gridCol w="1564285">
                  <a:extLst>
                    <a:ext uri="{9D8B030D-6E8A-4147-A177-3AD203B41FA5}">
                      <a16:colId xmlns:a16="http://schemas.microsoft.com/office/drawing/2014/main" val="2969420179"/>
                    </a:ext>
                  </a:extLst>
                </a:gridCol>
                <a:gridCol w="791259">
                  <a:extLst>
                    <a:ext uri="{9D8B030D-6E8A-4147-A177-3AD203B41FA5}">
                      <a16:colId xmlns:a16="http://schemas.microsoft.com/office/drawing/2014/main" val="1940828446"/>
                    </a:ext>
                  </a:extLst>
                </a:gridCol>
                <a:gridCol w="831545">
                  <a:extLst>
                    <a:ext uri="{9D8B030D-6E8A-4147-A177-3AD203B41FA5}">
                      <a16:colId xmlns:a16="http://schemas.microsoft.com/office/drawing/2014/main" val="1257145388"/>
                    </a:ext>
                  </a:extLst>
                </a:gridCol>
                <a:gridCol w="831545">
                  <a:extLst>
                    <a:ext uri="{9D8B030D-6E8A-4147-A177-3AD203B41FA5}">
                      <a16:colId xmlns:a16="http://schemas.microsoft.com/office/drawing/2014/main" val="3118420815"/>
                    </a:ext>
                  </a:extLst>
                </a:gridCol>
                <a:gridCol w="831545">
                  <a:extLst>
                    <a:ext uri="{9D8B030D-6E8A-4147-A177-3AD203B41FA5}">
                      <a16:colId xmlns:a16="http://schemas.microsoft.com/office/drawing/2014/main" val="1734393203"/>
                    </a:ext>
                  </a:extLst>
                </a:gridCol>
                <a:gridCol w="831545">
                  <a:extLst>
                    <a:ext uri="{9D8B030D-6E8A-4147-A177-3AD203B41FA5}">
                      <a16:colId xmlns:a16="http://schemas.microsoft.com/office/drawing/2014/main" val="1984934975"/>
                    </a:ext>
                  </a:extLst>
                </a:gridCol>
                <a:gridCol w="831545">
                  <a:extLst>
                    <a:ext uri="{9D8B030D-6E8A-4147-A177-3AD203B41FA5}">
                      <a16:colId xmlns:a16="http://schemas.microsoft.com/office/drawing/2014/main" val="108885620"/>
                    </a:ext>
                  </a:extLst>
                </a:gridCol>
                <a:gridCol w="831545">
                  <a:extLst>
                    <a:ext uri="{9D8B030D-6E8A-4147-A177-3AD203B41FA5}">
                      <a16:colId xmlns:a16="http://schemas.microsoft.com/office/drawing/2014/main" val="1273931269"/>
                    </a:ext>
                  </a:extLst>
                </a:gridCol>
              </a:tblGrid>
              <a:tr h="39166">
                <a:tc rowSpan="2">
                  <a:txBody>
                    <a:bodyPr/>
                    <a:lstStyle/>
                    <a:p>
                      <a:pPr algn="l" fontAlgn="b"/>
                      <a:r>
                        <a:rPr lang="es-CO" sz="1200" b="1" u="none" strike="noStrike" dirty="0">
                          <a:effectLst/>
                          <a:latin typeface="+mn-lt"/>
                        </a:rPr>
                        <a:t> </a:t>
                      </a:r>
                      <a:endParaRPr lang="es-CO" sz="1200" b="1" i="0" u="none" strike="noStrike" dirty="0">
                        <a:solidFill>
                          <a:srgbClr val="000000"/>
                        </a:solidFill>
                        <a:effectLst/>
                        <a:latin typeface="+mn-lt"/>
                      </a:endParaRPr>
                    </a:p>
                  </a:txBody>
                  <a:tcPr marL="1958" marR="1958" marT="1958" marB="0" anchor="b"/>
                </a:tc>
                <a:tc rowSpan="2">
                  <a:txBody>
                    <a:bodyPr/>
                    <a:lstStyle/>
                    <a:p>
                      <a:pPr algn="ctr" fontAlgn="ctr"/>
                      <a:r>
                        <a:rPr lang="es-CO" sz="1200" b="1" u="none" strike="noStrike" dirty="0">
                          <a:effectLst/>
                          <a:latin typeface="+mn-lt"/>
                        </a:rPr>
                        <a:t>Total</a:t>
                      </a:r>
                      <a:endParaRPr lang="es-CO" sz="1200" b="1" i="0" u="none" strike="noStrike" dirty="0">
                        <a:solidFill>
                          <a:srgbClr val="000000"/>
                        </a:solidFill>
                        <a:effectLst/>
                        <a:latin typeface="+mn-lt"/>
                      </a:endParaRPr>
                    </a:p>
                  </a:txBody>
                  <a:tcPr marL="1958" marR="1958" marT="1958" marB="0" anchor="ctr"/>
                </a:tc>
                <a:tc gridSpan="6">
                  <a:txBody>
                    <a:bodyPr/>
                    <a:lstStyle/>
                    <a:p>
                      <a:pPr algn="ctr" fontAlgn="b"/>
                      <a:r>
                        <a:rPr lang="es-CO" sz="1200" b="1" u="none" strike="noStrike" dirty="0">
                          <a:effectLst/>
                          <a:latin typeface="+mn-lt"/>
                        </a:rPr>
                        <a:t>Rango Edad</a:t>
                      </a:r>
                      <a:endParaRPr lang="es-CO" sz="1200" b="1" i="0" u="none" strike="noStrike" dirty="0">
                        <a:solidFill>
                          <a:srgbClr val="000000"/>
                        </a:solidFill>
                        <a:effectLst/>
                        <a:latin typeface="+mn-lt"/>
                      </a:endParaRPr>
                    </a:p>
                  </a:txBody>
                  <a:tcPr marL="1958" marR="1958" marT="195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09925168"/>
                  </a:ext>
                </a:extLst>
              </a:tr>
              <a:tr h="72979">
                <a:tc vMerge="1">
                  <a:txBody>
                    <a:bodyPr/>
                    <a:lstStyle/>
                    <a:p>
                      <a:endParaRPr lang="en-US"/>
                    </a:p>
                  </a:txBody>
                  <a:tcPr/>
                </a:tc>
                <a:tc vMerge="1">
                  <a:txBody>
                    <a:bodyPr/>
                    <a:lstStyle/>
                    <a:p>
                      <a:endParaRPr lang="en-US"/>
                    </a:p>
                  </a:txBody>
                  <a:tcPr/>
                </a:tc>
                <a:tc>
                  <a:txBody>
                    <a:bodyPr/>
                    <a:lstStyle/>
                    <a:p>
                      <a:pPr algn="ctr" fontAlgn="b"/>
                      <a:r>
                        <a:rPr lang="es-CO" sz="1200" b="1" u="none" strike="noStrike">
                          <a:effectLst/>
                          <a:latin typeface="+mn-lt"/>
                        </a:rPr>
                        <a:t>18 - 24 años</a:t>
                      </a:r>
                      <a:endParaRPr lang="es-CO" sz="1200" b="1" i="0" u="none" strike="noStrike">
                        <a:solidFill>
                          <a:srgbClr val="000000"/>
                        </a:solidFill>
                        <a:effectLst/>
                        <a:latin typeface="+mn-lt"/>
                      </a:endParaRPr>
                    </a:p>
                  </a:txBody>
                  <a:tcPr marL="1958" marR="1958" marT="1958" marB="0" anchor="b"/>
                </a:tc>
                <a:tc>
                  <a:txBody>
                    <a:bodyPr/>
                    <a:lstStyle/>
                    <a:p>
                      <a:pPr algn="ctr" fontAlgn="b"/>
                      <a:r>
                        <a:rPr lang="es-CO" sz="1200" b="1" u="none" strike="noStrike">
                          <a:effectLst/>
                          <a:latin typeface="+mn-lt"/>
                        </a:rPr>
                        <a:t>25 - 34 años</a:t>
                      </a:r>
                      <a:endParaRPr lang="es-CO" sz="1200" b="1" i="0" u="none" strike="noStrike">
                        <a:solidFill>
                          <a:srgbClr val="000000"/>
                        </a:solidFill>
                        <a:effectLst/>
                        <a:latin typeface="+mn-lt"/>
                      </a:endParaRPr>
                    </a:p>
                  </a:txBody>
                  <a:tcPr marL="1958" marR="1958" marT="1958" marB="0" anchor="b"/>
                </a:tc>
                <a:tc>
                  <a:txBody>
                    <a:bodyPr/>
                    <a:lstStyle/>
                    <a:p>
                      <a:pPr algn="ctr" fontAlgn="b"/>
                      <a:r>
                        <a:rPr lang="es-CO" sz="1200" b="1" u="none" strike="noStrike">
                          <a:effectLst/>
                          <a:latin typeface="+mn-lt"/>
                        </a:rPr>
                        <a:t>35 - 44 años</a:t>
                      </a:r>
                      <a:endParaRPr lang="es-CO" sz="1200" b="1" i="0" u="none" strike="noStrike">
                        <a:solidFill>
                          <a:srgbClr val="000000"/>
                        </a:solidFill>
                        <a:effectLst/>
                        <a:latin typeface="+mn-lt"/>
                      </a:endParaRPr>
                    </a:p>
                  </a:txBody>
                  <a:tcPr marL="1958" marR="1958" marT="1958" marB="0" anchor="b"/>
                </a:tc>
                <a:tc>
                  <a:txBody>
                    <a:bodyPr/>
                    <a:lstStyle/>
                    <a:p>
                      <a:pPr algn="ctr" fontAlgn="b"/>
                      <a:r>
                        <a:rPr lang="es-CO" sz="1200" b="1" u="none" strike="noStrike">
                          <a:effectLst/>
                          <a:latin typeface="+mn-lt"/>
                        </a:rPr>
                        <a:t>45 - 54 años</a:t>
                      </a:r>
                      <a:endParaRPr lang="es-CO" sz="1200" b="1" i="0" u="none" strike="noStrike">
                        <a:solidFill>
                          <a:srgbClr val="000000"/>
                        </a:solidFill>
                        <a:effectLst/>
                        <a:latin typeface="+mn-lt"/>
                      </a:endParaRPr>
                    </a:p>
                  </a:txBody>
                  <a:tcPr marL="1958" marR="1958" marT="1958" marB="0" anchor="b"/>
                </a:tc>
                <a:tc>
                  <a:txBody>
                    <a:bodyPr/>
                    <a:lstStyle/>
                    <a:p>
                      <a:pPr algn="ctr" fontAlgn="b"/>
                      <a:r>
                        <a:rPr lang="es-CO" sz="1200" b="1" u="none" strike="noStrike" dirty="0">
                          <a:effectLst/>
                          <a:latin typeface="+mn-lt"/>
                        </a:rPr>
                        <a:t>55 - 64 años</a:t>
                      </a:r>
                      <a:endParaRPr lang="es-CO" sz="1200" b="1" i="0" u="none" strike="noStrike" dirty="0">
                        <a:solidFill>
                          <a:srgbClr val="000000"/>
                        </a:solidFill>
                        <a:effectLst/>
                        <a:latin typeface="+mn-lt"/>
                      </a:endParaRPr>
                    </a:p>
                  </a:txBody>
                  <a:tcPr marL="1958" marR="1958" marT="1958" marB="0" anchor="b"/>
                </a:tc>
                <a:tc>
                  <a:txBody>
                    <a:bodyPr/>
                    <a:lstStyle/>
                    <a:p>
                      <a:pPr algn="ctr" fontAlgn="b"/>
                      <a:r>
                        <a:rPr lang="es-CO" sz="1200" b="1" u="none" strike="noStrike" dirty="0">
                          <a:effectLst/>
                          <a:latin typeface="+mn-lt"/>
                        </a:rPr>
                        <a:t>65 - 80 años</a:t>
                      </a:r>
                      <a:endParaRPr lang="es-CO" sz="1200" b="1" i="0" u="none" strike="noStrike" dirty="0">
                        <a:solidFill>
                          <a:srgbClr val="000000"/>
                        </a:solidFill>
                        <a:effectLst/>
                        <a:latin typeface="+mn-lt"/>
                      </a:endParaRPr>
                    </a:p>
                  </a:txBody>
                  <a:tcPr marL="1958" marR="1958" marT="1958" marB="0" anchor="b"/>
                </a:tc>
                <a:extLst>
                  <a:ext uri="{0D108BD9-81ED-4DB2-BD59-A6C34878D82A}">
                    <a16:rowId xmlns:a16="http://schemas.microsoft.com/office/drawing/2014/main" val="2861598005"/>
                  </a:ext>
                </a:extLst>
              </a:tr>
              <a:tr h="39166">
                <a:tc>
                  <a:txBody>
                    <a:bodyPr/>
                    <a:lstStyle/>
                    <a:p>
                      <a:pPr algn="r" fontAlgn="t"/>
                      <a:r>
                        <a:rPr lang="es-CO" sz="1200" b="1" u="none" strike="noStrike">
                          <a:effectLst/>
                          <a:latin typeface="+mn-lt"/>
                        </a:rPr>
                        <a:t>Si</a:t>
                      </a:r>
                      <a:endParaRPr lang="es-CO" sz="1200" b="1" i="0" u="none" strike="noStrike">
                        <a:solidFill>
                          <a:srgbClr val="000000"/>
                        </a:solidFill>
                        <a:effectLst/>
                        <a:latin typeface="+mn-lt"/>
                      </a:endParaRPr>
                    </a:p>
                  </a:txBody>
                  <a:tcPr marL="1958" marR="1958" marT="1958" marB="0"/>
                </a:tc>
                <a:tc>
                  <a:txBody>
                    <a:bodyPr/>
                    <a:lstStyle/>
                    <a:p>
                      <a:pPr algn="ctr" fontAlgn="ctr"/>
                      <a:r>
                        <a:rPr lang="es-CO" sz="1200" u="none" strike="noStrike" dirty="0">
                          <a:effectLst/>
                          <a:latin typeface="+mn-lt"/>
                        </a:rPr>
                        <a:t>97%</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a:effectLst/>
                          <a:latin typeface="+mn-lt"/>
                        </a:rPr>
                        <a:t>99%</a:t>
                      </a:r>
                      <a:endParaRPr lang="es-CO" sz="1200" b="0" i="0" u="none" strike="noStrike">
                        <a:solidFill>
                          <a:srgbClr val="000000"/>
                        </a:solidFill>
                        <a:effectLst/>
                        <a:latin typeface="+mn-lt"/>
                      </a:endParaRPr>
                    </a:p>
                  </a:txBody>
                  <a:tcPr marL="1958" marR="1958" marT="1958" marB="0" anchor="ctr"/>
                </a:tc>
                <a:tc>
                  <a:txBody>
                    <a:bodyPr/>
                    <a:lstStyle/>
                    <a:p>
                      <a:pPr algn="ctr" fontAlgn="ctr"/>
                      <a:r>
                        <a:rPr lang="es-CO" sz="1200" u="none" strike="noStrike" dirty="0">
                          <a:effectLst/>
                          <a:latin typeface="+mn-lt"/>
                        </a:rPr>
                        <a:t>92%</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dirty="0">
                          <a:effectLst/>
                          <a:latin typeface="+mn-lt"/>
                        </a:rPr>
                        <a:t>96%</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a:effectLst/>
                          <a:latin typeface="+mn-lt"/>
                        </a:rPr>
                        <a:t>97%</a:t>
                      </a:r>
                      <a:endParaRPr lang="es-CO" sz="1200" b="0" i="0" u="none" strike="noStrike">
                        <a:solidFill>
                          <a:srgbClr val="000000"/>
                        </a:solidFill>
                        <a:effectLst/>
                        <a:latin typeface="+mn-lt"/>
                      </a:endParaRPr>
                    </a:p>
                  </a:txBody>
                  <a:tcPr marL="1958" marR="1958" marT="1958" marB="0" anchor="ctr"/>
                </a:tc>
                <a:tc>
                  <a:txBody>
                    <a:bodyPr/>
                    <a:lstStyle/>
                    <a:p>
                      <a:pPr algn="ctr" fontAlgn="ctr"/>
                      <a:r>
                        <a:rPr lang="es-CO" sz="1200" u="none" strike="noStrike" dirty="0">
                          <a:effectLst/>
                          <a:latin typeface="+mn-lt"/>
                        </a:rPr>
                        <a:t>100%</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a:effectLst/>
                          <a:latin typeface="+mn-lt"/>
                        </a:rPr>
                        <a:t>100%</a:t>
                      </a:r>
                      <a:endParaRPr lang="es-CO" sz="12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4195804502"/>
                  </a:ext>
                </a:extLst>
              </a:tr>
              <a:tr h="39166">
                <a:tc>
                  <a:txBody>
                    <a:bodyPr/>
                    <a:lstStyle/>
                    <a:p>
                      <a:pPr algn="r" fontAlgn="t"/>
                      <a:r>
                        <a:rPr lang="es-CO" sz="1200" b="1" u="none" strike="noStrike" dirty="0">
                          <a:effectLst/>
                          <a:latin typeface="+mn-lt"/>
                        </a:rPr>
                        <a:t>No</a:t>
                      </a:r>
                      <a:endParaRPr lang="es-CO" sz="1200" b="1" i="0" u="none" strike="noStrike" dirty="0">
                        <a:solidFill>
                          <a:srgbClr val="000000"/>
                        </a:solidFill>
                        <a:effectLst/>
                        <a:latin typeface="+mn-lt"/>
                      </a:endParaRPr>
                    </a:p>
                  </a:txBody>
                  <a:tcPr marL="1958" marR="1958" marT="1958" marB="0"/>
                </a:tc>
                <a:tc>
                  <a:txBody>
                    <a:bodyPr/>
                    <a:lstStyle/>
                    <a:p>
                      <a:pPr algn="ctr" fontAlgn="ctr"/>
                      <a:r>
                        <a:rPr lang="es-CO" sz="1200" u="none" strike="noStrike" dirty="0">
                          <a:effectLst/>
                          <a:latin typeface="+mn-lt"/>
                        </a:rPr>
                        <a:t>3%</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dirty="0">
                          <a:effectLst/>
                          <a:latin typeface="+mn-lt"/>
                        </a:rPr>
                        <a:t>1%</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a:effectLst/>
                          <a:latin typeface="+mn-lt"/>
                        </a:rPr>
                        <a:t>8%</a:t>
                      </a:r>
                      <a:endParaRPr lang="es-CO" sz="1200" b="0" i="0" u="none" strike="noStrike">
                        <a:solidFill>
                          <a:srgbClr val="000000"/>
                        </a:solidFill>
                        <a:effectLst/>
                        <a:latin typeface="+mn-lt"/>
                      </a:endParaRPr>
                    </a:p>
                  </a:txBody>
                  <a:tcPr marL="1958" marR="1958" marT="1958" marB="0" anchor="ctr"/>
                </a:tc>
                <a:tc>
                  <a:txBody>
                    <a:bodyPr/>
                    <a:lstStyle/>
                    <a:p>
                      <a:pPr algn="ctr" fontAlgn="ctr"/>
                      <a:r>
                        <a:rPr lang="es-CO" sz="1200" u="none" strike="noStrike" dirty="0">
                          <a:effectLst/>
                          <a:latin typeface="+mn-lt"/>
                        </a:rPr>
                        <a:t>4%</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a:effectLst/>
                          <a:latin typeface="+mn-lt"/>
                        </a:rPr>
                        <a:t>3%</a:t>
                      </a:r>
                      <a:endParaRPr lang="es-CO" sz="1200" b="0" i="0" u="none" strike="noStrike">
                        <a:solidFill>
                          <a:srgbClr val="000000"/>
                        </a:solidFill>
                        <a:effectLst/>
                        <a:latin typeface="+mn-lt"/>
                      </a:endParaRPr>
                    </a:p>
                  </a:txBody>
                  <a:tcPr marL="1958" marR="1958" marT="1958" marB="0" anchor="ctr"/>
                </a:tc>
                <a:tc>
                  <a:txBody>
                    <a:bodyPr/>
                    <a:lstStyle/>
                    <a:p>
                      <a:pPr algn="ctr" fontAlgn="ctr"/>
                      <a:r>
                        <a:rPr lang="es-CO" sz="1200" u="none" strike="noStrike" dirty="0">
                          <a:effectLst/>
                          <a:latin typeface="+mn-lt"/>
                        </a:rPr>
                        <a:t>0%</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a:effectLst/>
                          <a:latin typeface="+mn-lt"/>
                        </a:rPr>
                        <a:t>0%</a:t>
                      </a:r>
                      <a:endParaRPr lang="es-CO" sz="12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2654500518"/>
                  </a:ext>
                </a:extLst>
              </a:tr>
              <a:tr h="39166">
                <a:tc>
                  <a:txBody>
                    <a:bodyPr/>
                    <a:lstStyle/>
                    <a:p>
                      <a:pPr algn="r" fontAlgn="t"/>
                      <a:r>
                        <a:rPr lang="es-CO" sz="1200" b="1" u="none" strike="noStrike" dirty="0">
                          <a:effectLst/>
                          <a:latin typeface="+mn-lt"/>
                        </a:rPr>
                        <a:t>Total</a:t>
                      </a:r>
                      <a:endParaRPr lang="es-CO" sz="1200" b="1" i="0" u="none" strike="noStrike" dirty="0">
                        <a:solidFill>
                          <a:srgbClr val="000000"/>
                        </a:solidFill>
                        <a:effectLst/>
                        <a:latin typeface="+mn-lt"/>
                      </a:endParaRPr>
                    </a:p>
                  </a:txBody>
                  <a:tcPr marL="1958" marR="1958" marT="1958" marB="0"/>
                </a:tc>
                <a:tc>
                  <a:txBody>
                    <a:bodyPr/>
                    <a:lstStyle/>
                    <a:p>
                      <a:pPr algn="ctr" fontAlgn="ctr"/>
                      <a:r>
                        <a:rPr lang="es-CO" sz="1200" u="none" strike="noStrike">
                          <a:effectLst/>
                          <a:latin typeface="+mn-lt"/>
                        </a:rPr>
                        <a:t>100%</a:t>
                      </a:r>
                      <a:endParaRPr lang="es-CO" sz="1200" b="0" i="0" u="none" strike="noStrike">
                        <a:solidFill>
                          <a:srgbClr val="000000"/>
                        </a:solidFill>
                        <a:effectLst/>
                        <a:latin typeface="+mn-lt"/>
                      </a:endParaRPr>
                    </a:p>
                  </a:txBody>
                  <a:tcPr marL="1958" marR="1958" marT="1958" marB="0" anchor="ctr"/>
                </a:tc>
                <a:tc>
                  <a:txBody>
                    <a:bodyPr/>
                    <a:lstStyle/>
                    <a:p>
                      <a:pPr algn="ctr" fontAlgn="ctr"/>
                      <a:r>
                        <a:rPr lang="es-CO" sz="1200" u="none" strike="noStrike">
                          <a:effectLst/>
                          <a:latin typeface="+mn-lt"/>
                        </a:rPr>
                        <a:t>100%</a:t>
                      </a:r>
                      <a:endParaRPr lang="es-CO" sz="1200" b="0" i="0" u="none" strike="noStrike">
                        <a:solidFill>
                          <a:srgbClr val="000000"/>
                        </a:solidFill>
                        <a:effectLst/>
                        <a:latin typeface="+mn-lt"/>
                      </a:endParaRPr>
                    </a:p>
                  </a:txBody>
                  <a:tcPr marL="1958" marR="1958" marT="1958" marB="0" anchor="ctr"/>
                </a:tc>
                <a:tc>
                  <a:txBody>
                    <a:bodyPr/>
                    <a:lstStyle/>
                    <a:p>
                      <a:pPr algn="ctr" fontAlgn="ctr"/>
                      <a:r>
                        <a:rPr lang="es-CO" sz="1200" u="none" strike="noStrike" dirty="0">
                          <a:effectLst/>
                          <a:latin typeface="+mn-lt"/>
                        </a:rPr>
                        <a:t>100%</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dirty="0">
                          <a:effectLst/>
                          <a:latin typeface="+mn-lt"/>
                        </a:rPr>
                        <a:t>100%</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dirty="0">
                          <a:effectLst/>
                          <a:latin typeface="+mn-lt"/>
                        </a:rPr>
                        <a:t>100%</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dirty="0">
                          <a:effectLst/>
                          <a:latin typeface="+mn-lt"/>
                        </a:rPr>
                        <a:t>100%</a:t>
                      </a:r>
                      <a:endParaRPr lang="es-CO" sz="1200" b="0" i="0" u="none" strike="noStrike" dirty="0">
                        <a:solidFill>
                          <a:srgbClr val="000000"/>
                        </a:solidFill>
                        <a:effectLst/>
                        <a:latin typeface="+mn-lt"/>
                      </a:endParaRPr>
                    </a:p>
                  </a:txBody>
                  <a:tcPr marL="1958" marR="1958" marT="1958" marB="0" anchor="ctr"/>
                </a:tc>
                <a:tc>
                  <a:txBody>
                    <a:bodyPr/>
                    <a:lstStyle/>
                    <a:p>
                      <a:pPr algn="ctr" fontAlgn="ctr"/>
                      <a:r>
                        <a:rPr lang="es-CO" sz="1200" u="none" strike="noStrike" dirty="0">
                          <a:effectLst/>
                          <a:latin typeface="+mn-lt"/>
                        </a:rPr>
                        <a:t>100%</a:t>
                      </a:r>
                      <a:endParaRPr lang="es-CO" sz="1200" b="0" i="0" u="none" strike="noStrike" dirty="0">
                        <a:solidFill>
                          <a:srgbClr val="000000"/>
                        </a:solidFill>
                        <a:effectLst/>
                        <a:latin typeface="+mn-lt"/>
                      </a:endParaRPr>
                    </a:p>
                  </a:txBody>
                  <a:tcPr marL="1958" marR="1958" marT="1958" marB="0" anchor="ctr"/>
                </a:tc>
                <a:extLst>
                  <a:ext uri="{0D108BD9-81ED-4DB2-BD59-A6C34878D82A}">
                    <a16:rowId xmlns:a16="http://schemas.microsoft.com/office/drawing/2014/main" val="2122750286"/>
                  </a:ext>
                </a:extLst>
              </a:tr>
              <a:tr h="39166">
                <a:tc>
                  <a:txBody>
                    <a:bodyPr/>
                    <a:lstStyle/>
                    <a:p>
                      <a:pPr algn="r" fontAlgn="t"/>
                      <a:r>
                        <a:rPr lang="es-CO" sz="1200" b="1" u="none" strike="noStrike" dirty="0">
                          <a:effectLst/>
                          <a:latin typeface="+mn-lt"/>
                        </a:rPr>
                        <a:t>Base Expandida</a:t>
                      </a:r>
                      <a:endParaRPr lang="es-CO" sz="1200" b="1" i="0" u="none" strike="noStrike" dirty="0">
                        <a:solidFill>
                          <a:srgbClr val="000000"/>
                        </a:solidFill>
                        <a:effectLst/>
                        <a:latin typeface="+mn-lt"/>
                      </a:endParaRPr>
                    </a:p>
                  </a:txBody>
                  <a:tcPr marL="1958" marR="1958" marT="1958" marB="0"/>
                </a:tc>
                <a:tc>
                  <a:txBody>
                    <a:bodyPr/>
                    <a:lstStyle/>
                    <a:p>
                      <a:pPr algn="ctr" fontAlgn="ctr"/>
                      <a:r>
                        <a:rPr lang="es-CO" sz="1200" b="1" u="none" strike="noStrike" dirty="0">
                          <a:effectLst/>
                          <a:latin typeface="+mn-lt"/>
                        </a:rPr>
                        <a:t>1.652.557</a:t>
                      </a:r>
                      <a:endParaRPr lang="es-CO" sz="1200" b="1" i="0" u="none" strike="noStrike" dirty="0">
                        <a:solidFill>
                          <a:srgbClr val="000000"/>
                        </a:solidFill>
                        <a:effectLst/>
                        <a:latin typeface="+mn-lt"/>
                      </a:endParaRPr>
                    </a:p>
                  </a:txBody>
                  <a:tcPr marL="1958" marR="1958" marT="1958" marB="0" anchor="ctr"/>
                </a:tc>
                <a:tc>
                  <a:txBody>
                    <a:bodyPr/>
                    <a:lstStyle/>
                    <a:p>
                      <a:pPr algn="ctr" fontAlgn="ctr"/>
                      <a:r>
                        <a:rPr lang="es-CO" sz="1200" b="1" u="none" strike="noStrike">
                          <a:effectLst/>
                          <a:latin typeface="+mn-lt"/>
                        </a:rPr>
                        <a:t>205.446</a:t>
                      </a:r>
                      <a:endParaRPr lang="es-CO" sz="1200" b="1" i="0" u="none" strike="noStrike">
                        <a:solidFill>
                          <a:srgbClr val="000000"/>
                        </a:solidFill>
                        <a:effectLst/>
                        <a:latin typeface="+mn-lt"/>
                      </a:endParaRPr>
                    </a:p>
                  </a:txBody>
                  <a:tcPr marL="1958" marR="1958" marT="1958" marB="0" anchor="ctr"/>
                </a:tc>
                <a:tc>
                  <a:txBody>
                    <a:bodyPr/>
                    <a:lstStyle/>
                    <a:p>
                      <a:pPr algn="ctr" fontAlgn="ctr"/>
                      <a:r>
                        <a:rPr lang="es-CO" sz="1200" b="1" u="none" strike="noStrike">
                          <a:effectLst/>
                          <a:latin typeface="+mn-lt"/>
                        </a:rPr>
                        <a:t>294.934</a:t>
                      </a:r>
                      <a:endParaRPr lang="es-CO" sz="1200" b="1" i="0" u="none" strike="noStrike">
                        <a:solidFill>
                          <a:srgbClr val="000000"/>
                        </a:solidFill>
                        <a:effectLst/>
                        <a:latin typeface="+mn-lt"/>
                      </a:endParaRPr>
                    </a:p>
                  </a:txBody>
                  <a:tcPr marL="1958" marR="1958" marT="1958" marB="0" anchor="ctr"/>
                </a:tc>
                <a:tc>
                  <a:txBody>
                    <a:bodyPr/>
                    <a:lstStyle/>
                    <a:p>
                      <a:pPr algn="ctr" fontAlgn="ctr"/>
                      <a:r>
                        <a:rPr lang="es-CO" sz="1200" b="1" u="none" strike="noStrike" dirty="0">
                          <a:effectLst/>
                          <a:latin typeface="+mn-lt"/>
                        </a:rPr>
                        <a:t>270.878</a:t>
                      </a:r>
                      <a:endParaRPr lang="es-CO" sz="1200" b="1" i="0" u="none" strike="noStrike" dirty="0">
                        <a:solidFill>
                          <a:srgbClr val="000000"/>
                        </a:solidFill>
                        <a:effectLst/>
                        <a:latin typeface="+mn-lt"/>
                      </a:endParaRPr>
                    </a:p>
                  </a:txBody>
                  <a:tcPr marL="1958" marR="1958" marT="1958" marB="0" anchor="ctr"/>
                </a:tc>
                <a:tc>
                  <a:txBody>
                    <a:bodyPr/>
                    <a:lstStyle/>
                    <a:p>
                      <a:pPr algn="ctr" fontAlgn="ctr"/>
                      <a:r>
                        <a:rPr lang="es-CO" sz="1200" b="1" u="none" strike="noStrike" dirty="0">
                          <a:effectLst/>
                          <a:latin typeface="+mn-lt"/>
                        </a:rPr>
                        <a:t>309.932</a:t>
                      </a:r>
                      <a:endParaRPr lang="es-CO" sz="1200" b="1" i="0" u="none" strike="noStrike" dirty="0">
                        <a:solidFill>
                          <a:srgbClr val="000000"/>
                        </a:solidFill>
                        <a:effectLst/>
                        <a:latin typeface="+mn-lt"/>
                      </a:endParaRPr>
                    </a:p>
                  </a:txBody>
                  <a:tcPr marL="1958" marR="1958" marT="1958" marB="0" anchor="ctr"/>
                </a:tc>
                <a:tc>
                  <a:txBody>
                    <a:bodyPr/>
                    <a:lstStyle/>
                    <a:p>
                      <a:pPr algn="ctr" fontAlgn="ctr"/>
                      <a:r>
                        <a:rPr lang="es-CO" sz="1200" b="1" u="none" strike="noStrike">
                          <a:effectLst/>
                          <a:latin typeface="+mn-lt"/>
                        </a:rPr>
                        <a:t>333.057</a:t>
                      </a:r>
                      <a:endParaRPr lang="es-CO" sz="1200" b="1" i="0" u="none" strike="noStrike">
                        <a:solidFill>
                          <a:srgbClr val="000000"/>
                        </a:solidFill>
                        <a:effectLst/>
                        <a:latin typeface="+mn-lt"/>
                      </a:endParaRPr>
                    </a:p>
                  </a:txBody>
                  <a:tcPr marL="1958" marR="1958" marT="1958" marB="0" anchor="ctr"/>
                </a:tc>
                <a:tc>
                  <a:txBody>
                    <a:bodyPr/>
                    <a:lstStyle/>
                    <a:p>
                      <a:pPr algn="ctr" fontAlgn="ctr"/>
                      <a:r>
                        <a:rPr lang="es-CO" sz="1200" b="1" u="none" strike="noStrike" dirty="0">
                          <a:effectLst/>
                          <a:latin typeface="+mn-lt"/>
                        </a:rPr>
                        <a:t>238.311</a:t>
                      </a:r>
                      <a:endParaRPr lang="es-CO" sz="1200" b="1" i="0" u="none" strike="noStrike" dirty="0">
                        <a:solidFill>
                          <a:srgbClr val="000000"/>
                        </a:solidFill>
                        <a:effectLst/>
                        <a:latin typeface="+mn-lt"/>
                      </a:endParaRPr>
                    </a:p>
                  </a:txBody>
                  <a:tcPr marL="1958" marR="1958" marT="1958" marB="0" anchor="ctr"/>
                </a:tc>
                <a:extLst>
                  <a:ext uri="{0D108BD9-81ED-4DB2-BD59-A6C34878D82A}">
                    <a16:rowId xmlns:a16="http://schemas.microsoft.com/office/drawing/2014/main" val="613689556"/>
                  </a:ext>
                </a:extLst>
              </a:tr>
              <a:tr h="39166">
                <a:tc>
                  <a:txBody>
                    <a:bodyPr/>
                    <a:lstStyle/>
                    <a:p>
                      <a:pPr algn="r" fontAlgn="t"/>
                      <a:r>
                        <a:rPr lang="es-CO" sz="1200" b="1" u="none" strike="noStrike" dirty="0">
                          <a:effectLst/>
                          <a:latin typeface="+mn-lt"/>
                        </a:rPr>
                        <a:t>Base Total Encuestados</a:t>
                      </a:r>
                      <a:endParaRPr lang="es-CO" sz="1200" b="1" i="0" u="none" strike="noStrike" dirty="0">
                        <a:solidFill>
                          <a:srgbClr val="000000"/>
                        </a:solidFill>
                        <a:effectLst/>
                        <a:latin typeface="+mn-lt"/>
                      </a:endParaRPr>
                    </a:p>
                  </a:txBody>
                  <a:tcPr marL="1958" marR="1958" marT="1958" marB="0"/>
                </a:tc>
                <a:tc>
                  <a:txBody>
                    <a:bodyPr/>
                    <a:lstStyle/>
                    <a:p>
                      <a:pPr algn="ctr" fontAlgn="ctr"/>
                      <a:r>
                        <a:rPr lang="es-CO" sz="1200" b="1" u="none" strike="noStrike">
                          <a:effectLst/>
                          <a:latin typeface="+mn-lt"/>
                        </a:rPr>
                        <a:t>435</a:t>
                      </a:r>
                      <a:endParaRPr lang="es-CO" sz="1200" b="1" i="0" u="none" strike="noStrike">
                        <a:solidFill>
                          <a:srgbClr val="000000"/>
                        </a:solidFill>
                        <a:effectLst/>
                        <a:latin typeface="+mn-lt"/>
                      </a:endParaRPr>
                    </a:p>
                  </a:txBody>
                  <a:tcPr marL="1958" marR="1958" marT="1958" marB="0" anchor="ctr"/>
                </a:tc>
                <a:tc>
                  <a:txBody>
                    <a:bodyPr/>
                    <a:lstStyle/>
                    <a:p>
                      <a:pPr algn="ctr" fontAlgn="ctr"/>
                      <a:r>
                        <a:rPr lang="es-CO" sz="1200" b="1" u="none" strike="noStrike" dirty="0">
                          <a:effectLst/>
                          <a:latin typeface="+mn-lt"/>
                        </a:rPr>
                        <a:t>54</a:t>
                      </a:r>
                      <a:endParaRPr lang="es-CO" sz="1200" b="1" i="0" u="none" strike="noStrike" dirty="0">
                        <a:solidFill>
                          <a:srgbClr val="000000"/>
                        </a:solidFill>
                        <a:effectLst/>
                        <a:latin typeface="+mn-lt"/>
                      </a:endParaRPr>
                    </a:p>
                  </a:txBody>
                  <a:tcPr marL="1958" marR="1958" marT="1958" marB="0" anchor="ctr"/>
                </a:tc>
                <a:tc>
                  <a:txBody>
                    <a:bodyPr/>
                    <a:lstStyle/>
                    <a:p>
                      <a:pPr algn="ctr" fontAlgn="ctr"/>
                      <a:r>
                        <a:rPr lang="es-CO" sz="1200" b="1" u="none" strike="noStrike" dirty="0">
                          <a:effectLst/>
                          <a:latin typeface="+mn-lt"/>
                        </a:rPr>
                        <a:t>83</a:t>
                      </a:r>
                      <a:endParaRPr lang="es-CO" sz="1200" b="1" i="0" u="none" strike="noStrike" dirty="0">
                        <a:solidFill>
                          <a:srgbClr val="000000"/>
                        </a:solidFill>
                        <a:effectLst/>
                        <a:latin typeface="+mn-lt"/>
                      </a:endParaRPr>
                    </a:p>
                  </a:txBody>
                  <a:tcPr marL="1958" marR="1958" marT="1958" marB="0" anchor="ctr"/>
                </a:tc>
                <a:tc>
                  <a:txBody>
                    <a:bodyPr/>
                    <a:lstStyle/>
                    <a:p>
                      <a:pPr algn="ctr" fontAlgn="ctr"/>
                      <a:r>
                        <a:rPr lang="es-CO" sz="1200" b="1" u="none" strike="noStrike" dirty="0">
                          <a:effectLst/>
                          <a:latin typeface="+mn-lt"/>
                        </a:rPr>
                        <a:t>77</a:t>
                      </a:r>
                      <a:endParaRPr lang="es-CO" sz="1200" b="1" i="0" u="none" strike="noStrike" dirty="0">
                        <a:solidFill>
                          <a:srgbClr val="000000"/>
                        </a:solidFill>
                        <a:effectLst/>
                        <a:latin typeface="+mn-lt"/>
                      </a:endParaRPr>
                    </a:p>
                  </a:txBody>
                  <a:tcPr marL="1958" marR="1958" marT="1958" marB="0" anchor="ctr"/>
                </a:tc>
                <a:tc>
                  <a:txBody>
                    <a:bodyPr/>
                    <a:lstStyle/>
                    <a:p>
                      <a:pPr algn="ctr" fontAlgn="ctr"/>
                      <a:r>
                        <a:rPr lang="es-CO" sz="1200" b="1" u="none" strike="noStrike" dirty="0">
                          <a:effectLst/>
                          <a:latin typeface="+mn-lt"/>
                        </a:rPr>
                        <a:t>79</a:t>
                      </a:r>
                      <a:endParaRPr lang="es-CO" sz="1200" b="1" i="0" u="none" strike="noStrike" dirty="0">
                        <a:solidFill>
                          <a:srgbClr val="000000"/>
                        </a:solidFill>
                        <a:effectLst/>
                        <a:latin typeface="+mn-lt"/>
                      </a:endParaRPr>
                    </a:p>
                  </a:txBody>
                  <a:tcPr marL="1958" marR="1958" marT="1958" marB="0" anchor="ctr"/>
                </a:tc>
                <a:tc>
                  <a:txBody>
                    <a:bodyPr/>
                    <a:lstStyle/>
                    <a:p>
                      <a:pPr algn="ctr" fontAlgn="ctr"/>
                      <a:r>
                        <a:rPr lang="es-CO" sz="1200" b="1" u="none" strike="noStrike" dirty="0">
                          <a:effectLst/>
                          <a:latin typeface="+mn-lt"/>
                        </a:rPr>
                        <a:t>80</a:t>
                      </a:r>
                      <a:endParaRPr lang="es-CO" sz="1200" b="1" i="0" u="none" strike="noStrike" dirty="0">
                        <a:solidFill>
                          <a:srgbClr val="000000"/>
                        </a:solidFill>
                        <a:effectLst/>
                        <a:latin typeface="+mn-lt"/>
                      </a:endParaRPr>
                    </a:p>
                  </a:txBody>
                  <a:tcPr marL="1958" marR="1958" marT="1958" marB="0" anchor="ctr"/>
                </a:tc>
                <a:tc>
                  <a:txBody>
                    <a:bodyPr/>
                    <a:lstStyle/>
                    <a:p>
                      <a:pPr algn="ctr" fontAlgn="ctr"/>
                      <a:r>
                        <a:rPr lang="es-CO" sz="1200" b="1" u="none" strike="noStrike" dirty="0">
                          <a:effectLst/>
                          <a:latin typeface="+mn-lt"/>
                        </a:rPr>
                        <a:t>62</a:t>
                      </a:r>
                      <a:endParaRPr lang="es-CO" sz="1200" b="1" i="0" u="none" strike="noStrike" dirty="0">
                        <a:solidFill>
                          <a:srgbClr val="000000"/>
                        </a:solidFill>
                        <a:effectLst/>
                        <a:latin typeface="+mn-lt"/>
                      </a:endParaRPr>
                    </a:p>
                  </a:txBody>
                  <a:tcPr marL="1958" marR="1958" marT="1958" marB="0" anchor="ctr"/>
                </a:tc>
                <a:extLst>
                  <a:ext uri="{0D108BD9-81ED-4DB2-BD59-A6C34878D82A}">
                    <a16:rowId xmlns:a16="http://schemas.microsoft.com/office/drawing/2014/main" val="2194133781"/>
                  </a:ext>
                </a:extLst>
              </a:tr>
            </a:tbl>
          </a:graphicData>
        </a:graphic>
      </p:graphicFrame>
    </p:spTree>
    <p:extLst>
      <p:ext uri="{BB962C8B-B14F-4D97-AF65-F5344CB8AC3E}">
        <p14:creationId xmlns:p14="http://schemas.microsoft.com/office/powerpoint/2010/main" val="26451829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100</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PROPÓSITO PRINCIPAL</a:t>
            </a:r>
          </a:p>
          <a:p>
            <a:pPr marL="8573" marR="3429">
              <a:spcBef>
                <a:spcPts val="68"/>
              </a:spcBef>
            </a:pPr>
            <a:r>
              <a:rPr lang="es-MX" sz="2363" spc="101" dirty="0">
                <a:solidFill>
                  <a:schemeClr val="accent3">
                    <a:lumMod val="75000"/>
                  </a:schemeClr>
                </a:solidFill>
                <a:latin typeface="+mn-lt"/>
              </a:rPr>
              <a:t>VIAJES DIARIOS O FRECUENTES</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propósito (motivo) principal de sus viajes diarios o frecuentes?</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067987230"/>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072322760"/>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10772064"/>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768593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101</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695400"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PROPÓSITO PRINCIPAL</a:t>
            </a:r>
          </a:p>
          <a:p>
            <a:pPr marL="8573" marR="3429">
              <a:spcBef>
                <a:spcPts val="68"/>
              </a:spcBef>
            </a:pPr>
            <a:r>
              <a:rPr lang="es-MX" sz="2363" spc="101" dirty="0">
                <a:solidFill>
                  <a:schemeClr val="accent3">
                    <a:lumMod val="75000"/>
                  </a:schemeClr>
                </a:solidFill>
                <a:latin typeface="+mn-lt"/>
              </a:rPr>
              <a:t>VIAJES DIARIOS O FRECUENTES</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propósito (motivo) principal de sus viajes diarios o frecuentes?</a:t>
            </a:r>
          </a:p>
        </p:txBody>
      </p:sp>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381764660"/>
              </p:ext>
            </p:extLst>
          </p:nvPr>
        </p:nvGraphicFramePr>
        <p:xfrm>
          <a:off x="-9668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86634774"/>
              </p:ext>
            </p:extLst>
          </p:nvPr>
        </p:nvGraphicFramePr>
        <p:xfrm>
          <a:off x="3791746" y="1844824"/>
          <a:ext cx="8064894" cy="3698016"/>
        </p:xfrm>
        <a:graphic>
          <a:graphicData uri="http://schemas.openxmlformats.org/drawingml/2006/table">
            <a:tbl>
              <a:tblPr>
                <a:tableStyleId>{69C7853C-536D-4A76-A0AE-DD22124D55A5}</a:tableStyleId>
              </a:tblPr>
              <a:tblGrid>
                <a:gridCol w="4022233">
                  <a:extLst>
                    <a:ext uri="{9D8B030D-6E8A-4147-A177-3AD203B41FA5}">
                      <a16:colId xmlns:a16="http://schemas.microsoft.com/office/drawing/2014/main" val="1192429629"/>
                    </a:ext>
                  </a:extLst>
                </a:gridCol>
                <a:gridCol w="577523">
                  <a:extLst>
                    <a:ext uri="{9D8B030D-6E8A-4147-A177-3AD203B41FA5}">
                      <a16:colId xmlns:a16="http://schemas.microsoft.com/office/drawing/2014/main" val="3844826382"/>
                    </a:ext>
                  </a:extLst>
                </a:gridCol>
                <a:gridCol w="577523">
                  <a:extLst>
                    <a:ext uri="{9D8B030D-6E8A-4147-A177-3AD203B41FA5}">
                      <a16:colId xmlns:a16="http://schemas.microsoft.com/office/drawing/2014/main" val="631419902"/>
                    </a:ext>
                  </a:extLst>
                </a:gridCol>
                <a:gridCol w="577523">
                  <a:extLst>
                    <a:ext uri="{9D8B030D-6E8A-4147-A177-3AD203B41FA5}">
                      <a16:colId xmlns:a16="http://schemas.microsoft.com/office/drawing/2014/main" val="1637547288"/>
                    </a:ext>
                  </a:extLst>
                </a:gridCol>
                <a:gridCol w="577523">
                  <a:extLst>
                    <a:ext uri="{9D8B030D-6E8A-4147-A177-3AD203B41FA5}">
                      <a16:colId xmlns:a16="http://schemas.microsoft.com/office/drawing/2014/main" val="392834450"/>
                    </a:ext>
                  </a:extLst>
                </a:gridCol>
                <a:gridCol w="577523">
                  <a:extLst>
                    <a:ext uri="{9D8B030D-6E8A-4147-A177-3AD203B41FA5}">
                      <a16:colId xmlns:a16="http://schemas.microsoft.com/office/drawing/2014/main" val="1695405311"/>
                    </a:ext>
                  </a:extLst>
                </a:gridCol>
                <a:gridCol w="577523">
                  <a:extLst>
                    <a:ext uri="{9D8B030D-6E8A-4147-A177-3AD203B41FA5}">
                      <a16:colId xmlns:a16="http://schemas.microsoft.com/office/drawing/2014/main" val="501235475"/>
                    </a:ext>
                  </a:extLst>
                </a:gridCol>
                <a:gridCol w="577523">
                  <a:extLst>
                    <a:ext uri="{9D8B030D-6E8A-4147-A177-3AD203B41FA5}">
                      <a16:colId xmlns:a16="http://schemas.microsoft.com/office/drawing/2014/main" val="3070300030"/>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552" marR="552" marT="552"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52" marR="552" marT="552"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552" marR="552" marT="552"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53933891"/>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552" marR="552" marT="552"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552" marR="552" marT="552"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552" marR="552" marT="552"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552" marR="552" marT="552"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552" marR="552" marT="552"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552" marR="552" marT="552" marB="0" anchor="b"/>
                </a:tc>
                <a:extLst>
                  <a:ext uri="{0D108BD9-81ED-4DB2-BD59-A6C34878D82A}">
                    <a16:rowId xmlns:a16="http://schemas.microsoft.com/office/drawing/2014/main" val="2760087152"/>
                  </a:ext>
                </a:extLst>
              </a:tr>
              <a:tr h="0">
                <a:tc>
                  <a:txBody>
                    <a:bodyPr/>
                    <a:lstStyle/>
                    <a:p>
                      <a:pPr algn="r" fontAlgn="t"/>
                      <a:r>
                        <a:rPr lang="es-CO" sz="1100" b="1" u="none" strike="noStrike" dirty="0">
                          <a:effectLst/>
                        </a:rPr>
                        <a:t>Ir a trabajar</a:t>
                      </a:r>
                      <a:endParaRPr lang="es-CO" sz="1100" b="1" i="0" u="none" strike="noStrike" dirty="0">
                        <a:solidFill>
                          <a:srgbClr val="000000"/>
                        </a:solidFill>
                        <a:effectLst/>
                        <a:latin typeface="+mn-lt"/>
                      </a:endParaRPr>
                    </a:p>
                  </a:txBody>
                  <a:tcPr marL="552" marR="552" marT="552" marB="0"/>
                </a:tc>
                <a:tc>
                  <a:txBody>
                    <a:bodyPr/>
                    <a:lstStyle/>
                    <a:p>
                      <a:pPr algn="ctr" fontAlgn="ctr"/>
                      <a:r>
                        <a:rPr lang="es-CO" sz="1100" u="none" strike="noStrike">
                          <a:effectLst/>
                        </a:rPr>
                        <a:t>52%</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61%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64%</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61%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61%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31%</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1033460796"/>
                  </a:ext>
                </a:extLst>
              </a:tr>
              <a:tr h="35306">
                <a:tc>
                  <a:txBody>
                    <a:bodyPr/>
                    <a:lstStyle/>
                    <a:p>
                      <a:pPr algn="r" fontAlgn="t"/>
                      <a:r>
                        <a:rPr lang="es-MX" sz="1100" b="1" u="none" strike="noStrike" dirty="0">
                          <a:effectLst/>
                        </a:rPr>
                        <a:t>A una cita médica, tomarse  exámenes o reclamar medicamentos para usted mismo</a:t>
                      </a:r>
                      <a:endParaRPr lang="es-MX" sz="1100" b="1" i="0" u="none" strike="noStrike" dirty="0">
                        <a:solidFill>
                          <a:srgbClr val="000000"/>
                        </a:solidFill>
                        <a:effectLst/>
                        <a:latin typeface="+mn-lt"/>
                      </a:endParaRPr>
                    </a:p>
                  </a:txBody>
                  <a:tcPr marL="552" marR="552" marT="552" marB="0"/>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1442212789"/>
                  </a:ext>
                </a:extLst>
              </a:tr>
              <a:tr h="0">
                <a:tc>
                  <a:txBody>
                    <a:bodyPr/>
                    <a:lstStyle/>
                    <a:p>
                      <a:pPr algn="r" fontAlgn="t"/>
                      <a:r>
                        <a:rPr lang="es-CO" sz="1100" b="1" u="none" strike="noStrike" dirty="0">
                          <a:effectLst/>
                        </a:rPr>
                        <a:t>A realizar compras</a:t>
                      </a:r>
                      <a:endParaRPr lang="es-CO" sz="1100" b="1" i="0" u="none" strike="noStrike" dirty="0">
                        <a:solidFill>
                          <a:srgbClr val="000000"/>
                        </a:solidFill>
                        <a:effectLst/>
                        <a:latin typeface="+mn-lt"/>
                      </a:endParaRPr>
                    </a:p>
                  </a:txBody>
                  <a:tcPr marL="552" marR="552" marT="552"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3748179150"/>
                  </a:ext>
                </a:extLst>
              </a:tr>
              <a:tr h="0">
                <a:tc>
                  <a:txBody>
                    <a:bodyPr/>
                    <a:lstStyle/>
                    <a:p>
                      <a:pPr algn="r" fontAlgn="t"/>
                      <a:r>
                        <a:rPr lang="es-CO" sz="1100" b="1" u="none" strike="noStrike">
                          <a:effectLst/>
                        </a:rPr>
                        <a:t>Ir a estudiar</a:t>
                      </a:r>
                      <a:endParaRPr lang="es-CO" sz="1100" b="1" i="0" u="none" strike="noStrike">
                        <a:solidFill>
                          <a:srgbClr val="000000"/>
                        </a:solidFill>
                        <a:effectLst/>
                        <a:latin typeface="+mn-lt"/>
                      </a:endParaRPr>
                    </a:p>
                  </a:txBody>
                  <a:tcPr marL="552" marR="552" marT="552"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899350758"/>
                  </a:ext>
                </a:extLst>
              </a:tr>
              <a:tr h="0">
                <a:tc>
                  <a:txBody>
                    <a:bodyPr/>
                    <a:lstStyle/>
                    <a:p>
                      <a:pPr algn="r" fontAlgn="t"/>
                      <a:r>
                        <a:rPr lang="es-MX" sz="1100" b="1" u="none" strike="noStrike">
                          <a:effectLst/>
                        </a:rPr>
                        <a:t>A realizar algún trámite personal</a:t>
                      </a:r>
                      <a:endParaRPr lang="es-MX" sz="1100" b="1" i="0" u="none" strike="noStrike">
                        <a:solidFill>
                          <a:srgbClr val="000000"/>
                        </a:solidFill>
                        <a:effectLst/>
                        <a:latin typeface="+mn-lt"/>
                      </a:endParaRPr>
                    </a:p>
                  </a:txBody>
                  <a:tcPr marL="552" marR="552" marT="552"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1418195173"/>
                  </a:ext>
                </a:extLst>
              </a:tr>
              <a:tr h="26480">
                <a:tc>
                  <a:txBody>
                    <a:bodyPr/>
                    <a:lstStyle/>
                    <a:p>
                      <a:pPr algn="r" fontAlgn="t"/>
                      <a:r>
                        <a:rPr lang="es-CO" sz="1100" b="1" u="none" strike="noStrike" dirty="0">
                          <a:effectLst/>
                        </a:rPr>
                        <a:t>A realizar actividades físicas y/o deportivas (ir al gym, trotar, entrenar)</a:t>
                      </a:r>
                      <a:endParaRPr lang="es-CO" sz="1100" b="1" i="0" u="none" strike="noStrike" dirty="0">
                        <a:solidFill>
                          <a:srgbClr val="000000"/>
                        </a:solidFill>
                        <a:effectLst/>
                        <a:latin typeface="+mn-lt"/>
                      </a:endParaRPr>
                    </a:p>
                  </a:txBody>
                  <a:tcPr marL="552" marR="552" marT="552"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3564028607"/>
                  </a:ext>
                </a:extLst>
              </a:tr>
              <a:tr h="0">
                <a:tc>
                  <a:txBody>
                    <a:bodyPr/>
                    <a:lstStyle/>
                    <a:p>
                      <a:pPr algn="r" fontAlgn="t"/>
                      <a:r>
                        <a:rPr lang="es-CO" sz="1100" b="1" u="none" strike="noStrike">
                          <a:effectLst/>
                        </a:rPr>
                        <a:t>A visitar a alguien (familiar o amigo)</a:t>
                      </a:r>
                      <a:endParaRPr lang="es-CO" sz="1100" b="1" i="0" u="none" strike="noStrike">
                        <a:solidFill>
                          <a:srgbClr val="000000"/>
                        </a:solidFill>
                        <a:effectLst/>
                        <a:latin typeface="+mn-lt"/>
                      </a:endParaRPr>
                    </a:p>
                  </a:txBody>
                  <a:tcPr marL="552" marR="552" marT="552"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4163524081"/>
                  </a:ext>
                </a:extLst>
              </a:tr>
              <a:tr h="0">
                <a:tc>
                  <a:txBody>
                    <a:bodyPr/>
                    <a:lstStyle/>
                    <a:p>
                      <a:pPr algn="r" fontAlgn="t"/>
                      <a:r>
                        <a:rPr lang="es-CO" sz="1100" b="1" u="none" strike="noStrike">
                          <a:effectLst/>
                        </a:rPr>
                        <a:t>A otro asunto</a:t>
                      </a:r>
                      <a:endParaRPr lang="es-CO" sz="1100" b="1" i="0" u="none" strike="noStrike">
                        <a:solidFill>
                          <a:srgbClr val="000000"/>
                        </a:solidFill>
                        <a:effectLst/>
                        <a:latin typeface="+mn-lt"/>
                      </a:endParaRPr>
                    </a:p>
                  </a:txBody>
                  <a:tcPr marL="552" marR="552" marT="55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3533676916"/>
                  </a:ext>
                </a:extLst>
              </a:tr>
              <a:tr h="26480">
                <a:tc>
                  <a:txBody>
                    <a:bodyPr/>
                    <a:lstStyle/>
                    <a:p>
                      <a:pPr algn="r" fontAlgn="t"/>
                      <a:r>
                        <a:rPr lang="es-MX" sz="1100" b="1" u="none" strike="noStrike" dirty="0">
                          <a:effectLst/>
                        </a:rPr>
                        <a:t>A asistir a alguna actividad de tipo religioso y/o de culto (la iglesia)</a:t>
                      </a:r>
                      <a:endParaRPr lang="es-MX" sz="1100" b="1" i="0" u="none" strike="noStrike" dirty="0">
                        <a:solidFill>
                          <a:srgbClr val="000000"/>
                        </a:solidFill>
                        <a:effectLst/>
                        <a:latin typeface="+mn-lt"/>
                      </a:endParaRPr>
                    </a:p>
                  </a:txBody>
                  <a:tcPr marL="552" marR="552" marT="55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1331163105"/>
                  </a:ext>
                </a:extLst>
              </a:tr>
              <a:tr h="0">
                <a:tc>
                  <a:txBody>
                    <a:bodyPr/>
                    <a:lstStyle/>
                    <a:p>
                      <a:pPr algn="r" fontAlgn="t"/>
                      <a:r>
                        <a:rPr lang="es-CO" sz="1100" b="1" u="none" strike="noStrike" dirty="0">
                          <a:effectLst/>
                        </a:rPr>
                        <a:t>A buscar trabajo</a:t>
                      </a:r>
                      <a:endParaRPr lang="es-CO" sz="1100" b="1" i="0" u="none" strike="noStrike" dirty="0">
                        <a:solidFill>
                          <a:srgbClr val="000000"/>
                        </a:solidFill>
                        <a:effectLst/>
                        <a:latin typeface="+mn-lt"/>
                      </a:endParaRPr>
                    </a:p>
                  </a:txBody>
                  <a:tcPr marL="552" marR="552" marT="55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1030427137"/>
                  </a:ext>
                </a:extLst>
              </a:tr>
              <a:tr h="0">
                <a:tc>
                  <a:txBody>
                    <a:bodyPr/>
                    <a:lstStyle/>
                    <a:p>
                      <a:pPr algn="r" fontAlgn="t"/>
                      <a:r>
                        <a:rPr lang="es-MX" sz="1100" b="1" u="none" strike="noStrike" dirty="0">
                          <a:effectLst/>
                        </a:rPr>
                        <a:t>A acompañar o llevar a alguien</a:t>
                      </a:r>
                      <a:endParaRPr lang="es-MX" sz="1100" b="1" i="0" u="none" strike="noStrike" dirty="0">
                        <a:solidFill>
                          <a:srgbClr val="000000"/>
                        </a:solidFill>
                        <a:effectLst/>
                        <a:latin typeface="+mn-lt"/>
                      </a:endParaRPr>
                    </a:p>
                  </a:txBody>
                  <a:tcPr marL="552" marR="552" marT="55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2542290665"/>
                  </a:ext>
                </a:extLst>
              </a:tr>
              <a:tr h="35306">
                <a:tc>
                  <a:txBody>
                    <a:bodyPr/>
                    <a:lstStyle/>
                    <a:p>
                      <a:pPr algn="r" fontAlgn="t"/>
                      <a:r>
                        <a:rPr lang="es-MX" sz="1100" b="1" u="none" strike="noStrike" dirty="0">
                          <a:effectLst/>
                        </a:rPr>
                        <a:t>A realizar actividades recreativas y culturales (ir a cine, a un concierto, una presentación etc.)</a:t>
                      </a:r>
                      <a:endParaRPr lang="es-MX" sz="1100" b="1" i="0" u="none" strike="noStrike" dirty="0">
                        <a:solidFill>
                          <a:srgbClr val="000000"/>
                        </a:solidFill>
                        <a:effectLst/>
                        <a:latin typeface="+mn-lt"/>
                      </a:endParaRPr>
                    </a:p>
                  </a:txBody>
                  <a:tcPr marL="552" marR="552" marT="55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328370477"/>
                  </a:ext>
                </a:extLst>
              </a:tr>
              <a:tr h="0">
                <a:tc>
                  <a:txBody>
                    <a:bodyPr/>
                    <a:lstStyle/>
                    <a:p>
                      <a:pPr algn="r" fontAlgn="t"/>
                      <a:r>
                        <a:rPr lang="es-MX" sz="1100" b="1" u="none" strike="noStrike" dirty="0">
                          <a:effectLst/>
                        </a:rPr>
                        <a:t>A llevar y/o dejar algo</a:t>
                      </a:r>
                      <a:endParaRPr lang="es-MX" sz="1100" b="1" i="0" u="none" strike="noStrike" dirty="0">
                        <a:solidFill>
                          <a:srgbClr val="000000"/>
                        </a:solidFill>
                        <a:effectLst/>
                        <a:latin typeface="+mn-lt"/>
                      </a:endParaRPr>
                    </a:p>
                  </a:txBody>
                  <a:tcPr marL="552" marR="552" marT="552"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2" marR="552" marT="552" marB="0" anchor="ctr"/>
                </a:tc>
                <a:extLst>
                  <a:ext uri="{0D108BD9-81ED-4DB2-BD59-A6C34878D82A}">
                    <a16:rowId xmlns:a16="http://schemas.microsoft.com/office/drawing/2014/main" val="803037679"/>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552" marR="552" marT="552"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52" marR="552" marT="55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52" marR="552" marT="55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52" marR="552" marT="55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52" marR="552" marT="55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52" marR="552" marT="55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552" marR="552" marT="55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52" marR="552" marT="552" marB="0" anchor="ctr"/>
                </a:tc>
                <a:extLst>
                  <a:ext uri="{0D108BD9-81ED-4DB2-BD59-A6C34878D82A}">
                    <a16:rowId xmlns:a16="http://schemas.microsoft.com/office/drawing/2014/main" val="292048697"/>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552" marR="552" marT="552"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552" marR="552" marT="552"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552" marR="552" marT="552"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552" marR="552" marT="552"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552" marR="552" marT="552"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552" marR="552" marT="552"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552" marR="552" marT="552"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552" marR="552" marT="552" marB="0" anchor="ctr"/>
                </a:tc>
                <a:extLst>
                  <a:ext uri="{0D108BD9-81ED-4DB2-BD59-A6C34878D82A}">
                    <a16:rowId xmlns:a16="http://schemas.microsoft.com/office/drawing/2014/main" val="4196834265"/>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52" marR="552" marT="552"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552" marR="552" marT="552"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552" marR="552" marT="552"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552" marR="552" marT="552"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552" marR="552" marT="552" marB="0" anchor="ctr"/>
                </a:tc>
                <a:tc>
                  <a:txBody>
                    <a:bodyPr/>
                    <a:lstStyle/>
                    <a:p>
                      <a:pPr algn="ctr" fontAlgn="ctr"/>
                      <a:r>
                        <a:rPr lang="es-CO" sz="1100" b="1" u="none" strike="noStrike">
                          <a:effectLst/>
                        </a:rPr>
                        <a:t>79</a:t>
                      </a:r>
                      <a:endParaRPr lang="es-CO" sz="1100" b="1" i="0" u="none" strike="noStrike">
                        <a:solidFill>
                          <a:srgbClr val="000000"/>
                        </a:solidFill>
                        <a:effectLst/>
                        <a:latin typeface="+mn-lt"/>
                      </a:endParaRPr>
                    </a:p>
                  </a:txBody>
                  <a:tcPr marL="552" marR="552" marT="552"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552" marR="552" marT="552"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552" marR="552" marT="552" marB="0" anchor="ctr"/>
                </a:tc>
                <a:extLst>
                  <a:ext uri="{0D108BD9-81ED-4DB2-BD59-A6C34878D82A}">
                    <a16:rowId xmlns:a16="http://schemas.microsoft.com/office/drawing/2014/main" val="12962410"/>
                  </a:ext>
                </a:extLst>
              </a:tr>
            </a:tbl>
          </a:graphicData>
        </a:graphic>
      </p:graphicFrame>
    </p:spTree>
    <p:extLst>
      <p:ext uri="{BB962C8B-B14F-4D97-AF65-F5344CB8AC3E}">
        <p14:creationId xmlns:p14="http://schemas.microsoft.com/office/powerpoint/2010/main" val="2123106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581060624"/>
              </p:ext>
            </p:extLst>
          </p:nvPr>
        </p:nvGraphicFramePr>
        <p:xfrm>
          <a:off x="8256240" y="3862418"/>
          <a:ext cx="2859627" cy="21090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24169273"/>
              </p:ext>
            </p:extLst>
          </p:nvPr>
        </p:nvGraphicFramePr>
        <p:xfrm>
          <a:off x="8276933" y="1914763"/>
          <a:ext cx="2859627" cy="21090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760683959"/>
              </p:ext>
            </p:extLst>
          </p:nvPr>
        </p:nvGraphicFramePr>
        <p:xfrm>
          <a:off x="3680924" y="1914763"/>
          <a:ext cx="3330487" cy="3981253"/>
        </p:xfrm>
        <a:graphic>
          <a:graphicData uri="http://schemas.openxmlformats.org/drawingml/2006/chart">
            <c:chart xmlns:c="http://schemas.openxmlformats.org/drawingml/2006/chart" xmlns:r="http://schemas.openxmlformats.org/officeDocument/2006/relationships" r:id="rId4"/>
          </a:graphicData>
        </a:graphic>
      </p:graphicFrame>
      <p:sp>
        <p:nvSpPr>
          <p:cNvPr id="65" name="object 2"/>
          <p:cNvSpPr txBox="1">
            <a:spLocks/>
          </p:cNvSpPr>
          <p:nvPr/>
        </p:nvSpPr>
        <p:spPr>
          <a:xfrm>
            <a:off x="581776" y="285890"/>
            <a:ext cx="7242416"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DESCRIPCIÓN ACOMPAÑANTE</a:t>
            </a:r>
          </a:p>
          <a:p>
            <a:pPr marL="8573" marR="3429">
              <a:spcBef>
                <a:spcPts val="68"/>
              </a:spcBef>
            </a:pPr>
            <a:r>
              <a:rPr lang="es-MX" sz="2363" spc="101" dirty="0">
                <a:solidFill>
                  <a:schemeClr val="accent3">
                    <a:lumMod val="75000"/>
                  </a:schemeClr>
                </a:solidFill>
                <a:latin typeface="+mn-lt"/>
              </a:rPr>
              <a:t>(PARA LOS QUE LLEVAN O ACOMPAÑAN A ALGUIEN)</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102</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las opciones que apliquen para describir a la persona que usualmente acompaña o lleva en sus recorridos frecuentes</a:t>
            </a:r>
          </a:p>
        </p:txBody>
      </p:sp>
      <p:sp>
        <p:nvSpPr>
          <p:cNvPr id="108" name="object 4">
            <a:extLst>
              <a:ext uri="{FF2B5EF4-FFF2-40B4-BE49-F238E27FC236}">
                <a16:creationId xmlns:a16="http://schemas.microsoft.com/office/drawing/2014/main" id="{A7157F5C-9DC2-425E-A31F-74B0C3BE6816}"/>
              </a:ext>
            </a:extLst>
          </p:cNvPr>
          <p:cNvSpPr txBox="1"/>
          <p:nvPr/>
        </p:nvSpPr>
        <p:spPr>
          <a:xfrm>
            <a:off x="484960"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4295800"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43" name="object 4">
            <a:extLst>
              <a:ext uri="{FF2B5EF4-FFF2-40B4-BE49-F238E27FC236}">
                <a16:creationId xmlns:a16="http://schemas.microsoft.com/office/drawing/2014/main" id="{FC66D8EB-E0AF-40E7-8EE1-0C25FBC9B55C}"/>
              </a:ext>
            </a:extLst>
          </p:cNvPr>
          <p:cNvSpPr txBox="1"/>
          <p:nvPr/>
        </p:nvSpPr>
        <p:spPr>
          <a:xfrm>
            <a:off x="8616280"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grpSp>
        <p:nvGrpSpPr>
          <p:cNvPr id="39" name="Grupo 38"/>
          <p:cNvGrpSpPr/>
          <p:nvPr/>
        </p:nvGrpSpPr>
        <p:grpSpPr>
          <a:xfrm>
            <a:off x="4807600" y="6050511"/>
            <a:ext cx="1216392" cy="446715"/>
            <a:chOff x="10434621" y="5954085"/>
            <a:chExt cx="1216392"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10434621" y="5969913"/>
              <a:ext cx="1216392"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10810291" y="5954085"/>
              <a:ext cx="60144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4</a:t>
              </a:r>
            </a:p>
          </p:txBody>
        </p:sp>
      </p:grpSp>
      <p:grpSp>
        <p:nvGrpSpPr>
          <p:cNvPr id="45" name="Grupo 44"/>
          <p:cNvGrpSpPr/>
          <p:nvPr/>
        </p:nvGrpSpPr>
        <p:grpSpPr>
          <a:xfrm>
            <a:off x="905362" y="6021288"/>
            <a:ext cx="1212265" cy="430887"/>
            <a:chOff x="8433990" y="5969913"/>
            <a:chExt cx="1212265" cy="430887"/>
          </a:xfrm>
        </p:grpSpPr>
        <p:sp>
          <p:nvSpPr>
            <p:cNvPr id="4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47" name="Rectángulo 4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8" name="CuadroTexto 47">
              <a:extLst>
                <a:ext uri="{FF2B5EF4-FFF2-40B4-BE49-F238E27FC236}">
                  <a16:creationId xmlns:a16="http://schemas.microsoft.com/office/drawing/2014/main" id="{958EB4CF-4518-4B49-9A15-18ADBDAAF982}"/>
                </a:ext>
              </a:extLst>
            </p:cNvPr>
            <p:cNvSpPr txBox="1"/>
            <p:nvPr/>
          </p:nvSpPr>
          <p:spPr>
            <a:xfrm>
              <a:off x="8809354" y="5969913"/>
              <a:ext cx="60144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a:t>
              </a:r>
            </a:p>
          </p:txBody>
        </p:sp>
      </p:grpSp>
      <p:grpSp>
        <p:nvGrpSpPr>
          <p:cNvPr id="49" name="Grupo 48"/>
          <p:cNvGrpSpPr/>
          <p:nvPr/>
        </p:nvGrpSpPr>
        <p:grpSpPr>
          <a:xfrm>
            <a:off x="8760296" y="6094457"/>
            <a:ext cx="1734253" cy="430887"/>
            <a:chOff x="8256240" y="6325148"/>
            <a:chExt cx="1734253" cy="430887"/>
          </a:xfrm>
        </p:grpSpPr>
        <p:sp>
          <p:nvSpPr>
            <p:cNvPr id="50" name="Rectángulo: esquinas redondeadas 5">
              <a:extLst>
                <a:ext uri="{FF2B5EF4-FFF2-40B4-BE49-F238E27FC236}">
                  <a16:creationId xmlns:a16="http://schemas.microsoft.com/office/drawing/2014/main" id="{CB4F0725-092E-4792-851B-F5AFB4AAEE98}"/>
                </a:ext>
              </a:extLst>
            </p:cNvPr>
            <p:cNvSpPr/>
            <p:nvPr/>
          </p:nvSpPr>
          <p:spPr>
            <a:xfrm>
              <a:off x="8256240" y="6325148"/>
              <a:ext cx="1734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1" name="Rectángulo 5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2" name="CuadroTexto 51">
              <a:extLst>
                <a:ext uri="{FF2B5EF4-FFF2-40B4-BE49-F238E27FC236}">
                  <a16:creationId xmlns:a16="http://schemas.microsoft.com/office/drawing/2014/main" id="{958EB4CF-4518-4B49-9A15-18ADBDAAF982}"/>
                </a:ext>
              </a:extLst>
            </p:cNvPr>
            <p:cNvSpPr txBox="1"/>
            <p:nvPr/>
          </p:nvSpPr>
          <p:spPr>
            <a:xfrm>
              <a:off x="8478814" y="6325148"/>
              <a:ext cx="60144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2</a:t>
              </a:r>
            </a:p>
          </p:txBody>
        </p:sp>
        <p:sp>
          <p:nvSpPr>
            <p:cNvPr id="53" name="Rectángulo 5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4" name="CuadroTexto 53">
              <a:extLst>
                <a:ext uri="{FF2B5EF4-FFF2-40B4-BE49-F238E27FC236}">
                  <a16:creationId xmlns:a16="http://schemas.microsoft.com/office/drawing/2014/main" id="{C80FD727-6A73-4F22-989A-FF4F7D29AFB0}"/>
                </a:ext>
              </a:extLst>
            </p:cNvPr>
            <p:cNvSpPr txBox="1"/>
            <p:nvPr/>
          </p:nvSpPr>
          <p:spPr>
            <a:xfrm>
              <a:off x="9314356" y="6325148"/>
              <a:ext cx="60144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2</a:t>
              </a:r>
            </a:p>
          </p:txBody>
        </p:sp>
      </p:grpSp>
      <p:cxnSp>
        <p:nvCxnSpPr>
          <p:cNvPr id="57" name="Conector recto 56"/>
          <p:cNvCxnSpPr/>
          <p:nvPr/>
        </p:nvCxnSpPr>
        <p:spPr>
          <a:xfrm>
            <a:off x="3353634" y="1844824"/>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Conector recto 57"/>
          <p:cNvCxnSpPr/>
          <p:nvPr/>
        </p:nvCxnSpPr>
        <p:spPr>
          <a:xfrm>
            <a:off x="7536160" y="1844824"/>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4" name="Group 4"/>
          <p:cNvGrpSpPr/>
          <p:nvPr/>
        </p:nvGrpSpPr>
        <p:grpSpPr>
          <a:xfrm>
            <a:off x="5087888" y="3563631"/>
            <a:ext cx="316356" cy="543624"/>
            <a:chOff x="1553369" y="4646613"/>
            <a:chExt cx="665162" cy="1654175"/>
          </a:xfrm>
        </p:grpSpPr>
        <p:sp>
          <p:nvSpPr>
            <p:cNvPr id="76" name="Freeform 196"/>
            <p:cNvSpPr>
              <a:spLocks/>
            </p:cNvSpPr>
            <p:nvPr/>
          </p:nvSpPr>
          <p:spPr bwMode="auto">
            <a:xfrm>
              <a:off x="1564481" y="5092700"/>
              <a:ext cx="644525" cy="671513"/>
            </a:xfrm>
            <a:custGeom>
              <a:avLst/>
              <a:gdLst>
                <a:gd name="T0" fmla="*/ 1423 w 1624"/>
                <a:gd name="T1" fmla="*/ 697 h 1692"/>
                <a:gd name="T2" fmla="*/ 1422 w 1624"/>
                <a:gd name="T3" fmla="*/ 635 h 1692"/>
                <a:gd name="T4" fmla="*/ 1410 w 1624"/>
                <a:gd name="T5" fmla="*/ 522 h 1692"/>
                <a:gd name="T6" fmla="*/ 1385 w 1624"/>
                <a:gd name="T7" fmla="*/ 422 h 1692"/>
                <a:gd name="T8" fmla="*/ 1346 w 1624"/>
                <a:gd name="T9" fmla="*/ 337 h 1692"/>
                <a:gd name="T10" fmla="*/ 1292 w 1624"/>
                <a:gd name="T11" fmla="*/ 264 h 1692"/>
                <a:gd name="T12" fmla="*/ 1223 w 1624"/>
                <a:gd name="T13" fmla="*/ 204 h 1692"/>
                <a:gd name="T14" fmla="*/ 1138 w 1624"/>
                <a:gd name="T15" fmla="*/ 159 h 1692"/>
                <a:gd name="T16" fmla="*/ 1034 w 1624"/>
                <a:gd name="T17" fmla="*/ 127 h 1692"/>
                <a:gd name="T18" fmla="*/ 974 w 1624"/>
                <a:gd name="T19" fmla="*/ 115 h 1692"/>
                <a:gd name="T20" fmla="*/ 974 w 1624"/>
                <a:gd name="T21" fmla="*/ 0 h 1692"/>
                <a:gd name="T22" fmla="*/ 650 w 1624"/>
                <a:gd name="T23" fmla="*/ 0 h 1692"/>
                <a:gd name="T24" fmla="*/ 650 w 1624"/>
                <a:gd name="T25" fmla="*/ 115 h 1692"/>
                <a:gd name="T26" fmla="*/ 592 w 1624"/>
                <a:gd name="T27" fmla="*/ 127 h 1692"/>
                <a:gd name="T28" fmla="*/ 488 w 1624"/>
                <a:gd name="T29" fmla="*/ 159 h 1692"/>
                <a:gd name="T30" fmla="*/ 403 w 1624"/>
                <a:gd name="T31" fmla="*/ 204 h 1692"/>
                <a:gd name="T32" fmla="*/ 333 w 1624"/>
                <a:gd name="T33" fmla="*/ 264 h 1692"/>
                <a:gd name="T34" fmla="*/ 278 w 1624"/>
                <a:gd name="T35" fmla="*/ 337 h 1692"/>
                <a:gd name="T36" fmla="*/ 239 w 1624"/>
                <a:gd name="T37" fmla="*/ 422 h 1692"/>
                <a:gd name="T38" fmla="*/ 215 w 1624"/>
                <a:gd name="T39" fmla="*/ 522 h 1692"/>
                <a:gd name="T40" fmla="*/ 202 w 1624"/>
                <a:gd name="T41" fmla="*/ 635 h 1692"/>
                <a:gd name="T42" fmla="*/ 201 w 1624"/>
                <a:gd name="T43" fmla="*/ 697 h 1692"/>
                <a:gd name="T44" fmla="*/ 0 w 1624"/>
                <a:gd name="T45" fmla="*/ 1637 h 1692"/>
                <a:gd name="T46" fmla="*/ 220 w 1624"/>
                <a:gd name="T47" fmla="*/ 1692 h 1692"/>
                <a:gd name="T48" fmla="*/ 434 w 1624"/>
                <a:gd name="T49" fmla="*/ 656 h 1692"/>
                <a:gd name="T50" fmla="*/ 435 w 1624"/>
                <a:gd name="T51" fmla="*/ 609 h 1692"/>
                <a:gd name="T52" fmla="*/ 446 w 1624"/>
                <a:gd name="T53" fmla="*/ 536 h 1692"/>
                <a:gd name="T54" fmla="*/ 465 w 1624"/>
                <a:gd name="T55" fmla="*/ 484 h 1692"/>
                <a:gd name="T56" fmla="*/ 497 w 1624"/>
                <a:gd name="T57" fmla="*/ 449 h 1692"/>
                <a:gd name="T58" fmla="*/ 540 w 1624"/>
                <a:gd name="T59" fmla="*/ 430 h 1692"/>
                <a:gd name="T60" fmla="*/ 596 w 1624"/>
                <a:gd name="T61" fmla="*/ 421 h 1692"/>
                <a:gd name="T62" fmla="*/ 702 w 1624"/>
                <a:gd name="T63" fmla="*/ 418 h 1692"/>
                <a:gd name="T64" fmla="*/ 793 w 1624"/>
                <a:gd name="T65" fmla="*/ 420 h 1692"/>
                <a:gd name="T66" fmla="*/ 792 w 1624"/>
                <a:gd name="T67" fmla="*/ 424 h 1692"/>
                <a:gd name="T68" fmla="*/ 888 w 1624"/>
                <a:gd name="T69" fmla="*/ 422 h 1692"/>
                <a:gd name="T70" fmla="*/ 1003 w 1624"/>
                <a:gd name="T71" fmla="*/ 424 h 1692"/>
                <a:gd name="T72" fmla="*/ 1064 w 1624"/>
                <a:gd name="T73" fmla="*/ 431 h 1692"/>
                <a:gd name="T74" fmla="*/ 1114 w 1624"/>
                <a:gd name="T75" fmla="*/ 449 h 1692"/>
                <a:gd name="T76" fmla="*/ 1151 w 1624"/>
                <a:gd name="T77" fmla="*/ 483 h 1692"/>
                <a:gd name="T78" fmla="*/ 1175 w 1624"/>
                <a:gd name="T79" fmla="*/ 534 h 1692"/>
                <a:gd name="T80" fmla="*/ 1188 w 1624"/>
                <a:gd name="T81" fmla="*/ 608 h 1692"/>
                <a:gd name="T82" fmla="*/ 1190 w 1624"/>
                <a:gd name="T83" fmla="*/ 656 h 1692"/>
                <a:gd name="T84" fmla="*/ 1403 w 1624"/>
                <a:gd name="T85" fmla="*/ 1692 h 1692"/>
                <a:gd name="T86" fmla="*/ 1624 w 1624"/>
                <a:gd name="T87" fmla="*/ 1637 h 1692"/>
                <a:gd name="T88" fmla="*/ 1423 w 1624"/>
                <a:gd name="T89" fmla="*/ 697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4" h="1692">
                  <a:moveTo>
                    <a:pt x="1423" y="697"/>
                  </a:moveTo>
                  <a:lnTo>
                    <a:pt x="1422" y="635"/>
                  </a:lnTo>
                  <a:lnTo>
                    <a:pt x="1410" y="522"/>
                  </a:lnTo>
                  <a:lnTo>
                    <a:pt x="1385" y="422"/>
                  </a:lnTo>
                  <a:lnTo>
                    <a:pt x="1346" y="337"/>
                  </a:lnTo>
                  <a:lnTo>
                    <a:pt x="1292" y="264"/>
                  </a:lnTo>
                  <a:lnTo>
                    <a:pt x="1223" y="204"/>
                  </a:lnTo>
                  <a:lnTo>
                    <a:pt x="1138" y="159"/>
                  </a:lnTo>
                  <a:lnTo>
                    <a:pt x="1034" y="127"/>
                  </a:lnTo>
                  <a:lnTo>
                    <a:pt x="974" y="115"/>
                  </a:lnTo>
                  <a:lnTo>
                    <a:pt x="974" y="0"/>
                  </a:lnTo>
                  <a:lnTo>
                    <a:pt x="650" y="0"/>
                  </a:lnTo>
                  <a:lnTo>
                    <a:pt x="650" y="115"/>
                  </a:lnTo>
                  <a:lnTo>
                    <a:pt x="592" y="127"/>
                  </a:lnTo>
                  <a:lnTo>
                    <a:pt x="488" y="159"/>
                  </a:lnTo>
                  <a:lnTo>
                    <a:pt x="403" y="204"/>
                  </a:lnTo>
                  <a:lnTo>
                    <a:pt x="333" y="264"/>
                  </a:lnTo>
                  <a:lnTo>
                    <a:pt x="278" y="337"/>
                  </a:lnTo>
                  <a:lnTo>
                    <a:pt x="239" y="422"/>
                  </a:lnTo>
                  <a:lnTo>
                    <a:pt x="215" y="522"/>
                  </a:lnTo>
                  <a:lnTo>
                    <a:pt x="202" y="635"/>
                  </a:lnTo>
                  <a:lnTo>
                    <a:pt x="201" y="697"/>
                  </a:lnTo>
                  <a:lnTo>
                    <a:pt x="0" y="1637"/>
                  </a:lnTo>
                  <a:lnTo>
                    <a:pt x="220" y="1692"/>
                  </a:lnTo>
                  <a:lnTo>
                    <a:pt x="434" y="656"/>
                  </a:lnTo>
                  <a:lnTo>
                    <a:pt x="435" y="609"/>
                  </a:lnTo>
                  <a:lnTo>
                    <a:pt x="446" y="536"/>
                  </a:lnTo>
                  <a:lnTo>
                    <a:pt x="465" y="484"/>
                  </a:lnTo>
                  <a:lnTo>
                    <a:pt x="497" y="449"/>
                  </a:lnTo>
                  <a:lnTo>
                    <a:pt x="540" y="430"/>
                  </a:lnTo>
                  <a:lnTo>
                    <a:pt x="596" y="421"/>
                  </a:lnTo>
                  <a:lnTo>
                    <a:pt x="702" y="418"/>
                  </a:lnTo>
                  <a:lnTo>
                    <a:pt x="793" y="420"/>
                  </a:lnTo>
                  <a:lnTo>
                    <a:pt x="792" y="424"/>
                  </a:lnTo>
                  <a:lnTo>
                    <a:pt x="888" y="422"/>
                  </a:lnTo>
                  <a:lnTo>
                    <a:pt x="1003" y="424"/>
                  </a:lnTo>
                  <a:lnTo>
                    <a:pt x="1064" y="431"/>
                  </a:lnTo>
                  <a:lnTo>
                    <a:pt x="1114" y="449"/>
                  </a:lnTo>
                  <a:lnTo>
                    <a:pt x="1151" y="483"/>
                  </a:lnTo>
                  <a:lnTo>
                    <a:pt x="1175" y="534"/>
                  </a:lnTo>
                  <a:lnTo>
                    <a:pt x="1188" y="608"/>
                  </a:lnTo>
                  <a:lnTo>
                    <a:pt x="1190" y="656"/>
                  </a:lnTo>
                  <a:lnTo>
                    <a:pt x="1403" y="1692"/>
                  </a:lnTo>
                  <a:lnTo>
                    <a:pt x="1624" y="1637"/>
                  </a:lnTo>
                  <a:lnTo>
                    <a:pt x="1423" y="697"/>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7" name="Freeform 197"/>
            <p:cNvSpPr>
              <a:spLocks/>
            </p:cNvSpPr>
            <p:nvPr/>
          </p:nvSpPr>
          <p:spPr bwMode="auto">
            <a:xfrm>
              <a:off x="1888331" y="5748338"/>
              <a:ext cx="119063" cy="511175"/>
            </a:xfrm>
            <a:custGeom>
              <a:avLst/>
              <a:gdLst>
                <a:gd name="T0" fmla="*/ 16 w 301"/>
                <a:gd name="T1" fmla="*/ 1285 h 1285"/>
                <a:gd name="T2" fmla="*/ 210 w 301"/>
                <a:gd name="T3" fmla="*/ 1272 h 1285"/>
                <a:gd name="T4" fmla="*/ 301 w 301"/>
                <a:gd name="T5" fmla="*/ 0 h 1285"/>
                <a:gd name="T6" fmla="*/ 0 w 301"/>
                <a:gd name="T7" fmla="*/ 6 h 1285"/>
                <a:gd name="T8" fmla="*/ 6 w 301"/>
                <a:gd name="T9" fmla="*/ 160 h 1285"/>
                <a:gd name="T10" fmla="*/ 14 w 301"/>
                <a:gd name="T11" fmla="*/ 545 h 1285"/>
                <a:gd name="T12" fmla="*/ 18 w 301"/>
                <a:gd name="T13" fmla="*/ 1110 h 1285"/>
                <a:gd name="T14" fmla="*/ 16 w 301"/>
                <a:gd name="T15" fmla="*/ 1285 h 1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285">
                  <a:moveTo>
                    <a:pt x="16" y="1285"/>
                  </a:moveTo>
                  <a:lnTo>
                    <a:pt x="210" y="1272"/>
                  </a:lnTo>
                  <a:lnTo>
                    <a:pt x="301" y="0"/>
                  </a:lnTo>
                  <a:lnTo>
                    <a:pt x="0" y="6"/>
                  </a:lnTo>
                  <a:lnTo>
                    <a:pt x="6" y="160"/>
                  </a:lnTo>
                  <a:lnTo>
                    <a:pt x="14" y="545"/>
                  </a:lnTo>
                  <a:lnTo>
                    <a:pt x="18" y="1110"/>
                  </a:lnTo>
                  <a:lnTo>
                    <a:pt x="16" y="1285"/>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8" name="Freeform 198"/>
            <p:cNvSpPr>
              <a:spLocks/>
            </p:cNvSpPr>
            <p:nvPr/>
          </p:nvSpPr>
          <p:spPr bwMode="auto">
            <a:xfrm>
              <a:off x="1753394" y="5748338"/>
              <a:ext cx="119063" cy="506413"/>
            </a:xfrm>
            <a:custGeom>
              <a:avLst/>
              <a:gdLst>
                <a:gd name="T0" fmla="*/ 289 w 302"/>
                <a:gd name="T1" fmla="*/ 1272 h 1272"/>
                <a:gd name="T2" fmla="*/ 288 w 302"/>
                <a:gd name="T3" fmla="*/ 1099 h 1272"/>
                <a:gd name="T4" fmla="*/ 288 w 302"/>
                <a:gd name="T5" fmla="*/ 540 h 1272"/>
                <a:gd name="T6" fmla="*/ 296 w 302"/>
                <a:gd name="T7" fmla="*/ 160 h 1272"/>
                <a:gd name="T8" fmla="*/ 302 w 302"/>
                <a:gd name="T9" fmla="*/ 6 h 1272"/>
                <a:gd name="T10" fmla="*/ 0 w 302"/>
                <a:gd name="T11" fmla="*/ 0 h 1272"/>
                <a:gd name="T12" fmla="*/ 92 w 302"/>
                <a:gd name="T13" fmla="*/ 1272 h 1272"/>
                <a:gd name="T14" fmla="*/ 289 w 302"/>
                <a:gd name="T15" fmla="*/ 1272 h 1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1272">
                  <a:moveTo>
                    <a:pt x="289" y="1272"/>
                  </a:moveTo>
                  <a:lnTo>
                    <a:pt x="288" y="1099"/>
                  </a:lnTo>
                  <a:lnTo>
                    <a:pt x="288" y="540"/>
                  </a:lnTo>
                  <a:lnTo>
                    <a:pt x="296" y="160"/>
                  </a:lnTo>
                  <a:lnTo>
                    <a:pt x="302" y="6"/>
                  </a:lnTo>
                  <a:lnTo>
                    <a:pt x="0" y="0"/>
                  </a:lnTo>
                  <a:lnTo>
                    <a:pt x="92" y="1272"/>
                  </a:lnTo>
                  <a:lnTo>
                    <a:pt x="289" y="1272"/>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9" name="Freeform 199"/>
            <p:cNvSpPr>
              <a:spLocks/>
            </p:cNvSpPr>
            <p:nvPr/>
          </p:nvSpPr>
          <p:spPr bwMode="auto">
            <a:xfrm>
              <a:off x="1661319" y="4662488"/>
              <a:ext cx="447675" cy="458788"/>
            </a:xfrm>
            <a:custGeom>
              <a:avLst/>
              <a:gdLst>
                <a:gd name="T0" fmla="*/ 1126 w 1126"/>
                <a:gd name="T1" fmla="*/ 578 h 1157"/>
                <a:gd name="T2" fmla="*/ 1125 w 1126"/>
                <a:gd name="T3" fmla="*/ 608 h 1157"/>
                <a:gd name="T4" fmla="*/ 1119 w 1126"/>
                <a:gd name="T5" fmla="*/ 667 h 1157"/>
                <a:gd name="T6" fmla="*/ 1098 w 1126"/>
                <a:gd name="T7" fmla="*/ 751 h 1157"/>
                <a:gd name="T8" fmla="*/ 1051 w 1126"/>
                <a:gd name="T9" fmla="*/ 855 h 1157"/>
                <a:gd name="T10" fmla="*/ 985 w 1126"/>
                <a:gd name="T11" fmla="*/ 947 h 1157"/>
                <a:gd name="T12" fmla="*/ 905 w 1126"/>
                <a:gd name="T13" fmla="*/ 1026 h 1157"/>
                <a:gd name="T14" fmla="*/ 814 w 1126"/>
                <a:gd name="T15" fmla="*/ 1088 h 1157"/>
                <a:gd name="T16" fmla="*/ 715 w 1126"/>
                <a:gd name="T17" fmla="*/ 1132 h 1157"/>
                <a:gd name="T18" fmla="*/ 614 w 1126"/>
                <a:gd name="T19" fmla="*/ 1155 h 1157"/>
                <a:gd name="T20" fmla="*/ 562 w 1126"/>
                <a:gd name="T21" fmla="*/ 1157 h 1157"/>
                <a:gd name="T22" fmla="*/ 512 w 1126"/>
                <a:gd name="T23" fmla="*/ 1155 h 1157"/>
                <a:gd name="T24" fmla="*/ 411 w 1126"/>
                <a:gd name="T25" fmla="*/ 1132 h 1157"/>
                <a:gd name="T26" fmla="*/ 312 w 1126"/>
                <a:gd name="T27" fmla="*/ 1088 h 1157"/>
                <a:gd name="T28" fmla="*/ 222 w 1126"/>
                <a:gd name="T29" fmla="*/ 1026 h 1157"/>
                <a:gd name="T30" fmla="*/ 141 w 1126"/>
                <a:gd name="T31" fmla="*/ 947 h 1157"/>
                <a:gd name="T32" fmla="*/ 75 w 1126"/>
                <a:gd name="T33" fmla="*/ 855 h 1157"/>
                <a:gd name="T34" fmla="*/ 28 w 1126"/>
                <a:gd name="T35" fmla="*/ 751 h 1157"/>
                <a:gd name="T36" fmla="*/ 8 w 1126"/>
                <a:gd name="T37" fmla="*/ 667 h 1157"/>
                <a:gd name="T38" fmla="*/ 1 w 1126"/>
                <a:gd name="T39" fmla="*/ 608 h 1157"/>
                <a:gd name="T40" fmla="*/ 0 w 1126"/>
                <a:gd name="T41" fmla="*/ 578 h 1157"/>
                <a:gd name="T42" fmla="*/ 3 w 1126"/>
                <a:gd name="T43" fmla="*/ 519 h 1157"/>
                <a:gd name="T44" fmla="*/ 25 w 1126"/>
                <a:gd name="T45" fmla="*/ 406 h 1157"/>
                <a:gd name="T46" fmla="*/ 67 w 1126"/>
                <a:gd name="T47" fmla="*/ 302 h 1157"/>
                <a:gd name="T48" fmla="*/ 128 w 1126"/>
                <a:gd name="T49" fmla="*/ 210 h 1157"/>
                <a:gd name="T50" fmla="*/ 205 w 1126"/>
                <a:gd name="T51" fmla="*/ 133 h 1157"/>
                <a:gd name="T52" fmla="*/ 294 w 1126"/>
                <a:gd name="T53" fmla="*/ 70 h 1157"/>
                <a:gd name="T54" fmla="*/ 395 w 1126"/>
                <a:gd name="T55" fmla="*/ 26 h 1157"/>
                <a:gd name="T56" fmla="*/ 505 w 1126"/>
                <a:gd name="T57" fmla="*/ 3 h 1157"/>
                <a:gd name="T58" fmla="*/ 562 w 1126"/>
                <a:gd name="T59" fmla="*/ 0 h 1157"/>
                <a:gd name="T60" fmla="*/ 621 w 1126"/>
                <a:gd name="T61" fmla="*/ 3 h 1157"/>
                <a:gd name="T62" fmla="*/ 731 w 1126"/>
                <a:gd name="T63" fmla="*/ 26 h 1157"/>
                <a:gd name="T64" fmla="*/ 832 w 1126"/>
                <a:gd name="T65" fmla="*/ 70 h 1157"/>
                <a:gd name="T66" fmla="*/ 922 w 1126"/>
                <a:gd name="T67" fmla="*/ 133 h 1157"/>
                <a:gd name="T68" fmla="*/ 998 w 1126"/>
                <a:gd name="T69" fmla="*/ 210 h 1157"/>
                <a:gd name="T70" fmla="*/ 1059 w 1126"/>
                <a:gd name="T71" fmla="*/ 302 h 1157"/>
                <a:gd name="T72" fmla="*/ 1102 w 1126"/>
                <a:gd name="T73" fmla="*/ 406 h 1157"/>
                <a:gd name="T74" fmla="*/ 1124 w 1126"/>
                <a:gd name="T75" fmla="*/ 519 h 1157"/>
                <a:gd name="T76" fmla="*/ 1126 w 1126"/>
                <a:gd name="T77" fmla="*/ 578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6" h="1157">
                  <a:moveTo>
                    <a:pt x="1126" y="578"/>
                  </a:moveTo>
                  <a:lnTo>
                    <a:pt x="1125" y="608"/>
                  </a:lnTo>
                  <a:lnTo>
                    <a:pt x="1119" y="667"/>
                  </a:lnTo>
                  <a:lnTo>
                    <a:pt x="1098" y="751"/>
                  </a:lnTo>
                  <a:lnTo>
                    <a:pt x="1051" y="855"/>
                  </a:lnTo>
                  <a:lnTo>
                    <a:pt x="985" y="947"/>
                  </a:lnTo>
                  <a:lnTo>
                    <a:pt x="905" y="1026"/>
                  </a:lnTo>
                  <a:lnTo>
                    <a:pt x="814" y="1088"/>
                  </a:lnTo>
                  <a:lnTo>
                    <a:pt x="715" y="1132"/>
                  </a:lnTo>
                  <a:lnTo>
                    <a:pt x="614" y="1155"/>
                  </a:lnTo>
                  <a:lnTo>
                    <a:pt x="562" y="1157"/>
                  </a:lnTo>
                  <a:lnTo>
                    <a:pt x="512" y="1155"/>
                  </a:lnTo>
                  <a:lnTo>
                    <a:pt x="411" y="1132"/>
                  </a:lnTo>
                  <a:lnTo>
                    <a:pt x="312" y="1088"/>
                  </a:lnTo>
                  <a:lnTo>
                    <a:pt x="222" y="1026"/>
                  </a:lnTo>
                  <a:lnTo>
                    <a:pt x="141" y="947"/>
                  </a:lnTo>
                  <a:lnTo>
                    <a:pt x="75" y="855"/>
                  </a:lnTo>
                  <a:lnTo>
                    <a:pt x="28" y="751"/>
                  </a:lnTo>
                  <a:lnTo>
                    <a:pt x="8" y="667"/>
                  </a:lnTo>
                  <a:lnTo>
                    <a:pt x="1" y="608"/>
                  </a:lnTo>
                  <a:lnTo>
                    <a:pt x="0" y="578"/>
                  </a:lnTo>
                  <a:lnTo>
                    <a:pt x="3" y="519"/>
                  </a:lnTo>
                  <a:lnTo>
                    <a:pt x="25" y="406"/>
                  </a:lnTo>
                  <a:lnTo>
                    <a:pt x="67" y="302"/>
                  </a:lnTo>
                  <a:lnTo>
                    <a:pt x="128" y="210"/>
                  </a:lnTo>
                  <a:lnTo>
                    <a:pt x="205" y="133"/>
                  </a:lnTo>
                  <a:lnTo>
                    <a:pt x="294" y="70"/>
                  </a:lnTo>
                  <a:lnTo>
                    <a:pt x="395" y="26"/>
                  </a:lnTo>
                  <a:lnTo>
                    <a:pt x="505" y="3"/>
                  </a:lnTo>
                  <a:lnTo>
                    <a:pt x="562" y="0"/>
                  </a:lnTo>
                  <a:lnTo>
                    <a:pt x="621" y="3"/>
                  </a:lnTo>
                  <a:lnTo>
                    <a:pt x="731" y="26"/>
                  </a:lnTo>
                  <a:lnTo>
                    <a:pt x="832" y="70"/>
                  </a:lnTo>
                  <a:lnTo>
                    <a:pt x="922" y="133"/>
                  </a:lnTo>
                  <a:lnTo>
                    <a:pt x="998" y="210"/>
                  </a:lnTo>
                  <a:lnTo>
                    <a:pt x="1059" y="302"/>
                  </a:lnTo>
                  <a:lnTo>
                    <a:pt x="1102" y="406"/>
                  </a:lnTo>
                  <a:lnTo>
                    <a:pt x="1124" y="519"/>
                  </a:lnTo>
                  <a:lnTo>
                    <a:pt x="1126" y="578"/>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0" name="Freeform 200"/>
            <p:cNvSpPr>
              <a:spLocks/>
            </p:cNvSpPr>
            <p:nvPr/>
          </p:nvSpPr>
          <p:spPr bwMode="auto">
            <a:xfrm>
              <a:off x="1553369" y="5686425"/>
              <a:ext cx="90488" cy="127000"/>
            </a:xfrm>
            <a:custGeom>
              <a:avLst/>
              <a:gdLst>
                <a:gd name="T0" fmla="*/ 192 w 227"/>
                <a:gd name="T1" fmla="*/ 246 h 320"/>
                <a:gd name="T2" fmla="*/ 186 w 227"/>
                <a:gd name="T3" fmla="*/ 265 h 320"/>
                <a:gd name="T4" fmla="*/ 164 w 227"/>
                <a:gd name="T5" fmla="*/ 295 h 320"/>
                <a:gd name="T6" fmla="*/ 131 w 227"/>
                <a:gd name="T7" fmla="*/ 315 h 320"/>
                <a:gd name="T8" fmla="*/ 94 w 227"/>
                <a:gd name="T9" fmla="*/ 320 h 320"/>
                <a:gd name="T10" fmla="*/ 74 w 227"/>
                <a:gd name="T11" fmla="*/ 316 h 320"/>
                <a:gd name="T12" fmla="*/ 56 w 227"/>
                <a:gd name="T13" fmla="*/ 311 h 320"/>
                <a:gd name="T14" fmla="*/ 25 w 227"/>
                <a:gd name="T15" fmla="*/ 287 h 320"/>
                <a:gd name="T16" fmla="*/ 7 w 227"/>
                <a:gd name="T17" fmla="*/ 255 h 320"/>
                <a:gd name="T18" fmla="*/ 0 w 227"/>
                <a:gd name="T19" fmla="*/ 219 h 320"/>
                <a:gd name="T20" fmla="*/ 4 w 227"/>
                <a:gd name="T21" fmla="*/ 199 h 320"/>
                <a:gd name="T22" fmla="*/ 35 w 227"/>
                <a:gd name="T23" fmla="*/ 74 h 320"/>
                <a:gd name="T24" fmla="*/ 42 w 227"/>
                <a:gd name="T25" fmla="*/ 54 h 320"/>
                <a:gd name="T26" fmla="*/ 65 w 227"/>
                <a:gd name="T27" fmla="*/ 24 h 320"/>
                <a:gd name="T28" fmla="*/ 96 w 227"/>
                <a:gd name="T29" fmla="*/ 5 h 320"/>
                <a:gd name="T30" fmla="*/ 134 w 227"/>
                <a:gd name="T31" fmla="*/ 0 h 320"/>
                <a:gd name="T32" fmla="*/ 153 w 227"/>
                <a:gd name="T33" fmla="*/ 2 h 320"/>
                <a:gd name="T34" fmla="*/ 173 w 227"/>
                <a:gd name="T35" fmla="*/ 9 h 320"/>
                <a:gd name="T36" fmla="*/ 203 w 227"/>
                <a:gd name="T37" fmla="*/ 32 h 320"/>
                <a:gd name="T38" fmla="*/ 222 w 227"/>
                <a:gd name="T39" fmla="*/ 63 h 320"/>
                <a:gd name="T40" fmla="*/ 227 w 227"/>
                <a:gd name="T41" fmla="*/ 101 h 320"/>
                <a:gd name="T42" fmla="*/ 225 w 227"/>
                <a:gd name="T43" fmla="*/ 120 h 320"/>
                <a:gd name="T44" fmla="*/ 192 w 227"/>
                <a:gd name="T45" fmla="*/ 24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20">
                  <a:moveTo>
                    <a:pt x="192" y="246"/>
                  </a:moveTo>
                  <a:lnTo>
                    <a:pt x="186" y="265"/>
                  </a:lnTo>
                  <a:lnTo>
                    <a:pt x="164" y="295"/>
                  </a:lnTo>
                  <a:lnTo>
                    <a:pt x="131" y="315"/>
                  </a:lnTo>
                  <a:lnTo>
                    <a:pt x="94" y="320"/>
                  </a:lnTo>
                  <a:lnTo>
                    <a:pt x="74" y="316"/>
                  </a:lnTo>
                  <a:lnTo>
                    <a:pt x="56" y="311"/>
                  </a:lnTo>
                  <a:lnTo>
                    <a:pt x="25" y="287"/>
                  </a:lnTo>
                  <a:lnTo>
                    <a:pt x="7" y="255"/>
                  </a:lnTo>
                  <a:lnTo>
                    <a:pt x="0" y="219"/>
                  </a:lnTo>
                  <a:lnTo>
                    <a:pt x="4" y="199"/>
                  </a:lnTo>
                  <a:lnTo>
                    <a:pt x="35" y="74"/>
                  </a:lnTo>
                  <a:lnTo>
                    <a:pt x="42" y="54"/>
                  </a:lnTo>
                  <a:lnTo>
                    <a:pt x="65" y="24"/>
                  </a:lnTo>
                  <a:lnTo>
                    <a:pt x="96" y="5"/>
                  </a:lnTo>
                  <a:lnTo>
                    <a:pt x="134" y="0"/>
                  </a:lnTo>
                  <a:lnTo>
                    <a:pt x="153" y="2"/>
                  </a:lnTo>
                  <a:lnTo>
                    <a:pt x="173" y="9"/>
                  </a:lnTo>
                  <a:lnTo>
                    <a:pt x="203" y="32"/>
                  </a:lnTo>
                  <a:lnTo>
                    <a:pt x="222" y="63"/>
                  </a:lnTo>
                  <a:lnTo>
                    <a:pt x="227" y="101"/>
                  </a:lnTo>
                  <a:lnTo>
                    <a:pt x="225" y="120"/>
                  </a:lnTo>
                  <a:lnTo>
                    <a:pt x="192" y="246"/>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1" name="Freeform 201"/>
            <p:cNvSpPr>
              <a:spLocks/>
            </p:cNvSpPr>
            <p:nvPr/>
          </p:nvSpPr>
          <p:spPr bwMode="auto">
            <a:xfrm>
              <a:off x="2129631" y="5686425"/>
              <a:ext cx="88900" cy="127000"/>
            </a:xfrm>
            <a:custGeom>
              <a:avLst/>
              <a:gdLst>
                <a:gd name="T0" fmla="*/ 35 w 227"/>
                <a:gd name="T1" fmla="*/ 246 h 320"/>
                <a:gd name="T2" fmla="*/ 41 w 227"/>
                <a:gd name="T3" fmla="*/ 265 h 320"/>
                <a:gd name="T4" fmla="*/ 63 w 227"/>
                <a:gd name="T5" fmla="*/ 295 h 320"/>
                <a:gd name="T6" fmla="*/ 96 w 227"/>
                <a:gd name="T7" fmla="*/ 315 h 320"/>
                <a:gd name="T8" fmla="*/ 133 w 227"/>
                <a:gd name="T9" fmla="*/ 320 h 320"/>
                <a:gd name="T10" fmla="*/ 153 w 227"/>
                <a:gd name="T11" fmla="*/ 316 h 320"/>
                <a:gd name="T12" fmla="*/ 171 w 227"/>
                <a:gd name="T13" fmla="*/ 311 h 320"/>
                <a:gd name="T14" fmla="*/ 202 w 227"/>
                <a:gd name="T15" fmla="*/ 287 h 320"/>
                <a:gd name="T16" fmla="*/ 220 w 227"/>
                <a:gd name="T17" fmla="*/ 255 h 320"/>
                <a:gd name="T18" fmla="*/ 227 w 227"/>
                <a:gd name="T19" fmla="*/ 219 h 320"/>
                <a:gd name="T20" fmla="*/ 223 w 227"/>
                <a:gd name="T21" fmla="*/ 199 h 320"/>
                <a:gd name="T22" fmla="*/ 192 w 227"/>
                <a:gd name="T23" fmla="*/ 74 h 320"/>
                <a:gd name="T24" fmla="*/ 185 w 227"/>
                <a:gd name="T25" fmla="*/ 54 h 320"/>
                <a:gd name="T26" fmla="*/ 162 w 227"/>
                <a:gd name="T27" fmla="*/ 24 h 320"/>
                <a:gd name="T28" fmla="*/ 131 w 227"/>
                <a:gd name="T29" fmla="*/ 5 h 320"/>
                <a:gd name="T30" fmla="*/ 93 w 227"/>
                <a:gd name="T31" fmla="*/ 0 h 320"/>
                <a:gd name="T32" fmla="*/ 74 w 227"/>
                <a:gd name="T33" fmla="*/ 2 h 320"/>
                <a:gd name="T34" fmla="*/ 54 w 227"/>
                <a:gd name="T35" fmla="*/ 9 h 320"/>
                <a:gd name="T36" fmla="*/ 24 w 227"/>
                <a:gd name="T37" fmla="*/ 32 h 320"/>
                <a:gd name="T38" fmla="*/ 5 w 227"/>
                <a:gd name="T39" fmla="*/ 63 h 320"/>
                <a:gd name="T40" fmla="*/ 0 w 227"/>
                <a:gd name="T41" fmla="*/ 101 h 320"/>
                <a:gd name="T42" fmla="*/ 4 w 227"/>
                <a:gd name="T43" fmla="*/ 120 h 320"/>
                <a:gd name="T44" fmla="*/ 35 w 227"/>
                <a:gd name="T45" fmla="*/ 24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20">
                  <a:moveTo>
                    <a:pt x="35" y="246"/>
                  </a:moveTo>
                  <a:lnTo>
                    <a:pt x="41" y="265"/>
                  </a:lnTo>
                  <a:lnTo>
                    <a:pt x="63" y="295"/>
                  </a:lnTo>
                  <a:lnTo>
                    <a:pt x="96" y="315"/>
                  </a:lnTo>
                  <a:lnTo>
                    <a:pt x="133" y="320"/>
                  </a:lnTo>
                  <a:lnTo>
                    <a:pt x="153" y="316"/>
                  </a:lnTo>
                  <a:lnTo>
                    <a:pt x="171" y="311"/>
                  </a:lnTo>
                  <a:lnTo>
                    <a:pt x="202" y="287"/>
                  </a:lnTo>
                  <a:lnTo>
                    <a:pt x="220" y="255"/>
                  </a:lnTo>
                  <a:lnTo>
                    <a:pt x="227" y="219"/>
                  </a:lnTo>
                  <a:lnTo>
                    <a:pt x="223" y="199"/>
                  </a:lnTo>
                  <a:lnTo>
                    <a:pt x="192" y="74"/>
                  </a:lnTo>
                  <a:lnTo>
                    <a:pt x="185" y="54"/>
                  </a:lnTo>
                  <a:lnTo>
                    <a:pt x="162" y="24"/>
                  </a:lnTo>
                  <a:lnTo>
                    <a:pt x="131" y="5"/>
                  </a:lnTo>
                  <a:lnTo>
                    <a:pt x="93" y="0"/>
                  </a:lnTo>
                  <a:lnTo>
                    <a:pt x="74" y="2"/>
                  </a:lnTo>
                  <a:lnTo>
                    <a:pt x="54" y="9"/>
                  </a:lnTo>
                  <a:lnTo>
                    <a:pt x="24" y="32"/>
                  </a:lnTo>
                  <a:lnTo>
                    <a:pt x="5" y="63"/>
                  </a:lnTo>
                  <a:lnTo>
                    <a:pt x="0" y="101"/>
                  </a:lnTo>
                  <a:lnTo>
                    <a:pt x="4" y="120"/>
                  </a:lnTo>
                  <a:lnTo>
                    <a:pt x="35" y="246"/>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2" name="Freeform 202"/>
            <p:cNvSpPr>
              <a:spLocks/>
            </p:cNvSpPr>
            <p:nvPr/>
          </p:nvSpPr>
          <p:spPr bwMode="auto">
            <a:xfrm>
              <a:off x="1627981" y="5146675"/>
              <a:ext cx="515938" cy="765175"/>
            </a:xfrm>
            <a:custGeom>
              <a:avLst/>
              <a:gdLst>
                <a:gd name="T0" fmla="*/ 1302 w 1302"/>
                <a:gd name="T1" fmla="*/ 680 h 1928"/>
                <a:gd name="T2" fmla="*/ 1265 w 1302"/>
                <a:gd name="T3" fmla="*/ 430 h 1928"/>
                <a:gd name="T4" fmla="*/ 1225 w 1302"/>
                <a:gd name="T5" fmla="*/ 255 h 1928"/>
                <a:gd name="T6" fmla="*/ 1136 w 1302"/>
                <a:gd name="T7" fmla="*/ 120 h 1928"/>
                <a:gd name="T8" fmla="*/ 1000 w 1302"/>
                <a:gd name="T9" fmla="*/ 28 h 1928"/>
                <a:gd name="T10" fmla="*/ 915 w 1302"/>
                <a:gd name="T11" fmla="*/ 0 h 1928"/>
                <a:gd name="T12" fmla="*/ 891 w 1302"/>
                <a:gd name="T13" fmla="*/ 71 h 1928"/>
                <a:gd name="T14" fmla="*/ 810 w 1302"/>
                <a:gd name="T15" fmla="*/ 177 h 1928"/>
                <a:gd name="T16" fmla="*/ 691 w 1302"/>
                <a:gd name="T17" fmla="*/ 229 h 1928"/>
                <a:gd name="T18" fmla="*/ 611 w 1302"/>
                <a:gd name="T19" fmla="*/ 229 h 1928"/>
                <a:gd name="T20" fmla="*/ 492 w 1302"/>
                <a:gd name="T21" fmla="*/ 177 h 1928"/>
                <a:gd name="T22" fmla="*/ 411 w 1302"/>
                <a:gd name="T23" fmla="*/ 71 h 1928"/>
                <a:gd name="T24" fmla="*/ 387 w 1302"/>
                <a:gd name="T25" fmla="*/ 0 h 1928"/>
                <a:gd name="T26" fmla="*/ 302 w 1302"/>
                <a:gd name="T27" fmla="*/ 28 h 1928"/>
                <a:gd name="T28" fmla="*/ 166 w 1302"/>
                <a:gd name="T29" fmla="*/ 120 h 1928"/>
                <a:gd name="T30" fmla="*/ 77 w 1302"/>
                <a:gd name="T31" fmla="*/ 255 h 1928"/>
                <a:gd name="T32" fmla="*/ 37 w 1302"/>
                <a:gd name="T33" fmla="*/ 430 h 1928"/>
                <a:gd name="T34" fmla="*/ 0 w 1302"/>
                <a:gd name="T35" fmla="*/ 680 h 1928"/>
                <a:gd name="T36" fmla="*/ 273 w 1302"/>
                <a:gd name="T37" fmla="*/ 1039 h 1928"/>
                <a:gd name="T38" fmla="*/ 186 w 1302"/>
                <a:gd name="T39" fmla="*/ 1229 h 1928"/>
                <a:gd name="T40" fmla="*/ 21 w 1302"/>
                <a:gd name="T41" fmla="*/ 1740 h 1928"/>
                <a:gd name="T42" fmla="*/ 11 w 1302"/>
                <a:gd name="T43" fmla="*/ 1799 h 1928"/>
                <a:gd name="T44" fmla="*/ 69 w 1302"/>
                <a:gd name="T45" fmla="*/ 1849 h 1928"/>
                <a:gd name="T46" fmla="*/ 226 w 1302"/>
                <a:gd name="T47" fmla="*/ 1897 h 1928"/>
                <a:gd name="T48" fmla="*/ 541 w 1302"/>
                <a:gd name="T49" fmla="*/ 1927 h 1928"/>
                <a:gd name="T50" fmla="*/ 765 w 1302"/>
                <a:gd name="T51" fmla="*/ 1927 h 1928"/>
                <a:gd name="T52" fmla="*/ 1080 w 1302"/>
                <a:gd name="T53" fmla="*/ 1897 h 1928"/>
                <a:gd name="T54" fmla="*/ 1237 w 1302"/>
                <a:gd name="T55" fmla="*/ 1849 h 1928"/>
                <a:gd name="T56" fmla="*/ 1295 w 1302"/>
                <a:gd name="T57" fmla="*/ 1799 h 1928"/>
                <a:gd name="T58" fmla="*/ 1285 w 1302"/>
                <a:gd name="T59" fmla="*/ 1739 h 1928"/>
                <a:gd name="T60" fmla="*/ 1118 w 1302"/>
                <a:gd name="T61" fmla="*/ 1223 h 1928"/>
                <a:gd name="T62" fmla="*/ 1030 w 1302"/>
                <a:gd name="T63" fmla="*/ 1033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2" h="1928">
                  <a:moveTo>
                    <a:pt x="1030" y="687"/>
                  </a:moveTo>
                  <a:lnTo>
                    <a:pt x="1302" y="680"/>
                  </a:lnTo>
                  <a:lnTo>
                    <a:pt x="1299" y="653"/>
                  </a:lnTo>
                  <a:lnTo>
                    <a:pt x="1265" y="430"/>
                  </a:lnTo>
                  <a:lnTo>
                    <a:pt x="1237" y="299"/>
                  </a:lnTo>
                  <a:lnTo>
                    <a:pt x="1225" y="255"/>
                  </a:lnTo>
                  <a:lnTo>
                    <a:pt x="1186" y="180"/>
                  </a:lnTo>
                  <a:lnTo>
                    <a:pt x="1136" y="120"/>
                  </a:lnTo>
                  <a:lnTo>
                    <a:pt x="1081" y="75"/>
                  </a:lnTo>
                  <a:lnTo>
                    <a:pt x="1000" y="28"/>
                  </a:lnTo>
                  <a:lnTo>
                    <a:pt x="923" y="1"/>
                  </a:lnTo>
                  <a:lnTo>
                    <a:pt x="915" y="0"/>
                  </a:lnTo>
                  <a:lnTo>
                    <a:pt x="914" y="6"/>
                  </a:lnTo>
                  <a:lnTo>
                    <a:pt x="891" y="71"/>
                  </a:lnTo>
                  <a:lnTo>
                    <a:pt x="851" y="136"/>
                  </a:lnTo>
                  <a:lnTo>
                    <a:pt x="810" y="177"/>
                  </a:lnTo>
                  <a:lnTo>
                    <a:pt x="759" y="210"/>
                  </a:lnTo>
                  <a:lnTo>
                    <a:pt x="691" y="229"/>
                  </a:lnTo>
                  <a:lnTo>
                    <a:pt x="651" y="232"/>
                  </a:lnTo>
                  <a:lnTo>
                    <a:pt x="611" y="229"/>
                  </a:lnTo>
                  <a:lnTo>
                    <a:pt x="543" y="210"/>
                  </a:lnTo>
                  <a:lnTo>
                    <a:pt x="492" y="177"/>
                  </a:lnTo>
                  <a:lnTo>
                    <a:pt x="451" y="136"/>
                  </a:lnTo>
                  <a:lnTo>
                    <a:pt x="411" y="71"/>
                  </a:lnTo>
                  <a:lnTo>
                    <a:pt x="388" y="6"/>
                  </a:lnTo>
                  <a:lnTo>
                    <a:pt x="387" y="0"/>
                  </a:lnTo>
                  <a:lnTo>
                    <a:pt x="379" y="1"/>
                  </a:lnTo>
                  <a:lnTo>
                    <a:pt x="302" y="28"/>
                  </a:lnTo>
                  <a:lnTo>
                    <a:pt x="221" y="75"/>
                  </a:lnTo>
                  <a:lnTo>
                    <a:pt x="166" y="120"/>
                  </a:lnTo>
                  <a:lnTo>
                    <a:pt x="116" y="180"/>
                  </a:lnTo>
                  <a:lnTo>
                    <a:pt x="77" y="255"/>
                  </a:lnTo>
                  <a:lnTo>
                    <a:pt x="65" y="299"/>
                  </a:lnTo>
                  <a:lnTo>
                    <a:pt x="37" y="430"/>
                  </a:lnTo>
                  <a:lnTo>
                    <a:pt x="3" y="653"/>
                  </a:lnTo>
                  <a:lnTo>
                    <a:pt x="0" y="680"/>
                  </a:lnTo>
                  <a:lnTo>
                    <a:pt x="273" y="687"/>
                  </a:lnTo>
                  <a:lnTo>
                    <a:pt x="273" y="1039"/>
                  </a:lnTo>
                  <a:lnTo>
                    <a:pt x="241" y="1101"/>
                  </a:lnTo>
                  <a:lnTo>
                    <a:pt x="186" y="1229"/>
                  </a:lnTo>
                  <a:lnTo>
                    <a:pt x="113" y="1422"/>
                  </a:lnTo>
                  <a:lnTo>
                    <a:pt x="21" y="1740"/>
                  </a:lnTo>
                  <a:lnTo>
                    <a:pt x="9" y="1795"/>
                  </a:lnTo>
                  <a:lnTo>
                    <a:pt x="11" y="1799"/>
                  </a:lnTo>
                  <a:lnTo>
                    <a:pt x="33" y="1826"/>
                  </a:lnTo>
                  <a:lnTo>
                    <a:pt x="69" y="1849"/>
                  </a:lnTo>
                  <a:lnTo>
                    <a:pt x="130" y="1874"/>
                  </a:lnTo>
                  <a:lnTo>
                    <a:pt x="226" y="1897"/>
                  </a:lnTo>
                  <a:lnTo>
                    <a:pt x="359" y="1917"/>
                  </a:lnTo>
                  <a:lnTo>
                    <a:pt x="541" y="1927"/>
                  </a:lnTo>
                  <a:lnTo>
                    <a:pt x="652" y="1928"/>
                  </a:lnTo>
                  <a:lnTo>
                    <a:pt x="765" y="1927"/>
                  </a:lnTo>
                  <a:lnTo>
                    <a:pt x="947" y="1917"/>
                  </a:lnTo>
                  <a:lnTo>
                    <a:pt x="1080" y="1897"/>
                  </a:lnTo>
                  <a:lnTo>
                    <a:pt x="1175" y="1874"/>
                  </a:lnTo>
                  <a:lnTo>
                    <a:pt x="1237" y="1849"/>
                  </a:lnTo>
                  <a:lnTo>
                    <a:pt x="1273" y="1826"/>
                  </a:lnTo>
                  <a:lnTo>
                    <a:pt x="1295" y="1799"/>
                  </a:lnTo>
                  <a:lnTo>
                    <a:pt x="1297" y="1795"/>
                  </a:lnTo>
                  <a:lnTo>
                    <a:pt x="1285" y="1739"/>
                  </a:lnTo>
                  <a:lnTo>
                    <a:pt x="1190" y="1418"/>
                  </a:lnTo>
                  <a:lnTo>
                    <a:pt x="1118" y="1223"/>
                  </a:lnTo>
                  <a:lnTo>
                    <a:pt x="1061" y="1095"/>
                  </a:lnTo>
                  <a:lnTo>
                    <a:pt x="1030" y="1033"/>
                  </a:lnTo>
                  <a:lnTo>
                    <a:pt x="1030" y="687"/>
                  </a:lnTo>
                  <a:close/>
                </a:path>
              </a:pathLst>
            </a:custGeom>
            <a:solidFill>
              <a:srgbClr val="E0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3" name="Freeform 203"/>
            <p:cNvSpPr>
              <a:spLocks/>
            </p:cNvSpPr>
            <p:nvPr/>
          </p:nvSpPr>
          <p:spPr bwMode="auto">
            <a:xfrm>
              <a:off x="1627981" y="5146675"/>
              <a:ext cx="515938" cy="765175"/>
            </a:xfrm>
            <a:custGeom>
              <a:avLst/>
              <a:gdLst>
                <a:gd name="T0" fmla="*/ 1302 w 1302"/>
                <a:gd name="T1" fmla="*/ 680 h 1928"/>
                <a:gd name="T2" fmla="*/ 1265 w 1302"/>
                <a:gd name="T3" fmla="*/ 430 h 1928"/>
                <a:gd name="T4" fmla="*/ 1225 w 1302"/>
                <a:gd name="T5" fmla="*/ 255 h 1928"/>
                <a:gd name="T6" fmla="*/ 1136 w 1302"/>
                <a:gd name="T7" fmla="*/ 120 h 1928"/>
                <a:gd name="T8" fmla="*/ 1000 w 1302"/>
                <a:gd name="T9" fmla="*/ 28 h 1928"/>
                <a:gd name="T10" fmla="*/ 915 w 1302"/>
                <a:gd name="T11" fmla="*/ 0 h 1928"/>
                <a:gd name="T12" fmla="*/ 891 w 1302"/>
                <a:gd name="T13" fmla="*/ 71 h 1928"/>
                <a:gd name="T14" fmla="*/ 810 w 1302"/>
                <a:gd name="T15" fmla="*/ 177 h 1928"/>
                <a:gd name="T16" fmla="*/ 691 w 1302"/>
                <a:gd name="T17" fmla="*/ 229 h 1928"/>
                <a:gd name="T18" fmla="*/ 611 w 1302"/>
                <a:gd name="T19" fmla="*/ 229 h 1928"/>
                <a:gd name="T20" fmla="*/ 492 w 1302"/>
                <a:gd name="T21" fmla="*/ 177 h 1928"/>
                <a:gd name="T22" fmla="*/ 411 w 1302"/>
                <a:gd name="T23" fmla="*/ 71 h 1928"/>
                <a:gd name="T24" fmla="*/ 387 w 1302"/>
                <a:gd name="T25" fmla="*/ 0 h 1928"/>
                <a:gd name="T26" fmla="*/ 302 w 1302"/>
                <a:gd name="T27" fmla="*/ 28 h 1928"/>
                <a:gd name="T28" fmla="*/ 166 w 1302"/>
                <a:gd name="T29" fmla="*/ 120 h 1928"/>
                <a:gd name="T30" fmla="*/ 77 w 1302"/>
                <a:gd name="T31" fmla="*/ 255 h 1928"/>
                <a:gd name="T32" fmla="*/ 37 w 1302"/>
                <a:gd name="T33" fmla="*/ 430 h 1928"/>
                <a:gd name="T34" fmla="*/ 0 w 1302"/>
                <a:gd name="T35" fmla="*/ 680 h 1928"/>
                <a:gd name="T36" fmla="*/ 273 w 1302"/>
                <a:gd name="T37" fmla="*/ 1039 h 1928"/>
                <a:gd name="T38" fmla="*/ 186 w 1302"/>
                <a:gd name="T39" fmla="*/ 1229 h 1928"/>
                <a:gd name="T40" fmla="*/ 21 w 1302"/>
                <a:gd name="T41" fmla="*/ 1740 h 1928"/>
                <a:gd name="T42" fmla="*/ 11 w 1302"/>
                <a:gd name="T43" fmla="*/ 1799 h 1928"/>
                <a:gd name="T44" fmla="*/ 69 w 1302"/>
                <a:gd name="T45" fmla="*/ 1849 h 1928"/>
                <a:gd name="T46" fmla="*/ 226 w 1302"/>
                <a:gd name="T47" fmla="*/ 1897 h 1928"/>
                <a:gd name="T48" fmla="*/ 541 w 1302"/>
                <a:gd name="T49" fmla="*/ 1927 h 1928"/>
                <a:gd name="T50" fmla="*/ 765 w 1302"/>
                <a:gd name="T51" fmla="*/ 1927 h 1928"/>
                <a:gd name="T52" fmla="*/ 1080 w 1302"/>
                <a:gd name="T53" fmla="*/ 1897 h 1928"/>
                <a:gd name="T54" fmla="*/ 1237 w 1302"/>
                <a:gd name="T55" fmla="*/ 1849 h 1928"/>
                <a:gd name="T56" fmla="*/ 1295 w 1302"/>
                <a:gd name="T57" fmla="*/ 1799 h 1928"/>
                <a:gd name="T58" fmla="*/ 1285 w 1302"/>
                <a:gd name="T59" fmla="*/ 1739 h 1928"/>
                <a:gd name="T60" fmla="*/ 1118 w 1302"/>
                <a:gd name="T61" fmla="*/ 1223 h 1928"/>
                <a:gd name="T62" fmla="*/ 1030 w 1302"/>
                <a:gd name="T63" fmla="*/ 1033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2" h="1928">
                  <a:moveTo>
                    <a:pt x="1030" y="687"/>
                  </a:moveTo>
                  <a:lnTo>
                    <a:pt x="1302" y="680"/>
                  </a:lnTo>
                  <a:lnTo>
                    <a:pt x="1299" y="653"/>
                  </a:lnTo>
                  <a:lnTo>
                    <a:pt x="1265" y="430"/>
                  </a:lnTo>
                  <a:lnTo>
                    <a:pt x="1237" y="299"/>
                  </a:lnTo>
                  <a:lnTo>
                    <a:pt x="1225" y="255"/>
                  </a:lnTo>
                  <a:lnTo>
                    <a:pt x="1186" y="180"/>
                  </a:lnTo>
                  <a:lnTo>
                    <a:pt x="1136" y="120"/>
                  </a:lnTo>
                  <a:lnTo>
                    <a:pt x="1081" y="75"/>
                  </a:lnTo>
                  <a:lnTo>
                    <a:pt x="1000" y="28"/>
                  </a:lnTo>
                  <a:lnTo>
                    <a:pt x="923" y="1"/>
                  </a:lnTo>
                  <a:lnTo>
                    <a:pt x="915" y="0"/>
                  </a:lnTo>
                  <a:lnTo>
                    <a:pt x="914" y="6"/>
                  </a:lnTo>
                  <a:lnTo>
                    <a:pt x="891" y="71"/>
                  </a:lnTo>
                  <a:lnTo>
                    <a:pt x="851" y="136"/>
                  </a:lnTo>
                  <a:lnTo>
                    <a:pt x="810" y="177"/>
                  </a:lnTo>
                  <a:lnTo>
                    <a:pt x="759" y="210"/>
                  </a:lnTo>
                  <a:lnTo>
                    <a:pt x="691" y="229"/>
                  </a:lnTo>
                  <a:lnTo>
                    <a:pt x="651" y="232"/>
                  </a:lnTo>
                  <a:lnTo>
                    <a:pt x="611" y="229"/>
                  </a:lnTo>
                  <a:lnTo>
                    <a:pt x="543" y="210"/>
                  </a:lnTo>
                  <a:lnTo>
                    <a:pt x="492" y="177"/>
                  </a:lnTo>
                  <a:lnTo>
                    <a:pt x="451" y="136"/>
                  </a:lnTo>
                  <a:lnTo>
                    <a:pt x="411" y="71"/>
                  </a:lnTo>
                  <a:lnTo>
                    <a:pt x="388" y="6"/>
                  </a:lnTo>
                  <a:lnTo>
                    <a:pt x="387" y="0"/>
                  </a:lnTo>
                  <a:lnTo>
                    <a:pt x="379" y="1"/>
                  </a:lnTo>
                  <a:lnTo>
                    <a:pt x="302" y="28"/>
                  </a:lnTo>
                  <a:lnTo>
                    <a:pt x="221" y="75"/>
                  </a:lnTo>
                  <a:lnTo>
                    <a:pt x="166" y="120"/>
                  </a:lnTo>
                  <a:lnTo>
                    <a:pt x="116" y="180"/>
                  </a:lnTo>
                  <a:lnTo>
                    <a:pt x="77" y="255"/>
                  </a:lnTo>
                  <a:lnTo>
                    <a:pt x="65" y="299"/>
                  </a:lnTo>
                  <a:lnTo>
                    <a:pt x="37" y="430"/>
                  </a:lnTo>
                  <a:lnTo>
                    <a:pt x="3" y="653"/>
                  </a:lnTo>
                  <a:lnTo>
                    <a:pt x="0" y="680"/>
                  </a:lnTo>
                  <a:lnTo>
                    <a:pt x="273" y="687"/>
                  </a:lnTo>
                  <a:lnTo>
                    <a:pt x="273" y="1039"/>
                  </a:lnTo>
                  <a:lnTo>
                    <a:pt x="241" y="1101"/>
                  </a:lnTo>
                  <a:lnTo>
                    <a:pt x="186" y="1229"/>
                  </a:lnTo>
                  <a:lnTo>
                    <a:pt x="113" y="1422"/>
                  </a:lnTo>
                  <a:lnTo>
                    <a:pt x="21" y="1740"/>
                  </a:lnTo>
                  <a:lnTo>
                    <a:pt x="9" y="1795"/>
                  </a:lnTo>
                  <a:lnTo>
                    <a:pt x="11" y="1799"/>
                  </a:lnTo>
                  <a:lnTo>
                    <a:pt x="33" y="1826"/>
                  </a:lnTo>
                  <a:lnTo>
                    <a:pt x="69" y="1849"/>
                  </a:lnTo>
                  <a:lnTo>
                    <a:pt x="130" y="1874"/>
                  </a:lnTo>
                  <a:lnTo>
                    <a:pt x="226" y="1897"/>
                  </a:lnTo>
                  <a:lnTo>
                    <a:pt x="359" y="1917"/>
                  </a:lnTo>
                  <a:lnTo>
                    <a:pt x="541" y="1927"/>
                  </a:lnTo>
                  <a:lnTo>
                    <a:pt x="652" y="1928"/>
                  </a:lnTo>
                  <a:lnTo>
                    <a:pt x="765" y="1927"/>
                  </a:lnTo>
                  <a:lnTo>
                    <a:pt x="947" y="1917"/>
                  </a:lnTo>
                  <a:lnTo>
                    <a:pt x="1080" y="1897"/>
                  </a:lnTo>
                  <a:lnTo>
                    <a:pt x="1175" y="1874"/>
                  </a:lnTo>
                  <a:lnTo>
                    <a:pt x="1237" y="1849"/>
                  </a:lnTo>
                  <a:lnTo>
                    <a:pt x="1273" y="1826"/>
                  </a:lnTo>
                  <a:lnTo>
                    <a:pt x="1295" y="1799"/>
                  </a:lnTo>
                  <a:lnTo>
                    <a:pt x="1297" y="1795"/>
                  </a:lnTo>
                  <a:lnTo>
                    <a:pt x="1285" y="1739"/>
                  </a:lnTo>
                  <a:lnTo>
                    <a:pt x="1190" y="1418"/>
                  </a:lnTo>
                  <a:lnTo>
                    <a:pt x="1118" y="1223"/>
                  </a:lnTo>
                  <a:lnTo>
                    <a:pt x="1061" y="1095"/>
                  </a:lnTo>
                  <a:lnTo>
                    <a:pt x="1030" y="1033"/>
                  </a:lnTo>
                  <a:lnTo>
                    <a:pt x="1030" y="687"/>
                  </a:lnTo>
                  <a:close/>
                </a:path>
              </a:pathLst>
            </a:custGeom>
            <a:solidFill>
              <a:srgbClr val="187A67"/>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4" name="Freeform 204"/>
            <p:cNvSpPr>
              <a:spLocks/>
            </p:cNvSpPr>
            <p:nvPr/>
          </p:nvSpPr>
          <p:spPr bwMode="auto">
            <a:xfrm>
              <a:off x="1720056" y="6251575"/>
              <a:ext cx="153988" cy="49213"/>
            </a:xfrm>
            <a:custGeom>
              <a:avLst/>
              <a:gdLst>
                <a:gd name="T0" fmla="*/ 389 w 389"/>
                <a:gd name="T1" fmla="*/ 0 h 125"/>
                <a:gd name="T2" fmla="*/ 389 w 389"/>
                <a:gd name="T3" fmla="*/ 125 h 125"/>
                <a:gd name="T4" fmla="*/ 25 w 389"/>
                <a:gd name="T5" fmla="*/ 125 h 125"/>
                <a:gd name="T6" fmla="*/ 8 w 389"/>
                <a:gd name="T7" fmla="*/ 123 h 125"/>
                <a:gd name="T8" fmla="*/ 0 w 389"/>
                <a:gd name="T9" fmla="*/ 113 h 125"/>
                <a:gd name="T10" fmla="*/ 14 w 389"/>
                <a:gd name="T11" fmla="*/ 95 h 125"/>
                <a:gd name="T12" fmla="*/ 44 w 389"/>
                <a:gd name="T13" fmla="*/ 74 h 125"/>
                <a:gd name="T14" fmla="*/ 64 w 389"/>
                <a:gd name="T15" fmla="*/ 65 h 125"/>
                <a:gd name="T16" fmla="*/ 173 w 389"/>
                <a:gd name="T17" fmla="*/ 12 h 125"/>
                <a:gd name="T18" fmla="*/ 182 w 389"/>
                <a:gd name="T19" fmla="*/ 5 h 125"/>
                <a:gd name="T20" fmla="*/ 389 w 389"/>
                <a:gd name="T2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 h="125">
                  <a:moveTo>
                    <a:pt x="389" y="0"/>
                  </a:moveTo>
                  <a:lnTo>
                    <a:pt x="389" y="125"/>
                  </a:lnTo>
                  <a:lnTo>
                    <a:pt x="25" y="125"/>
                  </a:lnTo>
                  <a:lnTo>
                    <a:pt x="8" y="123"/>
                  </a:lnTo>
                  <a:lnTo>
                    <a:pt x="0" y="113"/>
                  </a:lnTo>
                  <a:lnTo>
                    <a:pt x="14" y="95"/>
                  </a:lnTo>
                  <a:lnTo>
                    <a:pt x="44" y="74"/>
                  </a:lnTo>
                  <a:lnTo>
                    <a:pt x="64" y="65"/>
                  </a:lnTo>
                  <a:lnTo>
                    <a:pt x="173" y="12"/>
                  </a:lnTo>
                  <a:lnTo>
                    <a:pt x="182" y="5"/>
                  </a:lnTo>
                  <a:lnTo>
                    <a:pt x="389" y="0"/>
                  </a:lnTo>
                  <a:close/>
                </a:path>
              </a:pathLst>
            </a:custGeom>
            <a:solidFill>
              <a:srgbClr val="8C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5" name="Freeform 206"/>
            <p:cNvSpPr>
              <a:spLocks/>
            </p:cNvSpPr>
            <p:nvPr/>
          </p:nvSpPr>
          <p:spPr bwMode="auto">
            <a:xfrm>
              <a:off x="1891506" y="6251575"/>
              <a:ext cx="155575" cy="49213"/>
            </a:xfrm>
            <a:custGeom>
              <a:avLst/>
              <a:gdLst>
                <a:gd name="T0" fmla="*/ 0 w 390"/>
                <a:gd name="T1" fmla="*/ 0 h 125"/>
                <a:gd name="T2" fmla="*/ 0 w 390"/>
                <a:gd name="T3" fmla="*/ 125 h 125"/>
                <a:gd name="T4" fmla="*/ 366 w 390"/>
                <a:gd name="T5" fmla="*/ 125 h 125"/>
                <a:gd name="T6" fmla="*/ 381 w 390"/>
                <a:gd name="T7" fmla="*/ 123 h 125"/>
                <a:gd name="T8" fmla="*/ 390 w 390"/>
                <a:gd name="T9" fmla="*/ 113 h 125"/>
                <a:gd name="T10" fmla="*/ 376 w 390"/>
                <a:gd name="T11" fmla="*/ 95 h 125"/>
                <a:gd name="T12" fmla="*/ 346 w 390"/>
                <a:gd name="T13" fmla="*/ 74 h 125"/>
                <a:gd name="T14" fmla="*/ 327 w 390"/>
                <a:gd name="T15" fmla="*/ 65 h 125"/>
                <a:gd name="T16" fmla="*/ 218 w 390"/>
                <a:gd name="T17" fmla="*/ 12 h 125"/>
                <a:gd name="T18" fmla="*/ 207 w 390"/>
                <a:gd name="T19" fmla="*/ 5 h 125"/>
                <a:gd name="T20" fmla="*/ 0 w 390"/>
                <a:gd name="T2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0" h="125">
                  <a:moveTo>
                    <a:pt x="0" y="0"/>
                  </a:moveTo>
                  <a:lnTo>
                    <a:pt x="0" y="125"/>
                  </a:lnTo>
                  <a:lnTo>
                    <a:pt x="366" y="125"/>
                  </a:lnTo>
                  <a:lnTo>
                    <a:pt x="381" y="123"/>
                  </a:lnTo>
                  <a:lnTo>
                    <a:pt x="390" y="113"/>
                  </a:lnTo>
                  <a:lnTo>
                    <a:pt x="376" y="95"/>
                  </a:lnTo>
                  <a:lnTo>
                    <a:pt x="346" y="74"/>
                  </a:lnTo>
                  <a:lnTo>
                    <a:pt x="327" y="65"/>
                  </a:lnTo>
                  <a:lnTo>
                    <a:pt x="218" y="12"/>
                  </a:lnTo>
                  <a:lnTo>
                    <a:pt x="207" y="5"/>
                  </a:lnTo>
                  <a:lnTo>
                    <a:pt x="0" y="0"/>
                  </a:lnTo>
                  <a:close/>
                </a:path>
              </a:pathLst>
            </a:custGeom>
            <a:solidFill>
              <a:srgbClr val="8C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6" name="Freeform 207"/>
            <p:cNvSpPr>
              <a:spLocks/>
            </p:cNvSpPr>
            <p:nvPr/>
          </p:nvSpPr>
          <p:spPr bwMode="auto">
            <a:xfrm>
              <a:off x="1650206" y="4646613"/>
              <a:ext cx="471488" cy="457200"/>
            </a:xfrm>
            <a:custGeom>
              <a:avLst/>
              <a:gdLst>
                <a:gd name="T0" fmla="*/ 1043 w 1188"/>
                <a:gd name="T1" fmla="*/ 178 h 1152"/>
                <a:gd name="T2" fmla="*/ 943 w 1188"/>
                <a:gd name="T3" fmla="*/ 91 h 1152"/>
                <a:gd name="T4" fmla="*/ 829 w 1188"/>
                <a:gd name="T5" fmla="*/ 35 h 1152"/>
                <a:gd name="T6" fmla="*/ 673 w 1188"/>
                <a:gd name="T7" fmla="*/ 3 h 1152"/>
                <a:gd name="T8" fmla="*/ 593 w 1188"/>
                <a:gd name="T9" fmla="*/ 0 h 1152"/>
                <a:gd name="T10" fmla="*/ 514 w 1188"/>
                <a:gd name="T11" fmla="*/ 1 h 1152"/>
                <a:gd name="T12" fmla="*/ 359 w 1188"/>
                <a:gd name="T13" fmla="*/ 30 h 1152"/>
                <a:gd name="T14" fmla="*/ 248 w 1188"/>
                <a:gd name="T15" fmla="*/ 83 h 1152"/>
                <a:gd name="T16" fmla="*/ 146 w 1188"/>
                <a:gd name="T17" fmla="*/ 175 h 1152"/>
                <a:gd name="T18" fmla="*/ 107 w 1188"/>
                <a:gd name="T19" fmla="*/ 228 h 1152"/>
                <a:gd name="T20" fmla="*/ 45 w 1188"/>
                <a:gd name="T21" fmla="*/ 359 h 1152"/>
                <a:gd name="T22" fmla="*/ 2 w 1188"/>
                <a:gd name="T23" fmla="*/ 603 h 1152"/>
                <a:gd name="T24" fmla="*/ 12 w 1188"/>
                <a:gd name="T25" fmla="*/ 840 h 1152"/>
                <a:gd name="T26" fmla="*/ 63 w 1188"/>
                <a:gd name="T27" fmla="*/ 1010 h 1152"/>
                <a:gd name="T28" fmla="*/ 116 w 1188"/>
                <a:gd name="T29" fmla="*/ 1071 h 1152"/>
                <a:gd name="T30" fmla="*/ 249 w 1188"/>
                <a:gd name="T31" fmla="*/ 1150 h 1152"/>
                <a:gd name="T32" fmla="*/ 242 w 1188"/>
                <a:gd name="T33" fmla="*/ 1118 h 1152"/>
                <a:gd name="T34" fmla="*/ 182 w 1188"/>
                <a:gd name="T35" fmla="*/ 960 h 1152"/>
                <a:gd name="T36" fmla="*/ 160 w 1188"/>
                <a:gd name="T37" fmla="*/ 726 h 1152"/>
                <a:gd name="T38" fmla="*/ 188 w 1188"/>
                <a:gd name="T39" fmla="*/ 548 h 1152"/>
                <a:gd name="T40" fmla="*/ 218 w 1188"/>
                <a:gd name="T41" fmla="*/ 456 h 1152"/>
                <a:gd name="T42" fmla="*/ 593 w 1188"/>
                <a:gd name="T43" fmla="*/ 468 h 1152"/>
                <a:gd name="T44" fmla="*/ 875 w 1188"/>
                <a:gd name="T45" fmla="*/ 467 h 1152"/>
                <a:gd name="T46" fmla="*/ 969 w 1188"/>
                <a:gd name="T47" fmla="*/ 457 h 1152"/>
                <a:gd name="T48" fmla="*/ 997 w 1188"/>
                <a:gd name="T49" fmla="*/ 538 h 1152"/>
                <a:gd name="T50" fmla="*/ 1023 w 1188"/>
                <a:gd name="T51" fmla="*/ 705 h 1152"/>
                <a:gd name="T52" fmla="*/ 1002 w 1188"/>
                <a:gd name="T53" fmla="*/ 941 h 1152"/>
                <a:gd name="T54" fmla="*/ 928 w 1188"/>
                <a:gd name="T55" fmla="*/ 1152 h 1152"/>
                <a:gd name="T56" fmla="*/ 1006 w 1188"/>
                <a:gd name="T57" fmla="*/ 1120 h 1152"/>
                <a:gd name="T58" fmla="*/ 1106 w 1188"/>
                <a:gd name="T59" fmla="*/ 1033 h 1152"/>
                <a:gd name="T60" fmla="*/ 1154 w 1188"/>
                <a:gd name="T61" fmla="*/ 936 h 1152"/>
                <a:gd name="T62" fmla="*/ 1188 w 1188"/>
                <a:gd name="T63" fmla="*/ 724 h 1152"/>
                <a:gd name="T64" fmla="*/ 1173 w 1188"/>
                <a:gd name="T65" fmla="*/ 477 h 1152"/>
                <a:gd name="T66" fmla="*/ 1110 w 1188"/>
                <a:gd name="T67" fmla="*/ 276 h 1152"/>
                <a:gd name="T68" fmla="*/ 1065 w 1188"/>
                <a:gd name="T69" fmla="*/ 20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8" h="1152">
                  <a:moveTo>
                    <a:pt x="1065" y="206"/>
                  </a:moveTo>
                  <a:lnTo>
                    <a:pt x="1043" y="178"/>
                  </a:lnTo>
                  <a:lnTo>
                    <a:pt x="995" y="130"/>
                  </a:lnTo>
                  <a:lnTo>
                    <a:pt x="943" y="91"/>
                  </a:lnTo>
                  <a:lnTo>
                    <a:pt x="887" y="58"/>
                  </a:lnTo>
                  <a:lnTo>
                    <a:pt x="829" y="35"/>
                  </a:lnTo>
                  <a:lnTo>
                    <a:pt x="768" y="17"/>
                  </a:lnTo>
                  <a:lnTo>
                    <a:pt x="673" y="3"/>
                  </a:lnTo>
                  <a:lnTo>
                    <a:pt x="607" y="0"/>
                  </a:lnTo>
                  <a:lnTo>
                    <a:pt x="593" y="0"/>
                  </a:lnTo>
                  <a:lnTo>
                    <a:pt x="580" y="0"/>
                  </a:lnTo>
                  <a:lnTo>
                    <a:pt x="514" y="1"/>
                  </a:lnTo>
                  <a:lnTo>
                    <a:pt x="420" y="14"/>
                  </a:lnTo>
                  <a:lnTo>
                    <a:pt x="359" y="30"/>
                  </a:lnTo>
                  <a:lnTo>
                    <a:pt x="302" y="52"/>
                  </a:lnTo>
                  <a:lnTo>
                    <a:pt x="248" y="83"/>
                  </a:lnTo>
                  <a:lnTo>
                    <a:pt x="195" y="124"/>
                  </a:lnTo>
                  <a:lnTo>
                    <a:pt x="146" y="175"/>
                  </a:lnTo>
                  <a:lnTo>
                    <a:pt x="122" y="206"/>
                  </a:lnTo>
                  <a:lnTo>
                    <a:pt x="107" y="228"/>
                  </a:lnTo>
                  <a:lnTo>
                    <a:pt x="78" y="277"/>
                  </a:lnTo>
                  <a:lnTo>
                    <a:pt x="45" y="359"/>
                  </a:lnTo>
                  <a:lnTo>
                    <a:pt x="16" y="478"/>
                  </a:lnTo>
                  <a:lnTo>
                    <a:pt x="2" y="603"/>
                  </a:lnTo>
                  <a:lnTo>
                    <a:pt x="0" y="726"/>
                  </a:lnTo>
                  <a:lnTo>
                    <a:pt x="12" y="840"/>
                  </a:lnTo>
                  <a:lnTo>
                    <a:pt x="33" y="936"/>
                  </a:lnTo>
                  <a:lnTo>
                    <a:pt x="63" y="1010"/>
                  </a:lnTo>
                  <a:lnTo>
                    <a:pt x="81" y="1033"/>
                  </a:lnTo>
                  <a:lnTo>
                    <a:pt x="116" y="1071"/>
                  </a:lnTo>
                  <a:lnTo>
                    <a:pt x="181" y="1120"/>
                  </a:lnTo>
                  <a:lnTo>
                    <a:pt x="249" y="1150"/>
                  </a:lnTo>
                  <a:lnTo>
                    <a:pt x="258" y="1151"/>
                  </a:lnTo>
                  <a:lnTo>
                    <a:pt x="242" y="1118"/>
                  </a:lnTo>
                  <a:lnTo>
                    <a:pt x="212" y="1055"/>
                  </a:lnTo>
                  <a:lnTo>
                    <a:pt x="182" y="960"/>
                  </a:lnTo>
                  <a:lnTo>
                    <a:pt x="161" y="839"/>
                  </a:lnTo>
                  <a:lnTo>
                    <a:pt x="160" y="726"/>
                  </a:lnTo>
                  <a:lnTo>
                    <a:pt x="172" y="629"/>
                  </a:lnTo>
                  <a:lnTo>
                    <a:pt x="188" y="548"/>
                  </a:lnTo>
                  <a:lnTo>
                    <a:pt x="213" y="468"/>
                  </a:lnTo>
                  <a:lnTo>
                    <a:pt x="218" y="456"/>
                  </a:lnTo>
                  <a:lnTo>
                    <a:pt x="315" y="461"/>
                  </a:lnTo>
                  <a:lnTo>
                    <a:pt x="593" y="468"/>
                  </a:lnTo>
                  <a:lnTo>
                    <a:pt x="725" y="468"/>
                  </a:lnTo>
                  <a:lnTo>
                    <a:pt x="875" y="467"/>
                  </a:lnTo>
                  <a:lnTo>
                    <a:pt x="945" y="461"/>
                  </a:lnTo>
                  <a:lnTo>
                    <a:pt x="969" y="457"/>
                  </a:lnTo>
                  <a:lnTo>
                    <a:pt x="974" y="467"/>
                  </a:lnTo>
                  <a:lnTo>
                    <a:pt x="997" y="538"/>
                  </a:lnTo>
                  <a:lnTo>
                    <a:pt x="1014" y="612"/>
                  </a:lnTo>
                  <a:lnTo>
                    <a:pt x="1023" y="705"/>
                  </a:lnTo>
                  <a:lnTo>
                    <a:pt x="1022" y="815"/>
                  </a:lnTo>
                  <a:lnTo>
                    <a:pt x="1002" y="941"/>
                  </a:lnTo>
                  <a:lnTo>
                    <a:pt x="961" y="1078"/>
                  </a:lnTo>
                  <a:lnTo>
                    <a:pt x="928" y="1152"/>
                  </a:lnTo>
                  <a:lnTo>
                    <a:pt x="938" y="1151"/>
                  </a:lnTo>
                  <a:lnTo>
                    <a:pt x="1006" y="1120"/>
                  </a:lnTo>
                  <a:lnTo>
                    <a:pt x="1071" y="1071"/>
                  </a:lnTo>
                  <a:lnTo>
                    <a:pt x="1106" y="1033"/>
                  </a:lnTo>
                  <a:lnTo>
                    <a:pt x="1124" y="1010"/>
                  </a:lnTo>
                  <a:lnTo>
                    <a:pt x="1154" y="936"/>
                  </a:lnTo>
                  <a:lnTo>
                    <a:pt x="1176" y="839"/>
                  </a:lnTo>
                  <a:lnTo>
                    <a:pt x="1188" y="724"/>
                  </a:lnTo>
                  <a:lnTo>
                    <a:pt x="1188" y="601"/>
                  </a:lnTo>
                  <a:lnTo>
                    <a:pt x="1173" y="477"/>
                  </a:lnTo>
                  <a:lnTo>
                    <a:pt x="1144" y="358"/>
                  </a:lnTo>
                  <a:lnTo>
                    <a:pt x="1110" y="276"/>
                  </a:lnTo>
                  <a:lnTo>
                    <a:pt x="1081" y="228"/>
                  </a:lnTo>
                  <a:lnTo>
                    <a:pt x="1065" y="206"/>
                  </a:lnTo>
                  <a:close/>
                </a:path>
              </a:pathLst>
            </a:custGeom>
            <a:solidFill>
              <a:srgbClr val="5C3836"/>
            </a:solidFill>
            <a:ln>
              <a:noFill/>
            </a:ln>
          </p:spPr>
          <p:txBody>
            <a:bodyPr vert="horz" wrap="square" lIns="68580" tIns="34290" rIns="68580" bIns="34290" numCol="1" anchor="t" anchorCtr="0" compatLnSpc="1">
              <a:prstTxWarp prst="textNoShape">
                <a:avLst/>
              </a:prstTxWarp>
            </a:bodyPr>
            <a:lstStyle/>
            <a:p>
              <a:endParaRPr lang="en-US" sz="1350" dirty="0"/>
            </a:p>
          </p:txBody>
        </p:sp>
      </p:grpSp>
      <p:sp>
        <p:nvSpPr>
          <p:cNvPr id="5" name="CuadroTexto 4"/>
          <p:cNvSpPr txBox="1"/>
          <p:nvPr/>
        </p:nvSpPr>
        <p:spPr>
          <a:xfrm>
            <a:off x="9408368" y="2747538"/>
            <a:ext cx="522900" cy="400110"/>
          </a:xfrm>
          <a:prstGeom prst="rect">
            <a:avLst/>
          </a:prstGeom>
          <a:noFill/>
        </p:spPr>
        <p:txBody>
          <a:bodyPr wrap="none" rtlCol="0">
            <a:spAutoFit/>
          </a:bodyPr>
          <a:lstStyle/>
          <a:p>
            <a:r>
              <a:rPr lang="es-CO" dirty="0">
                <a:solidFill>
                  <a:schemeClr val="tx1"/>
                </a:solidFill>
                <a:latin typeface="+mn-lt"/>
              </a:rPr>
              <a:t>1-2</a:t>
            </a:r>
          </a:p>
        </p:txBody>
      </p:sp>
      <p:sp>
        <p:nvSpPr>
          <p:cNvPr id="96" name="CuadroTexto 95"/>
          <p:cNvSpPr txBox="1"/>
          <p:nvPr/>
        </p:nvSpPr>
        <p:spPr>
          <a:xfrm>
            <a:off x="9317516" y="4693623"/>
            <a:ext cx="522900" cy="400110"/>
          </a:xfrm>
          <a:prstGeom prst="rect">
            <a:avLst/>
          </a:prstGeom>
          <a:noFill/>
        </p:spPr>
        <p:txBody>
          <a:bodyPr wrap="none" rtlCol="0">
            <a:spAutoFit/>
          </a:bodyPr>
          <a:lstStyle/>
          <a:p>
            <a:r>
              <a:rPr lang="es-CO" dirty="0">
                <a:solidFill>
                  <a:schemeClr val="tx1"/>
                </a:solidFill>
                <a:latin typeface="+mn-lt"/>
              </a:rPr>
              <a:t>3-4</a:t>
            </a:r>
          </a:p>
        </p:txBody>
      </p:sp>
      <p:graphicFrame>
        <p:nvGraphicFramePr>
          <p:cNvPr id="5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226875800"/>
              </p:ext>
            </p:extLst>
          </p:nvPr>
        </p:nvGraphicFramePr>
        <p:xfrm>
          <a:off x="114850" y="1896033"/>
          <a:ext cx="3077467" cy="399998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801573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58391663"/>
              </p:ext>
            </p:extLst>
          </p:nvPr>
        </p:nvGraphicFramePr>
        <p:xfrm>
          <a:off x="7484845" y="1776255"/>
          <a:ext cx="2859627" cy="21090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500522259"/>
              </p:ext>
            </p:extLst>
          </p:nvPr>
        </p:nvGraphicFramePr>
        <p:xfrm>
          <a:off x="1652197" y="1772816"/>
          <a:ext cx="2859627" cy="2109031"/>
        </p:xfrm>
        <a:graphic>
          <a:graphicData uri="http://schemas.openxmlformats.org/drawingml/2006/chart">
            <c:chart xmlns:c="http://schemas.openxmlformats.org/drawingml/2006/chart" xmlns:r="http://schemas.openxmlformats.org/officeDocument/2006/relationships" r:id="rId3"/>
          </a:graphicData>
        </a:graphic>
      </p:graphicFrame>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103</a:t>
            </a:fld>
            <a:endParaRPr sz="1350" dirty="0">
              <a:solidFill>
                <a:schemeClr val="accent3">
                  <a:lumMod val="75000"/>
                </a:schemeClr>
              </a:solidFill>
              <a:latin typeface="Calibri"/>
              <a:cs typeface="Calibri"/>
            </a:endParaRPr>
          </a:p>
        </p:txBody>
      </p:sp>
      <p:sp>
        <p:nvSpPr>
          <p:cNvPr id="7" name="object 4">
            <a:extLst>
              <a:ext uri="{FF2B5EF4-FFF2-40B4-BE49-F238E27FC236}">
                <a16:creationId xmlns:a16="http://schemas.microsoft.com/office/drawing/2014/main" id="{FC66D8EB-E0AF-40E7-8EE1-0C25FBC9B55C}"/>
              </a:ext>
            </a:extLst>
          </p:cNvPr>
          <p:cNvSpPr txBox="1"/>
          <p:nvPr/>
        </p:nvSpPr>
        <p:spPr>
          <a:xfrm>
            <a:off x="5021464" y="155679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8" name="Grupo 7"/>
          <p:cNvGrpSpPr/>
          <p:nvPr/>
        </p:nvGrpSpPr>
        <p:grpSpPr>
          <a:xfrm>
            <a:off x="310637" y="3717032"/>
            <a:ext cx="2541014" cy="446715"/>
            <a:chOff x="8957444" y="6078629"/>
            <a:chExt cx="2541014" cy="446715"/>
          </a:xfrm>
        </p:grpSpPr>
        <p:sp>
          <p:nvSpPr>
            <p:cNvPr id="9" name="Rectángulo: esquinas redondeadas 5">
              <a:extLst>
                <a:ext uri="{FF2B5EF4-FFF2-40B4-BE49-F238E27FC236}">
                  <a16:creationId xmlns:a16="http://schemas.microsoft.com/office/drawing/2014/main" id="{CB4F0725-092E-4792-851B-F5AFB4AAEE98}"/>
                </a:ext>
              </a:extLst>
            </p:cNvPr>
            <p:cNvSpPr/>
            <p:nvPr/>
          </p:nvSpPr>
          <p:spPr>
            <a:xfrm>
              <a:off x="8957444" y="6094457"/>
              <a:ext cx="2541014"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0" name="CuadroTexto 9">
              <a:extLst>
                <a:ext uri="{FF2B5EF4-FFF2-40B4-BE49-F238E27FC236}">
                  <a16:creationId xmlns:a16="http://schemas.microsoft.com/office/drawing/2014/main" id="{C80FD727-6A73-4F22-989A-FF4F7D29AFB0}"/>
                </a:ext>
              </a:extLst>
            </p:cNvPr>
            <p:cNvSpPr txBox="1"/>
            <p:nvPr/>
          </p:nvSpPr>
          <p:spPr>
            <a:xfrm>
              <a:off x="9886787" y="6094457"/>
              <a:ext cx="601447"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a:t>
              </a:r>
            </a:p>
          </p:txBody>
        </p:sp>
        <p:sp>
          <p:nvSpPr>
            <p:cNvPr id="11" name="Rectángulo 10">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2" name="CuadroTexto 11">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1</a:t>
              </a:r>
            </a:p>
          </p:txBody>
        </p:sp>
        <p:sp>
          <p:nvSpPr>
            <p:cNvPr id="13" name="Rectángulo 12">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4" name="Rectángulo 13">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 name="CuadroTexto 14">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a:t>
              </a:r>
            </a:p>
          </p:txBody>
        </p:sp>
      </p:grpSp>
      <p:sp>
        <p:nvSpPr>
          <p:cNvPr id="33" name="object 8"/>
          <p:cNvSpPr txBox="1"/>
          <p:nvPr/>
        </p:nvSpPr>
        <p:spPr>
          <a:xfrm>
            <a:off x="335360" y="4437331"/>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Edad</a:t>
            </a:r>
          </a:p>
        </p:txBody>
      </p:sp>
      <p:sp>
        <p:nvSpPr>
          <p:cNvPr id="36" name="object 2"/>
          <p:cNvSpPr txBox="1">
            <a:spLocks/>
          </p:cNvSpPr>
          <p:nvPr/>
        </p:nvSpPr>
        <p:spPr>
          <a:xfrm>
            <a:off x="581776" y="285890"/>
            <a:ext cx="7242416"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DESCRIPCIÓN ACOMPAÑANTE</a:t>
            </a:r>
          </a:p>
          <a:p>
            <a:pPr marL="8573" marR="3429">
              <a:spcBef>
                <a:spcPts val="68"/>
              </a:spcBef>
            </a:pPr>
            <a:r>
              <a:rPr lang="es-MX" sz="2363" spc="101" dirty="0">
                <a:solidFill>
                  <a:schemeClr val="accent3">
                    <a:lumMod val="75000"/>
                  </a:schemeClr>
                </a:solidFill>
                <a:latin typeface="+mn-lt"/>
              </a:rPr>
              <a:t>(PARA LOS QUE LLEVAN O ACOMPAÑAN A ALGUIEN)</a:t>
            </a:r>
            <a:endParaRPr lang="es-MX" sz="2363" spc="84" dirty="0">
              <a:solidFill>
                <a:schemeClr val="accent3">
                  <a:lumMod val="75000"/>
                </a:schemeClr>
              </a:solidFill>
              <a:latin typeface="+mn-lt"/>
            </a:endParaRPr>
          </a:p>
        </p:txBody>
      </p:sp>
      <p:sp>
        <p:nvSpPr>
          <p:cNvPr id="37"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las opciones que apliquen para describir a la persona que usualmente acompaña o lleva en sus recorridos frecuentes</a:t>
            </a:r>
          </a:p>
        </p:txBody>
      </p:sp>
      <p:sp>
        <p:nvSpPr>
          <p:cNvPr id="39" name="CuadroTexto 38"/>
          <p:cNvSpPr txBox="1"/>
          <p:nvPr/>
        </p:nvSpPr>
        <p:spPr>
          <a:xfrm>
            <a:off x="1797149" y="3298078"/>
            <a:ext cx="928844" cy="338554"/>
          </a:xfrm>
          <a:prstGeom prst="rect">
            <a:avLst/>
          </a:prstGeom>
          <a:noFill/>
        </p:spPr>
        <p:txBody>
          <a:bodyPr wrap="none" rtlCol="0">
            <a:spAutoFit/>
          </a:bodyPr>
          <a:lstStyle/>
          <a:p>
            <a:r>
              <a:rPr lang="es-CO" sz="1600" dirty="0">
                <a:solidFill>
                  <a:schemeClr val="tx1"/>
                </a:solidFill>
                <a:latin typeface="+mn-lt"/>
              </a:rPr>
              <a:t>Centro A</a:t>
            </a:r>
          </a:p>
        </p:txBody>
      </p:sp>
      <p:sp>
        <p:nvSpPr>
          <p:cNvPr id="40" name="CuadroTexto 39"/>
          <p:cNvSpPr txBox="1"/>
          <p:nvPr/>
        </p:nvSpPr>
        <p:spPr>
          <a:xfrm>
            <a:off x="4733658" y="3288204"/>
            <a:ext cx="755656" cy="338554"/>
          </a:xfrm>
          <a:prstGeom prst="rect">
            <a:avLst/>
          </a:prstGeom>
          <a:noFill/>
        </p:spPr>
        <p:txBody>
          <a:bodyPr wrap="none" rtlCol="0">
            <a:spAutoFit/>
          </a:bodyPr>
          <a:lstStyle/>
          <a:p>
            <a:r>
              <a:rPr lang="es-CO" sz="1600" dirty="0">
                <a:solidFill>
                  <a:schemeClr val="tx1"/>
                </a:solidFill>
                <a:latin typeface="+mn-lt"/>
              </a:rPr>
              <a:t>Ladera</a:t>
            </a:r>
          </a:p>
        </p:txBody>
      </p:sp>
      <p:sp>
        <p:nvSpPr>
          <p:cNvPr id="47" name="CuadroTexto 46"/>
          <p:cNvSpPr txBox="1"/>
          <p:nvPr/>
        </p:nvSpPr>
        <p:spPr>
          <a:xfrm>
            <a:off x="7464152" y="3309222"/>
            <a:ext cx="1180003" cy="338554"/>
          </a:xfrm>
          <a:prstGeom prst="rect">
            <a:avLst/>
          </a:prstGeom>
          <a:noFill/>
        </p:spPr>
        <p:txBody>
          <a:bodyPr wrap="none" rtlCol="0">
            <a:spAutoFit/>
          </a:bodyPr>
          <a:lstStyle/>
          <a:p>
            <a:r>
              <a:rPr lang="es-CO" sz="1600" dirty="0">
                <a:solidFill>
                  <a:schemeClr val="tx1"/>
                </a:solidFill>
                <a:latin typeface="+mn-lt"/>
              </a:rPr>
              <a:t>U. Corredor</a:t>
            </a:r>
          </a:p>
        </p:txBody>
      </p:sp>
      <p:graphicFrame>
        <p:nvGraphicFramePr>
          <p:cNvPr id="5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423245050"/>
              </p:ext>
            </p:extLst>
          </p:nvPr>
        </p:nvGraphicFramePr>
        <p:xfrm>
          <a:off x="4553210" y="1776255"/>
          <a:ext cx="2859627" cy="21090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69078186"/>
              </p:ext>
            </p:extLst>
          </p:nvPr>
        </p:nvGraphicFramePr>
        <p:xfrm>
          <a:off x="1055440" y="4546070"/>
          <a:ext cx="5573229" cy="1187186"/>
        </p:xfrm>
        <a:graphic>
          <a:graphicData uri="http://schemas.openxmlformats.org/drawingml/2006/table">
            <a:tbl>
              <a:tblPr>
                <a:tableStyleId>{69C7853C-536D-4A76-A0AE-DD22124D55A5}</a:tableStyleId>
              </a:tblPr>
              <a:tblGrid>
                <a:gridCol w="1361229">
                  <a:extLst>
                    <a:ext uri="{9D8B030D-6E8A-4147-A177-3AD203B41FA5}">
                      <a16:colId xmlns:a16="http://schemas.microsoft.com/office/drawing/2014/main" val="3297653263"/>
                    </a:ext>
                  </a:extLst>
                </a:gridCol>
                <a:gridCol w="1404000">
                  <a:extLst>
                    <a:ext uri="{9D8B030D-6E8A-4147-A177-3AD203B41FA5}">
                      <a16:colId xmlns:a16="http://schemas.microsoft.com/office/drawing/2014/main" val="2259181453"/>
                    </a:ext>
                  </a:extLst>
                </a:gridCol>
                <a:gridCol w="1404000">
                  <a:extLst>
                    <a:ext uri="{9D8B030D-6E8A-4147-A177-3AD203B41FA5}">
                      <a16:colId xmlns:a16="http://schemas.microsoft.com/office/drawing/2014/main" val="625451487"/>
                    </a:ext>
                  </a:extLst>
                </a:gridCol>
                <a:gridCol w="1404000">
                  <a:extLst>
                    <a:ext uri="{9D8B030D-6E8A-4147-A177-3AD203B41FA5}">
                      <a16:colId xmlns:a16="http://schemas.microsoft.com/office/drawing/2014/main" val="2700759706"/>
                    </a:ext>
                  </a:extLst>
                </a:gridCol>
              </a:tblGrid>
              <a:tr h="39166">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958" marR="1958" marT="195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958" marR="1958" marT="1958" marB="0" anchor="ctr"/>
                </a:tc>
                <a:tc gridSpan="2">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958" marR="1958" marT="1958" marB="0" anchor="b"/>
                </a:tc>
                <a:tc hMerge="1">
                  <a:txBody>
                    <a:bodyPr/>
                    <a:lstStyle/>
                    <a:p>
                      <a:endParaRPr lang="en-US"/>
                    </a:p>
                  </a:txBody>
                  <a:tcPr/>
                </a:tc>
                <a:extLst>
                  <a:ext uri="{0D108BD9-81ED-4DB2-BD59-A6C34878D82A}">
                    <a16:rowId xmlns:a16="http://schemas.microsoft.com/office/drawing/2014/main" val="3764904966"/>
                  </a:ext>
                </a:extLst>
              </a:tr>
              <a:tr h="72979">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958" marR="1958" marT="195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958" marR="1958" marT="1958" marB="0" anchor="b"/>
                </a:tc>
                <a:extLst>
                  <a:ext uri="{0D108BD9-81ED-4DB2-BD59-A6C34878D82A}">
                    <a16:rowId xmlns:a16="http://schemas.microsoft.com/office/drawing/2014/main" val="545858726"/>
                  </a:ext>
                </a:extLst>
              </a:tr>
              <a:tr h="39166">
                <a:tc>
                  <a:txBody>
                    <a:bodyPr/>
                    <a:lstStyle/>
                    <a:p>
                      <a:pPr algn="r" fontAlgn="t"/>
                      <a:r>
                        <a:rPr lang="es-CO" sz="1100" b="1" u="none" strike="noStrike" dirty="0">
                          <a:effectLst/>
                        </a:rPr>
                        <a:t>Una niña o niño</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u="none" strike="noStrike">
                          <a:effectLst/>
                        </a:rPr>
                        <a:t>60%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3835069725"/>
                  </a:ext>
                </a:extLst>
              </a:tr>
              <a:tr h="39166">
                <a:tc>
                  <a:txBody>
                    <a:bodyPr/>
                    <a:lstStyle/>
                    <a:p>
                      <a:pPr algn="r" fontAlgn="t"/>
                      <a:r>
                        <a:rPr lang="es-CO" sz="1100" b="1" u="none" strike="noStrike" dirty="0">
                          <a:effectLst/>
                        </a:rPr>
                        <a:t>Un adolescente/joven</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u="none" strike="noStrike">
                          <a:effectLst/>
                        </a:rPr>
                        <a:t>40%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2845086538"/>
                  </a:ext>
                </a:extLst>
              </a:tr>
              <a:tr h="39166">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958" marR="1958" marT="195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2226807294"/>
                  </a:ext>
                </a:extLst>
              </a:tr>
              <a:tr h="39166">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b="1" u="none" strike="noStrike" dirty="0">
                          <a:effectLst/>
                        </a:rPr>
                        <a:t>13.717</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2.715</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3.207</a:t>
                      </a:r>
                      <a:endParaRPr lang="es-CO" sz="1100" b="1" i="0" u="none" strike="noStrike" dirty="0">
                        <a:solidFill>
                          <a:srgbClr val="000000"/>
                        </a:solidFill>
                        <a:effectLst/>
                        <a:latin typeface="+mn-lt"/>
                      </a:endParaRPr>
                    </a:p>
                  </a:txBody>
                  <a:tcPr marL="1958" marR="1958" marT="1958" marB="0" anchor="ctr"/>
                </a:tc>
                <a:extLst>
                  <a:ext uri="{0D108BD9-81ED-4DB2-BD59-A6C34878D82A}">
                    <a16:rowId xmlns:a16="http://schemas.microsoft.com/office/drawing/2014/main" val="957054703"/>
                  </a:ext>
                </a:extLst>
              </a:tr>
              <a:tr h="39166">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b="1" u="none" strike="noStrike">
                          <a:effectLst/>
                        </a:rPr>
                        <a:t>4</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1</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1</a:t>
                      </a:r>
                      <a:endParaRPr lang="es-CO" sz="1100" b="1" i="0" u="none" strike="noStrike" dirty="0">
                        <a:solidFill>
                          <a:srgbClr val="000000"/>
                        </a:solidFill>
                        <a:effectLst/>
                        <a:latin typeface="+mn-lt"/>
                      </a:endParaRPr>
                    </a:p>
                  </a:txBody>
                  <a:tcPr marL="1958" marR="1958" marT="1958" marB="0" anchor="ctr"/>
                </a:tc>
                <a:extLst>
                  <a:ext uri="{0D108BD9-81ED-4DB2-BD59-A6C34878D82A}">
                    <a16:rowId xmlns:a16="http://schemas.microsoft.com/office/drawing/2014/main" val="3579274757"/>
                  </a:ext>
                </a:extLst>
              </a:tr>
            </a:tbl>
          </a:graphicData>
        </a:graphic>
      </p:graphicFrame>
    </p:spTree>
    <p:extLst>
      <p:ext uri="{BB962C8B-B14F-4D97-AF65-F5344CB8AC3E}">
        <p14:creationId xmlns:p14="http://schemas.microsoft.com/office/powerpoint/2010/main" val="2009466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6" y="285890"/>
            <a:ext cx="7242416"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MOTIVO ACOMPAÑAMIENTO</a:t>
            </a:r>
          </a:p>
          <a:p>
            <a:pPr marL="8573" marR="3429">
              <a:spcBef>
                <a:spcPts val="68"/>
              </a:spcBef>
            </a:pPr>
            <a:r>
              <a:rPr lang="es-MX" sz="2363" spc="101" dirty="0">
                <a:solidFill>
                  <a:schemeClr val="accent3">
                    <a:lumMod val="75000"/>
                  </a:schemeClr>
                </a:solidFill>
                <a:latin typeface="+mn-lt"/>
              </a:rPr>
              <a:t>(PARA LOS QUE LLEVAN O ACOMPAÑAN A ALGUIEN)</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104</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Usted generalmente acompaña a esta persona para:</a:t>
            </a:r>
          </a:p>
        </p:txBody>
      </p:sp>
      <p:sp>
        <p:nvSpPr>
          <p:cNvPr id="108" name="object 4">
            <a:extLst>
              <a:ext uri="{FF2B5EF4-FFF2-40B4-BE49-F238E27FC236}">
                <a16:creationId xmlns:a16="http://schemas.microsoft.com/office/drawing/2014/main" id="{A7157F5C-9DC2-425E-A31F-74B0C3BE6816}"/>
              </a:ext>
            </a:extLst>
          </p:cNvPr>
          <p:cNvSpPr txBox="1"/>
          <p:nvPr/>
        </p:nvSpPr>
        <p:spPr>
          <a:xfrm>
            <a:off x="484960"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4295800"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43" name="object 4">
            <a:extLst>
              <a:ext uri="{FF2B5EF4-FFF2-40B4-BE49-F238E27FC236}">
                <a16:creationId xmlns:a16="http://schemas.microsoft.com/office/drawing/2014/main" id="{FC66D8EB-E0AF-40E7-8EE1-0C25FBC9B55C}"/>
              </a:ext>
            </a:extLst>
          </p:cNvPr>
          <p:cNvSpPr txBox="1"/>
          <p:nvPr/>
        </p:nvSpPr>
        <p:spPr>
          <a:xfrm>
            <a:off x="8616280"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grpSp>
        <p:nvGrpSpPr>
          <p:cNvPr id="39" name="Grupo 38"/>
          <p:cNvGrpSpPr/>
          <p:nvPr/>
        </p:nvGrpSpPr>
        <p:grpSpPr>
          <a:xfrm>
            <a:off x="4807600" y="6050511"/>
            <a:ext cx="1216392" cy="446715"/>
            <a:chOff x="10434621" y="5954085"/>
            <a:chExt cx="1216392"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10434621" y="5969913"/>
              <a:ext cx="1216392"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10810291" y="5954085"/>
              <a:ext cx="60144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4</a:t>
              </a:r>
            </a:p>
          </p:txBody>
        </p:sp>
      </p:grpSp>
      <p:grpSp>
        <p:nvGrpSpPr>
          <p:cNvPr id="45" name="Grupo 44"/>
          <p:cNvGrpSpPr/>
          <p:nvPr/>
        </p:nvGrpSpPr>
        <p:grpSpPr>
          <a:xfrm>
            <a:off x="905362" y="6021288"/>
            <a:ext cx="1212265" cy="430887"/>
            <a:chOff x="8433990" y="5969913"/>
            <a:chExt cx="1212265" cy="430887"/>
          </a:xfrm>
        </p:grpSpPr>
        <p:sp>
          <p:nvSpPr>
            <p:cNvPr id="4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47" name="Rectángulo 4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8" name="CuadroTexto 47">
              <a:extLst>
                <a:ext uri="{FF2B5EF4-FFF2-40B4-BE49-F238E27FC236}">
                  <a16:creationId xmlns:a16="http://schemas.microsoft.com/office/drawing/2014/main" id="{958EB4CF-4518-4B49-9A15-18ADBDAAF982}"/>
                </a:ext>
              </a:extLst>
            </p:cNvPr>
            <p:cNvSpPr txBox="1"/>
            <p:nvPr/>
          </p:nvSpPr>
          <p:spPr>
            <a:xfrm>
              <a:off x="8809354" y="5969913"/>
              <a:ext cx="60144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a:t>
              </a:r>
            </a:p>
          </p:txBody>
        </p:sp>
      </p:grpSp>
      <p:grpSp>
        <p:nvGrpSpPr>
          <p:cNvPr id="49" name="Grupo 48"/>
          <p:cNvGrpSpPr/>
          <p:nvPr/>
        </p:nvGrpSpPr>
        <p:grpSpPr>
          <a:xfrm>
            <a:off x="8760296" y="6094457"/>
            <a:ext cx="1734253" cy="430887"/>
            <a:chOff x="8256240" y="6325148"/>
            <a:chExt cx="1734253" cy="430887"/>
          </a:xfrm>
        </p:grpSpPr>
        <p:sp>
          <p:nvSpPr>
            <p:cNvPr id="50" name="Rectángulo: esquinas redondeadas 5">
              <a:extLst>
                <a:ext uri="{FF2B5EF4-FFF2-40B4-BE49-F238E27FC236}">
                  <a16:creationId xmlns:a16="http://schemas.microsoft.com/office/drawing/2014/main" id="{CB4F0725-092E-4792-851B-F5AFB4AAEE98}"/>
                </a:ext>
              </a:extLst>
            </p:cNvPr>
            <p:cNvSpPr/>
            <p:nvPr/>
          </p:nvSpPr>
          <p:spPr>
            <a:xfrm>
              <a:off x="8256240" y="6325148"/>
              <a:ext cx="1734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1" name="Rectángulo 5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2" name="CuadroTexto 51">
              <a:extLst>
                <a:ext uri="{FF2B5EF4-FFF2-40B4-BE49-F238E27FC236}">
                  <a16:creationId xmlns:a16="http://schemas.microsoft.com/office/drawing/2014/main" id="{958EB4CF-4518-4B49-9A15-18ADBDAAF982}"/>
                </a:ext>
              </a:extLst>
            </p:cNvPr>
            <p:cNvSpPr txBox="1"/>
            <p:nvPr/>
          </p:nvSpPr>
          <p:spPr>
            <a:xfrm>
              <a:off x="8478814" y="6325148"/>
              <a:ext cx="60144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2</a:t>
              </a:r>
            </a:p>
          </p:txBody>
        </p:sp>
        <p:sp>
          <p:nvSpPr>
            <p:cNvPr id="53" name="Rectángulo 5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4" name="CuadroTexto 53">
              <a:extLst>
                <a:ext uri="{FF2B5EF4-FFF2-40B4-BE49-F238E27FC236}">
                  <a16:creationId xmlns:a16="http://schemas.microsoft.com/office/drawing/2014/main" id="{C80FD727-6A73-4F22-989A-FF4F7D29AFB0}"/>
                </a:ext>
              </a:extLst>
            </p:cNvPr>
            <p:cNvSpPr txBox="1"/>
            <p:nvPr/>
          </p:nvSpPr>
          <p:spPr>
            <a:xfrm>
              <a:off x="9314356" y="6325148"/>
              <a:ext cx="60144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2</a:t>
              </a:r>
            </a:p>
          </p:txBody>
        </p:sp>
      </p:grpSp>
      <p:cxnSp>
        <p:nvCxnSpPr>
          <p:cNvPr id="57" name="Conector recto 56"/>
          <p:cNvCxnSpPr/>
          <p:nvPr/>
        </p:nvCxnSpPr>
        <p:spPr>
          <a:xfrm>
            <a:off x="3353634" y="1844824"/>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Conector recto 57"/>
          <p:cNvCxnSpPr/>
          <p:nvPr/>
        </p:nvCxnSpPr>
        <p:spPr>
          <a:xfrm>
            <a:off x="7536160" y="1844824"/>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4" name="Group 4"/>
          <p:cNvGrpSpPr/>
          <p:nvPr/>
        </p:nvGrpSpPr>
        <p:grpSpPr>
          <a:xfrm>
            <a:off x="5087888" y="3563631"/>
            <a:ext cx="316356" cy="543624"/>
            <a:chOff x="1553369" y="4646613"/>
            <a:chExt cx="665162" cy="1654175"/>
          </a:xfrm>
        </p:grpSpPr>
        <p:sp>
          <p:nvSpPr>
            <p:cNvPr id="76" name="Freeform 196"/>
            <p:cNvSpPr>
              <a:spLocks/>
            </p:cNvSpPr>
            <p:nvPr/>
          </p:nvSpPr>
          <p:spPr bwMode="auto">
            <a:xfrm>
              <a:off x="1564481" y="5092700"/>
              <a:ext cx="644525" cy="671513"/>
            </a:xfrm>
            <a:custGeom>
              <a:avLst/>
              <a:gdLst>
                <a:gd name="T0" fmla="*/ 1423 w 1624"/>
                <a:gd name="T1" fmla="*/ 697 h 1692"/>
                <a:gd name="T2" fmla="*/ 1422 w 1624"/>
                <a:gd name="T3" fmla="*/ 635 h 1692"/>
                <a:gd name="T4" fmla="*/ 1410 w 1624"/>
                <a:gd name="T5" fmla="*/ 522 h 1692"/>
                <a:gd name="T6" fmla="*/ 1385 w 1624"/>
                <a:gd name="T7" fmla="*/ 422 h 1692"/>
                <a:gd name="T8" fmla="*/ 1346 w 1624"/>
                <a:gd name="T9" fmla="*/ 337 h 1692"/>
                <a:gd name="T10" fmla="*/ 1292 w 1624"/>
                <a:gd name="T11" fmla="*/ 264 h 1692"/>
                <a:gd name="T12" fmla="*/ 1223 w 1624"/>
                <a:gd name="T13" fmla="*/ 204 h 1692"/>
                <a:gd name="T14" fmla="*/ 1138 w 1624"/>
                <a:gd name="T15" fmla="*/ 159 h 1692"/>
                <a:gd name="T16" fmla="*/ 1034 w 1624"/>
                <a:gd name="T17" fmla="*/ 127 h 1692"/>
                <a:gd name="T18" fmla="*/ 974 w 1624"/>
                <a:gd name="T19" fmla="*/ 115 h 1692"/>
                <a:gd name="T20" fmla="*/ 974 w 1624"/>
                <a:gd name="T21" fmla="*/ 0 h 1692"/>
                <a:gd name="T22" fmla="*/ 650 w 1624"/>
                <a:gd name="T23" fmla="*/ 0 h 1692"/>
                <a:gd name="T24" fmla="*/ 650 w 1624"/>
                <a:gd name="T25" fmla="*/ 115 h 1692"/>
                <a:gd name="T26" fmla="*/ 592 w 1624"/>
                <a:gd name="T27" fmla="*/ 127 h 1692"/>
                <a:gd name="T28" fmla="*/ 488 w 1624"/>
                <a:gd name="T29" fmla="*/ 159 h 1692"/>
                <a:gd name="T30" fmla="*/ 403 w 1624"/>
                <a:gd name="T31" fmla="*/ 204 h 1692"/>
                <a:gd name="T32" fmla="*/ 333 w 1624"/>
                <a:gd name="T33" fmla="*/ 264 h 1692"/>
                <a:gd name="T34" fmla="*/ 278 w 1624"/>
                <a:gd name="T35" fmla="*/ 337 h 1692"/>
                <a:gd name="T36" fmla="*/ 239 w 1624"/>
                <a:gd name="T37" fmla="*/ 422 h 1692"/>
                <a:gd name="T38" fmla="*/ 215 w 1624"/>
                <a:gd name="T39" fmla="*/ 522 h 1692"/>
                <a:gd name="T40" fmla="*/ 202 w 1624"/>
                <a:gd name="T41" fmla="*/ 635 h 1692"/>
                <a:gd name="T42" fmla="*/ 201 w 1624"/>
                <a:gd name="T43" fmla="*/ 697 h 1692"/>
                <a:gd name="T44" fmla="*/ 0 w 1624"/>
                <a:gd name="T45" fmla="*/ 1637 h 1692"/>
                <a:gd name="T46" fmla="*/ 220 w 1624"/>
                <a:gd name="T47" fmla="*/ 1692 h 1692"/>
                <a:gd name="T48" fmla="*/ 434 w 1624"/>
                <a:gd name="T49" fmla="*/ 656 h 1692"/>
                <a:gd name="T50" fmla="*/ 435 w 1624"/>
                <a:gd name="T51" fmla="*/ 609 h 1692"/>
                <a:gd name="T52" fmla="*/ 446 w 1624"/>
                <a:gd name="T53" fmla="*/ 536 h 1692"/>
                <a:gd name="T54" fmla="*/ 465 w 1624"/>
                <a:gd name="T55" fmla="*/ 484 h 1692"/>
                <a:gd name="T56" fmla="*/ 497 w 1624"/>
                <a:gd name="T57" fmla="*/ 449 h 1692"/>
                <a:gd name="T58" fmla="*/ 540 w 1624"/>
                <a:gd name="T59" fmla="*/ 430 h 1692"/>
                <a:gd name="T60" fmla="*/ 596 w 1624"/>
                <a:gd name="T61" fmla="*/ 421 h 1692"/>
                <a:gd name="T62" fmla="*/ 702 w 1624"/>
                <a:gd name="T63" fmla="*/ 418 h 1692"/>
                <a:gd name="T64" fmla="*/ 793 w 1624"/>
                <a:gd name="T65" fmla="*/ 420 h 1692"/>
                <a:gd name="T66" fmla="*/ 792 w 1624"/>
                <a:gd name="T67" fmla="*/ 424 h 1692"/>
                <a:gd name="T68" fmla="*/ 888 w 1624"/>
                <a:gd name="T69" fmla="*/ 422 h 1692"/>
                <a:gd name="T70" fmla="*/ 1003 w 1624"/>
                <a:gd name="T71" fmla="*/ 424 h 1692"/>
                <a:gd name="T72" fmla="*/ 1064 w 1624"/>
                <a:gd name="T73" fmla="*/ 431 h 1692"/>
                <a:gd name="T74" fmla="*/ 1114 w 1624"/>
                <a:gd name="T75" fmla="*/ 449 h 1692"/>
                <a:gd name="T76" fmla="*/ 1151 w 1624"/>
                <a:gd name="T77" fmla="*/ 483 h 1692"/>
                <a:gd name="T78" fmla="*/ 1175 w 1624"/>
                <a:gd name="T79" fmla="*/ 534 h 1692"/>
                <a:gd name="T80" fmla="*/ 1188 w 1624"/>
                <a:gd name="T81" fmla="*/ 608 h 1692"/>
                <a:gd name="T82" fmla="*/ 1190 w 1624"/>
                <a:gd name="T83" fmla="*/ 656 h 1692"/>
                <a:gd name="T84" fmla="*/ 1403 w 1624"/>
                <a:gd name="T85" fmla="*/ 1692 h 1692"/>
                <a:gd name="T86" fmla="*/ 1624 w 1624"/>
                <a:gd name="T87" fmla="*/ 1637 h 1692"/>
                <a:gd name="T88" fmla="*/ 1423 w 1624"/>
                <a:gd name="T89" fmla="*/ 697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4" h="1692">
                  <a:moveTo>
                    <a:pt x="1423" y="697"/>
                  </a:moveTo>
                  <a:lnTo>
                    <a:pt x="1422" y="635"/>
                  </a:lnTo>
                  <a:lnTo>
                    <a:pt x="1410" y="522"/>
                  </a:lnTo>
                  <a:lnTo>
                    <a:pt x="1385" y="422"/>
                  </a:lnTo>
                  <a:lnTo>
                    <a:pt x="1346" y="337"/>
                  </a:lnTo>
                  <a:lnTo>
                    <a:pt x="1292" y="264"/>
                  </a:lnTo>
                  <a:lnTo>
                    <a:pt x="1223" y="204"/>
                  </a:lnTo>
                  <a:lnTo>
                    <a:pt x="1138" y="159"/>
                  </a:lnTo>
                  <a:lnTo>
                    <a:pt x="1034" y="127"/>
                  </a:lnTo>
                  <a:lnTo>
                    <a:pt x="974" y="115"/>
                  </a:lnTo>
                  <a:lnTo>
                    <a:pt x="974" y="0"/>
                  </a:lnTo>
                  <a:lnTo>
                    <a:pt x="650" y="0"/>
                  </a:lnTo>
                  <a:lnTo>
                    <a:pt x="650" y="115"/>
                  </a:lnTo>
                  <a:lnTo>
                    <a:pt x="592" y="127"/>
                  </a:lnTo>
                  <a:lnTo>
                    <a:pt x="488" y="159"/>
                  </a:lnTo>
                  <a:lnTo>
                    <a:pt x="403" y="204"/>
                  </a:lnTo>
                  <a:lnTo>
                    <a:pt x="333" y="264"/>
                  </a:lnTo>
                  <a:lnTo>
                    <a:pt x="278" y="337"/>
                  </a:lnTo>
                  <a:lnTo>
                    <a:pt x="239" y="422"/>
                  </a:lnTo>
                  <a:lnTo>
                    <a:pt x="215" y="522"/>
                  </a:lnTo>
                  <a:lnTo>
                    <a:pt x="202" y="635"/>
                  </a:lnTo>
                  <a:lnTo>
                    <a:pt x="201" y="697"/>
                  </a:lnTo>
                  <a:lnTo>
                    <a:pt x="0" y="1637"/>
                  </a:lnTo>
                  <a:lnTo>
                    <a:pt x="220" y="1692"/>
                  </a:lnTo>
                  <a:lnTo>
                    <a:pt x="434" y="656"/>
                  </a:lnTo>
                  <a:lnTo>
                    <a:pt x="435" y="609"/>
                  </a:lnTo>
                  <a:lnTo>
                    <a:pt x="446" y="536"/>
                  </a:lnTo>
                  <a:lnTo>
                    <a:pt x="465" y="484"/>
                  </a:lnTo>
                  <a:lnTo>
                    <a:pt x="497" y="449"/>
                  </a:lnTo>
                  <a:lnTo>
                    <a:pt x="540" y="430"/>
                  </a:lnTo>
                  <a:lnTo>
                    <a:pt x="596" y="421"/>
                  </a:lnTo>
                  <a:lnTo>
                    <a:pt x="702" y="418"/>
                  </a:lnTo>
                  <a:lnTo>
                    <a:pt x="793" y="420"/>
                  </a:lnTo>
                  <a:lnTo>
                    <a:pt x="792" y="424"/>
                  </a:lnTo>
                  <a:lnTo>
                    <a:pt x="888" y="422"/>
                  </a:lnTo>
                  <a:lnTo>
                    <a:pt x="1003" y="424"/>
                  </a:lnTo>
                  <a:lnTo>
                    <a:pt x="1064" y="431"/>
                  </a:lnTo>
                  <a:lnTo>
                    <a:pt x="1114" y="449"/>
                  </a:lnTo>
                  <a:lnTo>
                    <a:pt x="1151" y="483"/>
                  </a:lnTo>
                  <a:lnTo>
                    <a:pt x="1175" y="534"/>
                  </a:lnTo>
                  <a:lnTo>
                    <a:pt x="1188" y="608"/>
                  </a:lnTo>
                  <a:lnTo>
                    <a:pt x="1190" y="656"/>
                  </a:lnTo>
                  <a:lnTo>
                    <a:pt x="1403" y="1692"/>
                  </a:lnTo>
                  <a:lnTo>
                    <a:pt x="1624" y="1637"/>
                  </a:lnTo>
                  <a:lnTo>
                    <a:pt x="1423" y="697"/>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7" name="Freeform 197"/>
            <p:cNvSpPr>
              <a:spLocks/>
            </p:cNvSpPr>
            <p:nvPr/>
          </p:nvSpPr>
          <p:spPr bwMode="auto">
            <a:xfrm>
              <a:off x="1888331" y="5748338"/>
              <a:ext cx="119063" cy="511175"/>
            </a:xfrm>
            <a:custGeom>
              <a:avLst/>
              <a:gdLst>
                <a:gd name="T0" fmla="*/ 16 w 301"/>
                <a:gd name="T1" fmla="*/ 1285 h 1285"/>
                <a:gd name="T2" fmla="*/ 210 w 301"/>
                <a:gd name="T3" fmla="*/ 1272 h 1285"/>
                <a:gd name="T4" fmla="*/ 301 w 301"/>
                <a:gd name="T5" fmla="*/ 0 h 1285"/>
                <a:gd name="T6" fmla="*/ 0 w 301"/>
                <a:gd name="T7" fmla="*/ 6 h 1285"/>
                <a:gd name="T8" fmla="*/ 6 w 301"/>
                <a:gd name="T9" fmla="*/ 160 h 1285"/>
                <a:gd name="T10" fmla="*/ 14 w 301"/>
                <a:gd name="T11" fmla="*/ 545 h 1285"/>
                <a:gd name="T12" fmla="*/ 18 w 301"/>
                <a:gd name="T13" fmla="*/ 1110 h 1285"/>
                <a:gd name="T14" fmla="*/ 16 w 301"/>
                <a:gd name="T15" fmla="*/ 1285 h 1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285">
                  <a:moveTo>
                    <a:pt x="16" y="1285"/>
                  </a:moveTo>
                  <a:lnTo>
                    <a:pt x="210" y="1272"/>
                  </a:lnTo>
                  <a:lnTo>
                    <a:pt x="301" y="0"/>
                  </a:lnTo>
                  <a:lnTo>
                    <a:pt x="0" y="6"/>
                  </a:lnTo>
                  <a:lnTo>
                    <a:pt x="6" y="160"/>
                  </a:lnTo>
                  <a:lnTo>
                    <a:pt x="14" y="545"/>
                  </a:lnTo>
                  <a:lnTo>
                    <a:pt x="18" y="1110"/>
                  </a:lnTo>
                  <a:lnTo>
                    <a:pt x="16" y="1285"/>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8" name="Freeform 198"/>
            <p:cNvSpPr>
              <a:spLocks/>
            </p:cNvSpPr>
            <p:nvPr/>
          </p:nvSpPr>
          <p:spPr bwMode="auto">
            <a:xfrm>
              <a:off x="1753394" y="5748338"/>
              <a:ext cx="119063" cy="506413"/>
            </a:xfrm>
            <a:custGeom>
              <a:avLst/>
              <a:gdLst>
                <a:gd name="T0" fmla="*/ 289 w 302"/>
                <a:gd name="T1" fmla="*/ 1272 h 1272"/>
                <a:gd name="T2" fmla="*/ 288 w 302"/>
                <a:gd name="T3" fmla="*/ 1099 h 1272"/>
                <a:gd name="T4" fmla="*/ 288 w 302"/>
                <a:gd name="T5" fmla="*/ 540 h 1272"/>
                <a:gd name="T6" fmla="*/ 296 w 302"/>
                <a:gd name="T7" fmla="*/ 160 h 1272"/>
                <a:gd name="T8" fmla="*/ 302 w 302"/>
                <a:gd name="T9" fmla="*/ 6 h 1272"/>
                <a:gd name="T10" fmla="*/ 0 w 302"/>
                <a:gd name="T11" fmla="*/ 0 h 1272"/>
                <a:gd name="T12" fmla="*/ 92 w 302"/>
                <a:gd name="T13" fmla="*/ 1272 h 1272"/>
                <a:gd name="T14" fmla="*/ 289 w 302"/>
                <a:gd name="T15" fmla="*/ 1272 h 1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1272">
                  <a:moveTo>
                    <a:pt x="289" y="1272"/>
                  </a:moveTo>
                  <a:lnTo>
                    <a:pt x="288" y="1099"/>
                  </a:lnTo>
                  <a:lnTo>
                    <a:pt x="288" y="540"/>
                  </a:lnTo>
                  <a:lnTo>
                    <a:pt x="296" y="160"/>
                  </a:lnTo>
                  <a:lnTo>
                    <a:pt x="302" y="6"/>
                  </a:lnTo>
                  <a:lnTo>
                    <a:pt x="0" y="0"/>
                  </a:lnTo>
                  <a:lnTo>
                    <a:pt x="92" y="1272"/>
                  </a:lnTo>
                  <a:lnTo>
                    <a:pt x="289" y="1272"/>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9" name="Freeform 199"/>
            <p:cNvSpPr>
              <a:spLocks/>
            </p:cNvSpPr>
            <p:nvPr/>
          </p:nvSpPr>
          <p:spPr bwMode="auto">
            <a:xfrm>
              <a:off x="1661319" y="4662488"/>
              <a:ext cx="447675" cy="458788"/>
            </a:xfrm>
            <a:custGeom>
              <a:avLst/>
              <a:gdLst>
                <a:gd name="T0" fmla="*/ 1126 w 1126"/>
                <a:gd name="T1" fmla="*/ 578 h 1157"/>
                <a:gd name="T2" fmla="*/ 1125 w 1126"/>
                <a:gd name="T3" fmla="*/ 608 h 1157"/>
                <a:gd name="T4" fmla="*/ 1119 w 1126"/>
                <a:gd name="T5" fmla="*/ 667 h 1157"/>
                <a:gd name="T6" fmla="*/ 1098 w 1126"/>
                <a:gd name="T7" fmla="*/ 751 h 1157"/>
                <a:gd name="T8" fmla="*/ 1051 w 1126"/>
                <a:gd name="T9" fmla="*/ 855 h 1157"/>
                <a:gd name="T10" fmla="*/ 985 w 1126"/>
                <a:gd name="T11" fmla="*/ 947 h 1157"/>
                <a:gd name="T12" fmla="*/ 905 w 1126"/>
                <a:gd name="T13" fmla="*/ 1026 h 1157"/>
                <a:gd name="T14" fmla="*/ 814 w 1126"/>
                <a:gd name="T15" fmla="*/ 1088 h 1157"/>
                <a:gd name="T16" fmla="*/ 715 w 1126"/>
                <a:gd name="T17" fmla="*/ 1132 h 1157"/>
                <a:gd name="T18" fmla="*/ 614 w 1126"/>
                <a:gd name="T19" fmla="*/ 1155 h 1157"/>
                <a:gd name="T20" fmla="*/ 562 w 1126"/>
                <a:gd name="T21" fmla="*/ 1157 h 1157"/>
                <a:gd name="T22" fmla="*/ 512 w 1126"/>
                <a:gd name="T23" fmla="*/ 1155 h 1157"/>
                <a:gd name="T24" fmla="*/ 411 w 1126"/>
                <a:gd name="T25" fmla="*/ 1132 h 1157"/>
                <a:gd name="T26" fmla="*/ 312 w 1126"/>
                <a:gd name="T27" fmla="*/ 1088 h 1157"/>
                <a:gd name="T28" fmla="*/ 222 w 1126"/>
                <a:gd name="T29" fmla="*/ 1026 h 1157"/>
                <a:gd name="T30" fmla="*/ 141 w 1126"/>
                <a:gd name="T31" fmla="*/ 947 h 1157"/>
                <a:gd name="T32" fmla="*/ 75 w 1126"/>
                <a:gd name="T33" fmla="*/ 855 h 1157"/>
                <a:gd name="T34" fmla="*/ 28 w 1126"/>
                <a:gd name="T35" fmla="*/ 751 h 1157"/>
                <a:gd name="T36" fmla="*/ 8 w 1126"/>
                <a:gd name="T37" fmla="*/ 667 h 1157"/>
                <a:gd name="T38" fmla="*/ 1 w 1126"/>
                <a:gd name="T39" fmla="*/ 608 h 1157"/>
                <a:gd name="T40" fmla="*/ 0 w 1126"/>
                <a:gd name="T41" fmla="*/ 578 h 1157"/>
                <a:gd name="T42" fmla="*/ 3 w 1126"/>
                <a:gd name="T43" fmla="*/ 519 h 1157"/>
                <a:gd name="T44" fmla="*/ 25 w 1126"/>
                <a:gd name="T45" fmla="*/ 406 h 1157"/>
                <a:gd name="T46" fmla="*/ 67 w 1126"/>
                <a:gd name="T47" fmla="*/ 302 h 1157"/>
                <a:gd name="T48" fmla="*/ 128 w 1126"/>
                <a:gd name="T49" fmla="*/ 210 h 1157"/>
                <a:gd name="T50" fmla="*/ 205 w 1126"/>
                <a:gd name="T51" fmla="*/ 133 h 1157"/>
                <a:gd name="T52" fmla="*/ 294 w 1126"/>
                <a:gd name="T53" fmla="*/ 70 h 1157"/>
                <a:gd name="T54" fmla="*/ 395 w 1126"/>
                <a:gd name="T55" fmla="*/ 26 h 1157"/>
                <a:gd name="T56" fmla="*/ 505 w 1126"/>
                <a:gd name="T57" fmla="*/ 3 h 1157"/>
                <a:gd name="T58" fmla="*/ 562 w 1126"/>
                <a:gd name="T59" fmla="*/ 0 h 1157"/>
                <a:gd name="T60" fmla="*/ 621 w 1126"/>
                <a:gd name="T61" fmla="*/ 3 h 1157"/>
                <a:gd name="T62" fmla="*/ 731 w 1126"/>
                <a:gd name="T63" fmla="*/ 26 h 1157"/>
                <a:gd name="T64" fmla="*/ 832 w 1126"/>
                <a:gd name="T65" fmla="*/ 70 h 1157"/>
                <a:gd name="T66" fmla="*/ 922 w 1126"/>
                <a:gd name="T67" fmla="*/ 133 h 1157"/>
                <a:gd name="T68" fmla="*/ 998 w 1126"/>
                <a:gd name="T69" fmla="*/ 210 h 1157"/>
                <a:gd name="T70" fmla="*/ 1059 w 1126"/>
                <a:gd name="T71" fmla="*/ 302 h 1157"/>
                <a:gd name="T72" fmla="*/ 1102 w 1126"/>
                <a:gd name="T73" fmla="*/ 406 h 1157"/>
                <a:gd name="T74" fmla="*/ 1124 w 1126"/>
                <a:gd name="T75" fmla="*/ 519 h 1157"/>
                <a:gd name="T76" fmla="*/ 1126 w 1126"/>
                <a:gd name="T77" fmla="*/ 578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6" h="1157">
                  <a:moveTo>
                    <a:pt x="1126" y="578"/>
                  </a:moveTo>
                  <a:lnTo>
                    <a:pt x="1125" y="608"/>
                  </a:lnTo>
                  <a:lnTo>
                    <a:pt x="1119" y="667"/>
                  </a:lnTo>
                  <a:lnTo>
                    <a:pt x="1098" y="751"/>
                  </a:lnTo>
                  <a:lnTo>
                    <a:pt x="1051" y="855"/>
                  </a:lnTo>
                  <a:lnTo>
                    <a:pt x="985" y="947"/>
                  </a:lnTo>
                  <a:lnTo>
                    <a:pt x="905" y="1026"/>
                  </a:lnTo>
                  <a:lnTo>
                    <a:pt x="814" y="1088"/>
                  </a:lnTo>
                  <a:lnTo>
                    <a:pt x="715" y="1132"/>
                  </a:lnTo>
                  <a:lnTo>
                    <a:pt x="614" y="1155"/>
                  </a:lnTo>
                  <a:lnTo>
                    <a:pt x="562" y="1157"/>
                  </a:lnTo>
                  <a:lnTo>
                    <a:pt x="512" y="1155"/>
                  </a:lnTo>
                  <a:lnTo>
                    <a:pt x="411" y="1132"/>
                  </a:lnTo>
                  <a:lnTo>
                    <a:pt x="312" y="1088"/>
                  </a:lnTo>
                  <a:lnTo>
                    <a:pt x="222" y="1026"/>
                  </a:lnTo>
                  <a:lnTo>
                    <a:pt x="141" y="947"/>
                  </a:lnTo>
                  <a:lnTo>
                    <a:pt x="75" y="855"/>
                  </a:lnTo>
                  <a:lnTo>
                    <a:pt x="28" y="751"/>
                  </a:lnTo>
                  <a:lnTo>
                    <a:pt x="8" y="667"/>
                  </a:lnTo>
                  <a:lnTo>
                    <a:pt x="1" y="608"/>
                  </a:lnTo>
                  <a:lnTo>
                    <a:pt x="0" y="578"/>
                  </a:lnTo>
                  <a:lnTo>
                    <a:pt x="3" y="519"/>
                  </a:lnTo>
                  <a:lnTo>
                    <a:pt x="25" y="406"/>
                  </a:lnTo>
                  <a:lnTo>
                    <a:pt x="67" y="302"/>
                  </a:lnTo>
                  <a:lnTo>
                    <a:pt x="128" y="210"/>
                  </a:lnTo>
                  <a:lnTo>
                    <a:pt x="205" y="133"/>
                  </a:lnTo>
                  <a:lnTo>
                    <a:pt x="294" y="70"/>
                  </a:lnTo>
                  <a:lnTo>
                    <a:pt x="395" y="26"/>
                  </a:lnTo>
                  <a:lnTo>
                    <a:pt x="505" y="3"/>
                  </a:lnTo>
                  <a:lnTo>
                    <a:pt x="562" y="0"/>
                  </a:lnTo>
                  <a:lnTo>
                    <a:pt x="621" y="3"/>
                  </a:lnTo>
                  <a:lnTo>
                    <a:pt x="731" y="26"/>
                  </a:lnTo>
                  <a:lnTo>
                    <a:pt x="832" y="70"/>
                  </a:lnTo>
                  <a:lnTo>
                    <a:pt x="922" y="133"/>
                  </a:lnTo>
                  <a:lnTo>
                    <a:pt x="998" y="210"/>
                  </a:lnTo>
                  <a:lnTo>
                    <a:pt x="1059" y="302"/>
                  </a:lnTo>
                  <a:lnTo>
                    <a:pt x="1102" y="406"/>
                  </a:lnTo>
                  <a:lnTo>
                    <a:pt x="1124" y="519"/>
                  </a:lnTo>
                  <a:lnTo>
                    <a:pt x="1126" y="578"/>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0" name="Freeform 200"/>
            <p:cNvSpPr>
              <a:spLocks/>
            </p:cNvSpPr>
            <p:nvPr/>
          </p:nvSpPr>
          <p:spPr bwMode="auto">
            <a:xfrm>
              <a:off x="1553369" y="5686425"/>
              <a:ext cx="90488" cy="127000"/>
            </a:xfrm>
            <a:custGeom>
              <a:avLst/>
              <a:gdLst>
                <a:gd name="T0" fmla="*/ 192 w 227"/>
                <a:gd name="T1" fmla="*/ 246 h 320"/>
                <a:gd name="T2" fmla="*/ 186 w 227"/>
                <a:gd name="T3" fmla="*/ 265 h 320"/>
                <a:gd name="T4" fmla="*/ 164 w 227"/>
                <a:gd name="T5" fmla="*/ 295 h 320"/>
                <a:gd name="T6" fmla="*/ 131 w 227"/>
                <a:gd name="T7" fmla="*/ 315 h 320"/>
                <a:gd name="T8" fmla="*/ 94 w 227"/>
                <a:gd name="T9" fmla="*/ 320 h 320"/>
                <a:gd name="T10" fmla="*/ 74 w 227"/>
                <a:gd name="T11" fmla="*/ 316 h 320"/>
                <a:gd name="T12" fmla="*/ 56 w 227"/>
                <a:gd name="T13" fmla="*/ 311 h 320"/>
                <a:gd name="T14" fmla="*/ 25 w 227"/>
                <a:gd name="T15" fmla="*/ 287 h 320"/>
                <a:gd name="T16" fmla="*/ 7 w 227"/>
                <a:gd name="T17" fmla="*/ 255 h 320"/>
                <a:gd name="T18" fmla="*/ 0 w 227"/>
                <a:gd name="T19" fmla="*/ 219 h 320"/>
                <a:gd name="T20" fmla="*/ 4 w 227"/>
                <a:gd name="T21" fmla="*/ 199 h 320"/>
                <a:gd name="T22" fmla="*/ 35 w 227"/>
                <a:gd name="T23" fmla="*/ 74 h 320"/>
                <a:gd name="T24" fmla="*/ 42 w 227"/>
                <a:gd name="T25" fmla="*/ 54 h 320"/>
                <a:gd name="T26" fmla="*/ 65 w 227"/>
                <a:gd name="T27" fmla="*/ 24 h 320"/>
                <a:gd name="T28" fmla="*/ 96 w 227"/>
                <a:gd name="T29" fmla="*/ 5 h 320"/>
                <a:gd name="T30" fmla="*/ 134 w 227"/>
                <a:gd name="T31" fmla="*/ 0 h 320"/>
                <a:gd name="T32" fmla="*/ 153 w 227"/>
                <a:gd name="T33" fmla="*/ 2 h 320"/>
                <a:gd name="T34" fmla="*/ 173 w 227"/>
                <a:gd name="T35" fmla="*/ 9 h 320"/>
                <a:gd name="T36" fmla="*/ 203 w 227"/>
                <a:gd name="T37" fmla="*/ 32 h 320"/>
                <a:gd name="T38" fmla="*/ 222 w 227"/>
                <a:gd name="T39" fmla="*/ 63 h 320"/>
                <a:gd name="T40" fmla="*/ 227 w 227"/>
                <a:gd name="T41" fmla="*/ 101 h 320"/>
                <a:gd name="T42" fmla="*/ 225 w 227"/>
                <a:gd name="T43" fmla="*/ 120 h 320"/>
                <a:gd name="T44" fmla="*/ 192 w 227"/>
                <a:gd name="T45" fmla="*/ 24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20">
                  <a:moveTo>
                    <a:pt x="192" y="246"/>
                  </a:moveTo>
                  <a:lnTo>
                    <a:pt x="186" y="265"/>
                  </a:lnTo>
                  <a:lnTo>
                    <a:pt x="164" y="295"/>
                  </a:lnTo>
                  <a:lnTo>
                    <a:pt x="131" y="315"/>
                  </a:lnTo>
                  <a:lnTo>
                    <a:pt x="94" y="320"/>
                  </a:lnTo>
                  <a:lnTo>
                    <a:pt x="74" y="316"/>
                  </a:lnTo>
                  <a:lnTo>
                    <a:pt x="56" y="311"/>
                  </a:lnTo>
                  <a:lnTo>
                    <a:pt x="25" y="287"/>
                  </a:lnTo>
                  <a:lnTo>
                    <a:pt x="7" y="255"/>
                  </a:lnTo>
                  <a:lnTo>
                    <a:pt x="0" y="219"/>
                  </a:lnTo>
                  <a:lnTo>
                    <a:pt x="4" y="199"/>
                  </a:lnTo>
                  <a:lnTo>
                    <a:pt x="35" y="74"/>
                  </a:lnTo>
                  <a:lnTo>
                    <a:pt x="42" y="54"/>
                  </a:lnTo>
                  <a:lnTo>
                    <a:pt x="65" y="24"/>
                  </a:lnTo>
                  <a:lnTo>
                    <a:pt x="96" y="5"/>
                  </a:lnTo>
                  <a:lnTo>
                    <a:pt x="134" y="0"/>
                  </a:lnTo>
                  <a:lnTo>
                    <a:pt x="153" y="2"/>
                  </a:lnTo>
                  <a:lnTo>
                    <a:pt x="173" y="9"/>
                  </a:lnTo>
                  <a:lnTo>
                    <a:pt x="203" y="32"/>
                  </a:lnTo>
                  <a:lnTo>
                    <a:pt x="222" y="63"/>
                  </a:lnTo>
                  <a:lnTo>
                    <a:pt x="227" y="101"/>
                  </a:lnTo>
                  <a:lnTo>
                    <a:pt x="225" y="120"/>
                  </a:lnTo>
                  <a:lnTo>
                    <a:pt x="192" y="246"/>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1" name="Freeform 201"/>
            <p:cNvSpPr>
              <a:spLocks/>
            </p:cNvSpPr>
            <p:nvPr/>
          </p:nvSpPr>
          <p:spPr bwMode="auto">
            <a:xfrm>
              <a:off x="2129631" y="5686425"/>
              <a:ext cx="88900" cy="127000"/>
            </a:xfrm>
            <a:custGeom>
              <a:avLst/>
              <a:gdLst>
                <a:gd name="T0" fmla="*/ 35 w 227"/>
                <a:gd name="T1" fmla="*/ 246 h 320"/>
                <a:gd name="T2" fmla="*/ 41 w 227"/>
                <a:gd name="T3" fmla="*/ 265 h 320"/>
                <a:gd name="T4" fmla="*/ 63 w 227"/>
                <a:gd name="T5" fmla="*/ 295 h 320"/>
                <a:gd name="T6" fmla="*/ 96 w 227"/>
                <a:gd name="T7" fmla="*/ 315 h 320"/>
                <a:gd name="T8" fmla="*/ 133 w 227"/>
                <a:gd name="T9" fmla="*/ 320 h 320"/>
                <a:gd name="T10" fmla="*/ 153 w 227"/>
                <a:gd name="T11" fmla="*/ 316 h 320"/>
                <a:gd name="T12" fmla="*/ 171 w 227"/>
                <a:gd name="T13" fmla="*/ 311 h 320"/>
                <a:gd name="T14" fmla="*/ 202 w 227"/>
                <a:gd name="T15" fmla="*/ 287 h 320"/>
                <a:gd name="T16" fmla="*/ 220 w 227"/>
                <a:gd name="T17" fmla="*/ 255 h 320"/>
                <a:gd name="T18" fmla="*/ 227 w 227"/>
                <a:gd name="T19" fmla="*/ 219 h 320"/>
                <a:gd name="T20" fmla="*/ 223 w 227"/>
                <a:gd name="T21" fmla="*/ 199 h 320"/>
                <a:gd name="T22" fmla="*/ 192 w 227"/>
                <a:gd name="T23" fmla="*/ 74 h 320"/>
                <a:gd name="T24" fmla="*/ 185 w 227"/>
                <a:gd name="T25" fmla="*/ 54 h 320"/>
                <a:gd name="T26" fmla="*/ 162 w 227"/>
                <a:gd name="T27" fmla="*/ 24 h 320"/>
                <a:gd name="T28" fmla="*/ 131 w 227"/>
                <a:gd name="T29" fmla="*/ 5 h 320"/>
                <a:gd name="T30" fmla="*/ 93 w 227"/>
                <a:gd name="T31" fmla="*/ 0 h 320"/>
                <a:gd name="T32" fmla="*/ 74 w 227"/>
                <a:gd name="T33" fmla="*/ 2 h 320"/>
                <a:gd name="T34" fmla="*/ 54 w 227"/>
                <a:gd name="T35" fmla="*/ 9 h 320"/>
                <a:gd name="T36" fmla="*/ 24 w 227"/>
                <a:gd name="T37" fmla="*/ 32 h 320"/>
                <a:gd name="T38" fmla="*/ 5 w 227"/>
                <a:gd name="T39" fmla="*/ 63 h 320"/>
                <a:gd name="T40" fmla="*/ 0 w 227"/>
                <a:gd name="T41" fmla="*/ 101 h 320"/>
                <a:gd name="T42" fmla="*/ 4 w 227"/>
                <a:gd name="T43" fmla="*/ 120 h 320"/>
                <a:gd name="T44" fmla="*/ 35 w 227"/>
                <a:gd name="T45" fmla="*/ 24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20">
                  <a:moveTo>
                    <a:pt x="35" y="246"/>
                  </a:moveTo>
                  <a:lnTo>
                    <a:pt x="41" y="265"/>
                  </a:lnTo>
                  <a:lnTo>
                    <a:pt x="63" y="295"/>
                  </a:lnTo>
                  <a:lnTo>
                    <a:pt x="96" y="315"/>
                  </a:lnTo>
                  <a:lnTo>
                    <a:pt x="133" y="320"/>
                  </a:lnTo>
                  <a:lnTo>
                    <a:pt x="153" y="316"/>
                  </a:lnTo>
                  <a:lnTo>
                    <a:pt x="171" y="311"/>
                  </a:lnTo>
                  <a:lnTo>
                    <a:pt x="202" y="287"/>
                  </a:lnTo>
                  <a:lnTo>
                    <a:pt x="220" y="255"/>
                  </a:lnTo>
                  <a:lnTo>
                    <a:pt x="227" y="219"/>
                  </a:lnTo>
                  <a:lnTo>
                    <a:pt x="223" y="199"/>
                  </a:lnTo>
                  <a:lnTo>
                    <a:pt x="192" y="74"/>
                  </a:lnTo>
                  <a:lnTo>
                    <a:pt x="185" y="54"/>
                  </a:lnTo>
                  <a:lnTo>
                    <a:pt x="162" y="24"/>
                  </a:lnTo>
                  <a:lnTo>
                    <a:pt x="131" y="5"/>
                  </a:lnTo>
                  <a:lnTo>
                    <a:pt x="93" y="0"/>
                  </a:lnTo>
                  <a:lnTo>
                    <a:pt x="74" y="2"/>
                  </a:lnTo>
                  <a:lnTo>
                    <a:pt x="54" y="9"/>
                  </a:lnTo>
                  <a:lnTo>
                    <a:pt x="24" y="32"/>
                  </a:lnTo>
                  <a:lnTo>
                    <a:pt x="5" y="63"/>
                  </a:lnTo>
                  <a:lnTo>
                    <a:pt x="0" y="101"/>
                  </a:lnTo>
                  <a:lnTo>
                    <a:pt x="4" y="120"/>
                  </a:lnTo>
                  <a:lnTo>
                    <a:pt x="35" y="246"/>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2" name="Freeform 202"/>
            <p:cNvSpPr>
              <a:spLocks/>
            </p:cNvSpPr>
            <p:nvPr/>
          </p:nvSpPr>
          <p:spPr bwMode="auto">
            <a:xfrm>
              <a:off x="1627981" y="5146675"/>
              <a:ext cx="515938" cy="765175"/>
            </a:xfrm>
            <a:custGeom>
              <a:avLst/>
              <a:gdLst>
                <a:gd name="T0" fmla="*/ 1302 w 1302"/>
                <a:gd name="T1" fmla="*/ 680 h 1928"/>
                <a:gd name="T2" fmla="*/ 1265 w 1302"/>
                <a:gd name="T3" fmla="*/ 430 h 1928"/>
                <a:gd name="T4" fmla="*/ 1225 w 1302"/>
                <a:gd name="T5" fmla="*/ 255 h 1928"/>
                <a:gd name="T6" fmla="*/ 1136 w 1302"/>
                <a:gd name="T7" fmla="*/ 120 h 1928"/>
                <a:gd name="T8" fmla="*/ 1000 w 1302"/>
                <a:gd name="T9" fmla="*/ 28 h 1928"/>
                <a:gd name="T10" fmla="*/ 915 w 1302"/>
                <a:gd name="T11" fmla="*/ 0 h 1928"/>
                <a:gd name="T12" fmla="*/ 891 w 1302"/>
                <a:gd name="T13" fmla="*/ 71 h 1928"/>
                <a:gd name="T14" fmla="*/ 810 w 1302"/>
                <a:gd name="T15" fmla="*/ 177 h 1928"/>
                <a:gd name="T16" fmla="*/ 691 w 1302"/>
                <a:gd name="T17" fmla="*/ 229 h 1928"/>
                <a:gd name="T18" fmla="*/ 611 w 1302"/>
                <a:gd name="T19" fmla="*/ 229 h 1928"/>
                <a:gd name="T20" fmla="*/ 492 w 1302"/>
                <a:gd name="T21" fmla="*/ 177 h 1928"/>
                <a:gd name="T22" fmla="*/ 411 w 1302"/>
                <a:gd name="T23" fmla="*/ 71 h 1928"/>
                <a:gd name="T24" fmla="*/ 387 w 1302"/>
                <a:gd name="T25" fmla="*/ 0 h 1928"/>
                <a:gd name="T26" fmla="*/ 302 w 1302"/>
                <a:gd name="T27" fmla="*/ 28 h 1928"/>
                <a:gd name="T28" fmla="*/ 166 w 1302"/>
                <a:gd name="T29" fmla="*/ 120 h 1928"/>
                <a:gd name="T30" fmla="*/ 77 w 1302"/>
                <a:gd name="T31" fmla="*/ 255 h 1928"/>
                <a:gd name="T32" fmla="*/ 37 w 1302"/>
                <a:gd name="T33" fmla="*/ 430 h 1928"/>
                <a:gd name="T34" fmla="*/ 0 w 1302"/>
                <a:gd name="T35" fmla="*/ 680 h 1928"/>
                <a:gd name="T36" fmla="*/ 273 w 1302"/>
                <a:gd name="T37" fmla="*/ 1039 h 1928"/>
                <a:gd name="T38" fmla="*/ 186 w 1302"/>
                <a:gd name="T39" fmla="*/ 1229 h 1928"/>
                <a:gd name="T40" fmla="*/ 21 w 1302"/>
                <a:gd name="T41" fmla="*/ 1740 h 1928"/>
                <a:gd name="T42" fmla="*/ 11 w 1302"/>
                <a:gd name="T43" fmla="*/ 1799 h 1928"/>
                <a:gd name="T44" fmla="*/ 69 w 1302"/>
                <a:gd name="T45" fmla="*/ 1849 h 1928"/>
                <a:gd name="T46" fmla="*/ 226 w 1302"/>
                <a:gd name="T47" fmla="*/ 1897 h 1928"/>
                <a:gd name="T48" fmla="*/ 541 w 1302"/>
                <a:gd name="T49" fmla="*/ 1927 h 1928"/>
                <a:gd name="T50" fmla="*/ 765 w 1302"/>
                <a:gd name="T51" fmla="*/ 1927 h 1928"/>
                <a:gd name="T52" fmla="*/ 1080 w 1302"/>
                <a:gd name="T53" fmla="*/ 1897 h 1928"/>
                <a:gd name="T54" fmla="*/ 1237 w 1302"/>
                <a:gd name="T55" fmla="*/ 1849 h 1928"/>
                <a:gd name="T56" fmla="*/ 1295 w 1302"/>
                <a:gd name="T57" fmla="*/ 1799 h 1928"/>
                <a:gd name="T58" fmla="*/ 1285 w 1302"/>
                <a:gd name="T59" fmla="*/ 1739 h 1928"/>
                <a:gd name="T60" fmla="*/ 1118 w 1302"/>
                <a:gd name="T61" fmla="*/ 1223 h 1928"/>
                <a:gd name="T62" fmla="*/ 1030 w 1302"/>
                <a:gd name="T63" fmla="*/ 1033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2" h="1928">
                  <a:moveTo>
                    <a:pt x="1030" y="687"/>
                  </a:moveTo>
                  <a:lnTo>
                    <a:pt x="1302" y="680"/>
                  </a:lnTo>
                  <a:lnTo>
                    <a:pt x="1299" y="653"/>
                  </a:lnTo>
                  <a:lnTo>
                    <a:pt x="1265" y="430"/>
                  </a:lnTo>
                  <a:lnTo>
                    <a:pt x="1237" y="299"/>
                  </a:lnTo>
                  <a:lnTo>
                    <a:pt x="1225" y="255"/>
                  </a:lnTo>
                  <a:lnTo>
                    <a:pt x="1186" y="180"/>
                  </a:lnTo>
                  <a:lnTo>
                    <a:pt x="1136" y="120"/>
                  </a:lnTo>
                  <a:lnTo>
                    <a:pt x="1081" y="75"/>
                  </a:lnTo>
                  <a:lnTo>
                    <a:pt x="1000" y="28"/>
                  </a:lnTo>
                  <a:lnTo>
                    <a:pt x="923" y="1"/>
                  </a:lnTo>
                  <a:lnTo>
                    <a:pt x="915" y="0"/>
                  </a:lnTo>
                  <a:lnTo>
                    <a:pt x="914" y="6"/>
                  </a:lnTo>
                  <a:lnTo>
                    <a:pt x="891" y="71"/>
                  </a:lnTo>
                  <a:lnTo>
                    <a:pt x="851" y="136"/>
                  </a:lnTo>
                  <a:lnTo>
                    <a:pt x="810" y="177"/>
                  </a:lnTo>
                  <a:lnTo>
                    <a:pt x="759" y="210"/>
                  </a:lnTo>
                  <a:lnTo>
                    <a:pt x="691" y="229"/>
                  </a:lnTo>
                  <a:lnTo>
                    <a:pt x="651" y="232"/>
                  </a:lnTo>
                  <a:lnTo>
                    <a:pt x="611" y="229"/>
                  </a:lnTo>
                  <a:lnTo>
                    <a:pt x="543" y="210"/>
                  </a:lnTo>
                  <a:lnTo>
                    <a:pt x="492" y="177"/>
                  </a:lnTo>
                  <a:lnTo>
                    <a:pt x="451" y="136"/>
                  </a:lnTo>
                  <a:lnTo>
                    <a:pt x="411" y="71"/>
                  </a:lnTo>
                  <a:lnTo>
                    <a:pt x="388" y="6"/>
                  </a:lnTo>
                  <a:lnTo>
                    <a:pt x="387" y="0"/>
                  </a:lnTo>
                  <a:lnTo>
                    <a:pt x="379" y="1"/>
                  </a:lnTo>
                  <a:lnTo>
                    <a:pt x="302" y="28"/>
                  </a:lnTo>
                  <a:lnTo>
                    <a:pt x="221" y="75"/>
                  </a:lnTo>
                  <a:lnTo>
                    <a:pt x="166" y="120"/>
                  </a:lnTo>
                  <a:lnTo>
                    <a:pt x="116" y="180"/>
                  </a:lnTo>
                  <a:lnTo>
                    <a:pt x="77" y="255"/>
                  </a:lnTo>
                  <a:lnTo>
                    <a:pt x="65" y="299"/>
                  </a:lnTo>
                  <a:lnTo>
                    <a:pt x="37" y="430"/>
                  </a:lnTo>
                  <a:lnTo>
                    <a:pt x="3" y="653"/>
                  </a:lnTo>
                  <a:lnTo>
                    <a:pt x="0" y="680"/>
                  </a:lnTo>
                  <a:lnTo>
                    <a:pt x="273" y="687"/>
                  </a:lnTo>
                  <a:lnTo>
                    <a:pt x="273" y="1039"/>
                  </a:lnTo>
                  <a:lnTo>
                    <a:pt x="241" y="1101"/>
                  </a:lnTo>
                  <a:lnTo>
                    <a:pt x="186" y="1229"/>
                  </a:lnTo>
                  <a:lnTo>
                    <a:pt x="113" y="1422"/>
                  </a:lnTo>
                  <a:lnTo>
                    <a:pt x="21" y="1740"/>
                  </a:lnTo>
                  <a:lnTo>
                    <a:pt x="9" y="1795"/>
                  </a:lnTo>
                  <a:lnTo>
                    <a:pt x="11" y="1799"/>
                  </a:lnTo>
                  <a:lnTo>
                    <a:pt x="33" y="1826"/>
                  </a:lnTo>
                  <a:lnTo>
                    <a:pt x="69" y="1849"/>
                  </a:lnTo>
                  <a:lnTo>
                    <a:pt x="130" y="1874"/>
                  </a:lnTo>
                  <a:lnTo>
                    <a:pt x="226" y="1897"/>
                  </a:lnTo>
                  <a:lnTo>
                    <a:pt x="359" y="1917"/>
                  </a:lnTo>
                  <a:lnTo>
                    <a:pt x="541" y="1927"/>
                  </a:lnTo>
                  <a:lnTo>
                    <a:pt x="652" y="1928"/>
                  </a:lnTo>
                  <a:lnTo>
                    <a:pt x="765" y="1927"/>
                  </a:lnTo>
                  <a:lnTo>
                    <a:pt x="947" y="1917"/>
                  </a:lnTo>
                  <a:lnTo>
                    <a:pt x="1080" y="1897"/>
                  </a:lnTo>
                  <a:lnTo>
                    <a:pt x="1175" y="1874"/>
                  </a:lnTo>
                  <a:lnTo>
                    <a:pt x="1237" y="1849"/>
                  </a:lnTo>
                  <a:lnTo>
                    <a:pt x="1273" y="1826"/>
                  </a:lnTo>
                  <a:lnTo>
                    <a:pt x="1295" y="1799"/>
                  </a:lnTo>
                  <a:lnTo>
                    <a:pt x="1297" y="1795"/>
                  </a:lnTo>
                  <a:lnTo>
                    <a:pt x="1285" y="1739"/>
                  </a:lnTo>
                  <a:lnTo>
                    <a:pt x="1190" y="1418"/>
                  </a:lnTo>
                  <a:lnTo>
                    <a:pt x="1118" y="1223"/>
                  </a:lnTo>
                  <a:lnTo>
                    <a:pt x="1061" y="1095"/>
                  </a:lnTo>
                  <a:lnTo>
                    <a:pt x="1030" y="1033"/>
                  </a:lnTo>
                  <a:lnTo>
                    <a:pt x="1030" y="687"/>
                  </a:lnTo>
                  <a:close/>
                </a:path>
              </a:pathLst>
            </a:custGeom>
            <a:solidFill>
              <a:srgbClr val="E0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3" name="Freeform 203"/>
            <p:cNvSpPr>
              <a:spLocks/>
            </p:cNvSpPr>
            <p:nvPr/>
          </p:nvSpPr>
          <p:spPr bwMode="auto">
            <a:xfrm>
              <a:off x="1627981" y="5146675"/>
              <a:ext cx="515938" cy="765175"/>
            </a:xfrm>
            <a:custGeom>
              <a:avLst/>
              <a:gdLst>
                <a:gd name="T0" fmla="*/ 1302 w 1302"/>
                <a:gd name="T1" fmla="*/ 680 h 1928"/>
                <a:gd name="T2" fmla="*/ 1265 w 1302"/>
                <a:gd name="T3" fmla="*/ 430 h 1928"/>
                <a:gd name="T4" fmla="*/ 1225 w 1302"/>
                <a:gd name="T5" fmla="*/ 255 h 1928"/>
                <a:gd name="T6" fmla="*/ 1136 w 1302"/>
                <a:gd name="T7" fmla="*/ 120 h 1928"/>
                <a:gd name="T8" fmla="*/ 1000 w 1302"/>
                <a:gd name="T9" fmla="*/ 28 h 1928"/>
                <a:gd name="T10" fmla="*/ 915 w 1302"/>
                <a:gd name="T11" fmla="*/ 0 h 1928"/>
                <a:gd name="T12" fmla="*/ 891 w 1302"/>
                <a:gd name="T13" fmla="*/ 71 h 1928"/>
                <a:gd name="T14" fmla="*/ 810 w 1302"/>
                <a:gd name="T15" fmla="*/ 177 h 1928"/>
                <a:gd name="T16" fmla="*/ 691 w 1302"/>
                <a:gd name="T17" fmla="*/ 229 h 1928"/>
                <a:gd name="T18" fmla="*/ 611 w 1302"/>
                <a:gd name="T19" fmla="*/ 229 h 1928"/>
                <a:gd name="T20" fmla="*/ 492 w 1302"/>
                <a:gd name="T21" fmla="*/ 177 h 1928"/>
                <a:gd name="T22" fmla="*/ 411 w 1302"/>
                <a:gd name="T23" fmla="*/ 71 h 1928"/>
                <a:gd name="T24" fmla="*/ 387 w 1302"/>
                <a:gd name="T25" fmla="*/ 0 h 1928"/>
                <a:gd name="T26" fmla="*/ 302 w 1302"/>
                <a:gd name="T27" fmla="*/ 28 h 1928"/>
                <a:gd name="T28" fmla="*/ 166 w 1302"/>
                <a:gd name="T29" fmla="*/ 120 h 1928"/>
                <a:gd name="T30" fmla="*/ 77 w 1302"/>
                <a:gd name="T31" fmla="*/ 255 h 1928"/>
                <a:gd name="T32" fmla="*/ 37 w 1302"/>
                <a:gd name="T33" fmla="*/ 430 h 1928"/>
                <a:gd name="T34" fmla="*/ 0 w 1302"/>
                <a:gd name="T35" fmla="*/ 680 h 1928"/>
                <a:gd name="T36" fmla="*/ 273 w 1302"/>
                <a:gd name="T37" fmla="*/ 1039 h 1928"/>
                <a:gd name="T38" fmla="*/ 186 w 1302"/>
                <a:gd name="T39" fmla="*/ 1229 h 1928"/>
                <a:gd name="T40" fmla="*/ 21 w 1302"/>
                <a:gd name="T41" fmla="*/ 1740 h 1928"/>
                <a:gd name="T42" fmla="*/ 11 w 1302"/>
                <a:gd name="T43" fmla="*/ 1799 h 1928"/>
                <a:gd name="T44" fmla="*/ 69 w 1302"/>
                <a:gd name="T45" fmla="*/ 1849 h 1928"/>
                <a:gd name="T46" fmla="*/ 226 w 1302"/>
                <a:gd name="T47" fmla="*/ 1897 h 1928"/>
                <a:gd name="T48" fmla="*/ 541 w 1302"/>
                <a:gd name="T49" fmla="*/ 1927 h 1928"/>
                <a:gd name="T50" fmla="*/ 765 w 1302"/>
                <a:gd name="T51" fmla="*/ 1927 h 1928"/>
                <a:gd name="T52" fmla="*/ 1080 w 1302"/>
                <a:gd name="T53" fmla="*/ 1897 h 1928"/>
                <a:gd name="T54" fmla="*/ 1237 w 1302"/>
                <a:gd name="T55" fmla="*/ 1849 h 1928"/>
                <a:gd name="T56" fmla="*/ 1295 w 1302"/>
                <a:gd name="T57" fmla="*/ 1799 h 1928"/>
                <a:gd name="T58" fmla="*/ 1285 w 1302"/>
                <a:gd name="T59" fmla="*/ 1739 h 1928"/>
                <a:gd name="T60" fmla="*/ 1118 w 1302"/>
                <a:gd name="T61" fmla="*/ 1223 h 1928"/>
                <a:gd name="T62" fmla="*/ 1030 w 1302"/>
                <a:gd name="T63" fmla="*/ 1033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2" h="1928">
                  <a:moveTo>
                    <a:pt x="1030" y="687"/>
                  </a:moveTo>
                  <a:lnTo>
                    <a:pt x="1302" y="680"/>
                  </a:lnTo>
                  <a:lnTo>
                    <a:pt x="1299" y="653"/>
                  </a:lnTo>
                  <a:lnTo>
                    <a:pt x="1265" y="430"/>
                  </a:lnTo>
                  <a:lnTo>
                    <a:pt x="1237" y="299"/>
                  </a:lnTo>
                  <a:lnTo>
                    <a:pt x="1225" y="255"/>
                  </a:lnTo>
                  <a:lnTo>
                    <a:pt x="1186" y="180"/>
                  </a:lnTo>
                  <a:lnTo>
                    <a:pt x="1136" y="120"/>
                  </a:lnTo>
                  <a:lnTo>
                    <a:pt x="1081" y="75"/>
                  </a:lnTo>
                  <a:lnTo>
                    <a:pt x="1000" y="28"/>
                  </a:lnTo>
                  <a:lnTo>
                    <a:pt x="923" y="1"/>
                  </a:lnTo>
                  <a:lnTo>
                    <a:pt x="915" y="0"/>
                  </a:lnTo>
                  <a:lnTo>
                    <a:pt x="914" y="6"/>
                  </a:lnTo>
                  <a:lnTo>
                    <a:pt x="891" y="71"/>
                  </a:lnTo>
                  <a:lnTo>
                    <a:pt x="851" y="136"/>
                  </a:lnTo>
                  <a:lnTo>
                    <a:pt x="810" y="177"/>
                  </a:lnTo>
                  <a:lnTo>
                    <a:pt x="759" y="210"/>
                  </a:lnTo>
                  <a:lnTo>
                    <a:pt x="691" y="229"/>
                  </a:lnTo>
                  <a:lnTo>
                    <a:pt x="651" y="232"/>
                  </a:lnTo>
                  <a:lnTo>
                    <a:pt x="611" y="229"/>
                  </a:lnTo>
                  <a:lnTo>
                    <a:pt x="543" y="210"/>
                  </a:lnTo>
                  <a:lnTo>
                    <a:pt x="492" y="177"/>
                  </a:lnTo>
                  <a:lnTo>
                    <a:pt x="451" y="136"/>
                  </a:lnTo>
                  <a:lnTo>
                    <a:pt x="411" y="71"/>
                  </a:lnTo>
                  <a:lnTo>
                    <a:pt x="388" y="6"/>
                  </a:lnTo>
                  <a:lnTo>
                    <a:pt x="387" y="0"/>
                  </a:lnTo>
                  <a:lnTo>
                    <a:pt x="379" y="1"/>
                  </a:lnTo>
                  <a:lnTo>
                    <a:pt x="302" y="28"/>
                  </a:lnTo>
                  <a:lnTo>
                    <a:pt x="221" y="75"/>
                  </a:lnTo>
                  <a:lnTo>
                    <a:pt x="166" y="120"/>
                  </a:lnTo>
                  <a:lnTo>
                    <a:pt x="116" y="180"/>
                  </a:lnTo>
                  <a:lnTo>
                    <a:pt x="77" y="255"/>
                  </a:lnTo>
                  <a:lnTo>
                    <a:pt x="65" y="299"/>
                  </a:lnTo>
                  <a:lnTo>
                    <a:pt x="37" y="430"/>
                  </a:lnTo>
                  <a:lnTo>
                    <a:pt x="3" y="653"/>
                  </a:lnTo>
                  <a:lnTo>
                    <a:pt x="0" y="680"/>
                  </a:lnTo>
                  <a:lnTo>
                    <a:pt x="273" y="687"/>
                  </a:lnTo>
                  <a:lnTo>
                    <a:pt x="273" y="1039"/>
                  </a:lnTo>
                  <a:lnTo>
                    <a:pt x="241" y="1101"/>
                  </a:lnTo>
                  <a:lnTo>
                    <a:pt x="186" y="1229"/>
                  </a:lnTo>
                  <a:lnTo>
                    <a:pt x="113" y="1422"/>
                  </a:lnTo>
                  <a:lnTo>
                    <a:pt x="21" y="1740"/>
                  </a:lnTo>
                  <a:lnTo>
                    <a:pt x="9" y="1795"/>
                  </a:lnTo>
                  <a:lnTo>
                    <a:pt x="11" y="1799"/>
                  </a:lnTo>
                  <a:lnTo>
                    <a:pt x="33" y="1826"/>
                  </a:lnTo>
                  <a:lnTo>
                    <a:pt x="69" y="1849"/>
                  </a:lnTo>
                  <a:lnTo>
                    <a:pt x="130" y="1874"/>
                  </a:lnTo>
                  <a:lnTo>
                    <a:pt x="226" y="1897"/>
                  </a:lnTo>
                  <a:lnTo>
                    <a:pt x="359" y="1917"/>
                  </a:lnTo>
                  <a:lnTo>
                    <a:pt x="541" y="1927"/>
                  </a:lnTo>
                  <a:lnTo>
                    <a:pt x="652" y="1928"/>
                  </a:lnTo>
                  <a:lnTo>
                    <a:pt x="765" y="1927"/>
                  </a:lnTo>
                  <a:lnTo>
                    <a:pt x="947" y="1917"/>
                  </a:lnTo>
                  <a:lnTo>
                    <a:pt x="1080" y="1897"/>
                  </a:lnTo>
                  <a:lnTo>
                    <a:pt x="1175" y="1874"/>
                  </a:lnTo>
                  <a:lnTo>
                    <a:pt x="1237" y="1849"/>
                  </a:lnTo>
                  <a:lnTo>
                    <a:pt x="1273" y="1826"/>
                  </a:lnTo>
                  <a:lnTo>
                    <a:pt x="1295" y="1799"/>
                  </a:lnTo>
                  <a:lnTo>
                    <a:pt x="1297" y="1795"/>
                  </a:lnTo>
                  <a:lnTo>
                    <a:pt x="1285" y="1739"/>
                  </a:lnTo>
                  <a:lnTo>
                    <a:pt x="1190" y="1418"/>
                  </a:lnTo>
                  <a:lnTo>
                    <a:pt x="1118" y="1223"/>
                  </a:lnTo>
                  <a:lnTo>
                    <a:pt x="1061" y="1095"/>
                  </a:lnTo>
                  <a:lnTo>
                    <a:pt x="1030" y="1033"/>
                  </a:lnTo>
                  <a:lnTo>
                    <a:pt x="1030" y="687"/>
                  </a:lnTo>
                  <a:close/>
                </a:path>
              </a:pathLst>
            </a:custGeom>
            <a:solidFill>
              <a:srgbClr val="187A67"/>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4" name="Freeform 204"/>
            <p:cNvSpPr>
              <a:spLocks/>
            </p:cNvSpPr>
            <p:nvPr/>
          </p:nvSpPr>
          <p:spPr bwMode="auto">
            <a:xfrm>
              <a:off x="1720056" y="6251575"/>
              <a:ext cx="153988" cy="49213"/>
            </a:xfrm>
            <a:custGeom>
              <a:avLst/>
              <a:gdLst>
                <a:gd name="T0" fmla="*/ 389 w 389"/>
                <a:gd name="T1" fmla="*/ 0 h 125"/>
                <a:gd name="T2" fmla="*/ 389 w 389"/>
                <a:gd name="T3" fmla="*/ 125 h 125"/>
                <a:gd name="T4" fmla="*/ 25 w 389"/>
                <a:gd name="T5" fmla="*/ 125 h 125"/>
                <a:gd name="T6" fmla="*/ 8 w 389"/>
                <a:gd name="T7" fmla="*/ 123 h 125"/>
                <a:gd name="T8" fmla="*/ 0 w 389"/>
                <a:gd name="T9" fmla="*/ 113 h 125"/>
                <a:gd name="T10" fmla="*/ 14 w 389"/>
                <a:gd name="T11" fmla="*/ 95 h 125"/>
                <a:gd name="T12" fmla="*/ 44 w 389"/>
                <a:gd name="T13" fmla="*/ 74 h 125"/>
                <a:gd name="T14" fmla="*/ 64 w 389"/>
                <a:gd name="T15" fmla="*/ 65 h 125"/>
                <a:gd name="T16" fmla="*/ 173 w 389"/>
                <a:gd name="T17" fmla="*/ 12 h 125"/>
                <a:gd name="T18" fmla="*/ 182 w 389"/>
                <a:gd name="T19" fmla="*/ 5 h 125"/>
                <a:gd name="T20" fmla="*/ 389 w 389"/>
                <a:gd name="T2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 h="125">
                  <a:moveTo>
                    <a:pt x="389" y="0"/>
                  </a:moveTo>
                  <a:lnTo>
                    <a:pt x="389" y="125"/>
                  </a:lnTo>
                  <a:lnTo>
                    <a:pt x="25" y="125"/>
                  </a:lnTo>
                  <a:lnTo>
                    <a:pt x="8" y="123"/>
                  </a:lnTo>
                  <a:lnTo>
                    <a:pt x="0" y="113"/>
                  </a:lnTo>
                  <a:lnTo>
                    <a:pt x="14" y="95"/>
                  </a:lnTo>
                  <a:lnTo>
                    <a:pt x="44" y="74"/>
                  </a:lnTo>
                  <a:lnTo>
                    <a:pt x="64" y="65"/>
                  </a:lnTo>
                  <a:lnTo>
                    <a:pt x="173" y="12"/>
                  </a:lnTo>
                  <a:lnTo>
                    <a:pt x="182" y="5"/>
                  </a:lnTo>
                  <a:lnTo>
                    <a:pt x="389" y="0"/>
                  </a:lnTo>
                  <a:close/>
                </a:path>
              </a:pathLst>
            </a:custGeom>
            <a:solidFill>
              <a:srgbClr val="8C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5" name="Freeform 206"/>
            <p:cNvSpPr>
              <a:spLocks/>
            </p:cNvSpPr>
            <p:nvPr/>
          </p:nvSpPr>
          <p:spPr bwMode="auto">
            <a:xfrm>
              <a:off x="1891506" y="6251575"/>
              <a:ext cx="155575" cy="49213"/>
            </a:xfrm>
            <a:custGeom>
              <a:avLst/>
              <a:gdLst>
                <a:gd name="T0" fmla="*/ 0 w 390"/>
                <a:gd name="T1" fmla="*/ 0 h 125"/>
                <a:gd name="T2" fmla="*/ 0 w 390"/>
                <a:gd name="T3" fmla="*/ 125 h 125"/>
                <a:gd name="T4" fmla="*/ 366 w 390"/>
                <a:gd name="T5" fmla="*/ 125 h 125"/>
                <a:gd name="T6" fmla="*/ 381 w 390"/>
                <a:gd name="T7" fmla="*/ 123 h 125"/>
                <a:gd name="T8" fmla="*/ 390 w 390"/>
                <a:gd name="T9" fmla="*/ 113 h 125"/>
                <a:gd name="T10" fmla="*/ 376 w 390"/>
                <a:gd name="T11" fmla="*/ 95 h 125"/>
                <a:gd name="T12" fmla="*/ 346 w 390"/>
                <a:gd name="T13" fmla="*/ 74 h 125"/>
                <a:gd name="T14" fmla="*/ 327 w 390"/>
                <a:gd name="T15" fmla="*/ 65 h 125"/>
                <a:gd name="T16" fmla="*/ 218 w 390"/>
                <a:gd name="T17" fmla="*/ 12 h 125"/>
                <a:gd name="T18" fmla="*/ 207 w 390"/>
                <a:gd name="T19" fmla="*/ 5 h 125"/>
                <a:gd name="T20" fmla="*/ 0 w 390"/>
                <a:gd name="T2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0" h="125">
                  <a:moveTo>
                    <a:pt x="0" y="0"/>
                  </a:moveTo>
                  <a:lnTo>
                    <a:pt x="0" y="125"/>
                  </a:lnTo>
                  <a:lnTo>
                    <a:pt x="366" y="125"/>
                  </a:lnTo>
                  <a:lnTo>
                    <a:pt x="381" y="123"/>
                  </a:lnTo>
                  <a:lnTo>
                    <a:pt x="390" y="113"/>
                  </a:lnTo>
                  <a:lnTo>
                    <a:pt x="376" y="95"/>
                  </a:lnTo>
                  <a:lnTo>
                    <a:pt x="346" y="74"/>
                  </a:lnTo>
                  <a:lnTo>
                    <a:pt x="327" y="65"/>
                  </a:lnTo>
                  <a:lnTo>
                    <a:pt x="218" y="12"/>
                  </a:lnTo>
                  <a:lnTo>
                    <a:pt x="207" y="5"/>
                  </a:lnTo>
                  <a:lnTo>
                    <a:pt x="0" y="0"/>
                  </a:lnTo>
                  <a:close/>
                </a:path>
              </a:pathLst>
            </a:custGeom>
            <a:solidFill>
              <a:srgbClr val="8C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6" name="Freeform 207"/>
            <p:cNvSpPr>
              <a:spLocks/>
            </p:cNvSpPr>
            <p:nvPr/>
          </p:nvSpPr>
          <p:spPr bwMode="auto">
            <a:xfrm>
              <a:off x="1650206" y="4646613"/>
              <a:ext cx="471488" cy="457200"/>
            </a:xfrm>
            <a:custGeom>
              <a:avLst/>
              <a:gdLst>
                <a:gd name="T0" fmla="*/ 1043 w 1188"/>
                <a:gd name="T1" fmla="*/ 178 h 1152"/>
                <a:gd name="T2" fmla="*/ 943 w 1188"/>
                <a:gd name="T3" fmla="*/ 91 h 1152"/>
                <a:gd name="T4" fmla="*/ 829 w 1188"/>
                <a:gd name="T5" fmla="*/ 35 h 1152"/>
                <a:gd name="T6" fmla="*/ 673 w 1188"/>
                <a:gd name="T7" fmla="*/ 3 h 1152"/>
                <a:gd name="T8" fmla="*/ 593 w 1188"/>
                <a:gd name="T9" fmla="*/ 0 h 1152"/>
                <a:gd name="T10" fmla="*/ 514 w 1188"/>
                <a:gd name="T11" fmla="*/ 1 h 1152"/>
                <a:gd name="T12" fmla="*/ 359 w 1188"/>
                <a:gd name="T13" fmla="*/ 30 h 1152"/>
                <a:gd name="T14" fmla="*/ 248 w 1188"/>
                <a:gd name="T15" fmla="*/ 83 h 1152"/>
                <a:gd name="T16" fmla="*/ 146 w 1188"/>
                <a:gd name="T17" fmla="*/ 175 h 1152"/>
                <a:gd name="T18" fmla="*/ 107 w 1188"/>
                <a:gd name="T19" fmla="*/ 228 h 1152"/>
                <a:gd name="T20" fmla="*/ 45 w 1188"/>
                <a:gd name="T21" fmla="*/ 359 h 1152"/>
                <a:gd name="T22" fmla="*/ 2 w 1188"/>
                <a:gd name="T23" fmla="*/ 603 h 1152"/>
                <a:gd name="T24" fmla="*/ 12 w 1188"/>
                <a:gd name="T25" fmla="*/ 840 h 1152"/>
                <a:gd name="T26" fmla="*/ 63 w 1188"/>
                <a:gd name="T27" fmla="*/ 1010 h 1152"/>
                <a:gd name="T28" fmla="*/ 116 w 1188"/>
                <a:gd name="T29" fmla="*/ 1071 h 1152"/>
                <a:gd name="T30" fmla="*/ 249 w 1188"/>
                <a:gd name="T31" fmla="*/ 1150 h 1152"/>
                <a:gd name="T32" fmla="*/ 242 w 1188"/>
                <a:gd name="T33" fmla="*/ 1118 h 1152"/>
                <a:gd name="T34" fmla="*/ 182 w 1188"/>
                <a:gd name="T35" fmla="*/ 960 h 1152"/>
                <a:gd name="T36" fmla="*/ 160 w 1188"/>
                <a:gd name="T37" fmla="*/ 726 h 1152"/>
                <a:gd name="T38" fmla="*/ 188 w 1188"/>
                <a:gd name="T39" fmla="*/ 548 h 1152"/>
                <a:gd name="T40" fmla="*/ 218 w 1188"/>
                <a:gd name="T41" fmla="*/ 456 h 1152"/>
                <a:gd name="T42" fmla="*/ 593 w 1188"/>
                <a:gd name="T43" fmla="*/ 468 h 1152"/>
                <a:gd name="T44" fmla="*/ 875 w 1188"/>
                <a:gd name="T45" fmla="*/ 467 h 1152"/>
                <a:gd name="T46" fmla="*/ 969 w 1188"/>
                <a:gd name="T47" fmla="*/ 457 h 1152"/>
                <a:gd name="T48" fmla="*/ 997 w 1188"/>
                <a:gd name="T49" fmla="*/ 538 h 1152"/>
                <a:gd name="T50" fmla="*/ 1023 w 1188"/>
                <a:gd name="T51" fmla="*/ 705 h 1152"/>
                <a:gd name="T52" fmla="*/ 1002 w 1188"/>
                <a:gd name="T53" fmla="*/ 941 h 1152"/>
                <a:gd name="T54" fmla="*/ 928 w 1188"/>
                <a:gd name="T55" fmla="*/ 1152 h 1152"/>
                <a:gd name="T56" fmla="*/ 1006 w 1188"/>
                <a:gd name="T57" fmla="*/ 1120 h 1152"/>
                <a:gd name="T58" fmla="*/ 1106 w 1188"/>
                <a:gd name="T59" fmla="*/ 1033 h 1152"/>
                <a:gd name="T60" fmla="*/ 1154 w 1188"/>
                <a:gd name="T61" fmla="*/ 936 h 1152"/>
                <a:gd name="T62" fmla="*/ 1188 w 1188"/>
                <a:gd name="T63" fmla="*/ 724 h 1152"/>
                <a:gd name="T64" fmla="*/ 1173 w 1188"/>
                <a:gd name="T65" fmla="*/ 477 h 1152"/>
                <a:gd name="T66" fmla="*/ 1110 w 1188"/>
                <a:gd name="T67" fmla="*/ 276 h 1152"/>
                <a:gd name="T68" fmla="*/ 1065 w 1188"/>
                <a:gd name="T69" fmla="*/ 20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8" h="1152">
                  <a:moveTo>
                    <a:pt x="1065" y="206"/>
                  </a:moveTo>
                  <a:lnTo>
                    <a:pt x="1043" y="178"/>
                  </a:lnTo>
                  <a:lnTo>
                    <a:pt x="995" y="130"/>
                  </a:lnTo>
                  <a:lnTo>
                    <a:pt x="943" y="91"/>
                  </a:lnTo>
                  <a:lnTo>
                    <a:pt x="887" y="58"/>
                  </a:lnTo>
                  <a:lnTo>
                    <a:pt x="829" y="35"/>
                  </a:lnTo>
                  <a:lnTo>
                    <a:pt x="768" y="17"/>
                  </a:lnTo>
                  <a:lnTo>
                    <a:pt x="673" y="3"/>
                  </a:lnTo>
                  <a:lnTo>
                    <a:pt x="607" y="0"/>
                  </a:lnTo>
                  <a:lnTo>
                    <a:pt x="593" y="0"/>
                  </a:lnTo>
                  <a:lnTo>
                    <a:pt x="580" y="0"/>
                  </a:lnTo>
                  <a:lnTo>
                    <a:pt x="514" y="1"/>
                  </a:lnTo>
                  <a:lnTo>
                    <a:pt x="420" y="14"/>
                  </a:lnTo>
                  <a:lnTo>
                    <a:pt x="359" y="30"/>
                  </a:lnTo>
                  <a:lnTo>
                    <a:pt x="302" y="52"/>
                  </a:lnTo>
                  <a:lnTo>
                    <a:pt x="248" y="83"/>
                  </a:lnTo>
                  <a:lnTo>
                    <a:pt x="195" y="124"/>
                  </a:lnTo>
                  <a:lnTo>
                    <a:pt x="146" y="175"/>
                  </a:lnTo>
                  <a:lnTo>
                    <a:pt x="122" y="206"/>
                  </a:lnTo>
                  <a:lnTo>
                    <a:pt x="107" y="228"/>
                  </a:lnTo>
                  <a:lnTo>
                    <a:pt x="78" y="277"/>
                  </a:lnTo>
                  <a:lnTo>
                    <a:pt x="45" y="359"/>
                  </a:lnTo>
                  <a:lnTo>
                    <a:pt x="16" y="478"/>
                  </a:lnTo>
                  <a:lnTo>
                    <a:pt x="2" y="603"/>
                  </a:lnTo>
                  <a:lnTo>
                    <a:pt x="0" y="726"/>
                  </a:lnTo>
                  <a:lnTo>
                    <a:pt x="12" y="840"/>
                  </a:lnTo>
                  <a:lnTo>
                    <a:pt x="33" y="936"/>
                  </a:lnTo>
                  <a:lnTo>
                    <a:pt x="63" y="1010"/>
                  </a:lnTo>
                  <a:lnTo>
                    <a:pt x="81" y="1033"/>
                  </a:lnTo>
                  <a:lnTo>
                    <a:pt x="116" y="1071"/>
                  </a:lnTo>
                  <a:lnTo>
                    <a:pt x="181" y="1120"/>
                  </a:lnTo>
                  <a:lnTo>
                    <a:pt x="249" y="1150"/>
                  </a:lnTo>
                  <a:lnTo>
                    <a:pt x="258" y="1151"/>
                  </a:lnTo>
                  <a:lnTo>
                    <a:pt x="242" y="1118"/>
                  </a:lnTo>
                  <a:lnTo>
                    <a:pt x="212" y="1055"/>
                  </a:lnTo>
                  <a:lnTo>
                    <a:pt x="182" y="960"/>
                  </a:lnTo>
                  <a:lnTo>
                    <a:pt x="161" y="839"/>
                  </a:lnTo>
                  <a:lnTo>
                    <a:pt x="160" y="726"/>
                  </a:lnTo>
                  <a:lnTo>
                    <a:pt x="172" y="629"/>
                  </a:lnTo>
                  <a:lnTo>
                    <a:pt x="188" y="548"/>
                  </a:lnTo>
                  <a:lnTo>
                    <a:pt x="213" y="468"/>
                  </a:lnTo>
                  <a:lnTo>
                    <a:pt x="218" y="456"/>
                  </a:lnTo>
                  <a:lnTo>
                    <a:pt x="315" y="461"/>
                  </a:lnTo>
                  <a:lnTo>
                    <a:pt x="593" y="468"/>
                  </a:lnTo>
                  <a:lnTo>
                    <a:pt x="725" y="468"/>
                  </a:lnTo>
                  <a:lnTo>
                    <a:pt x="875" y="467"/>
                  </a:lnTo>
                  <a:lnTo>
                    <a:pt x="945" y="461"/>
                  </a:lnTo>
                  <a:lnTo>
                    <a:pt x="969" y="457"/>
                  </a:lnTo>
                  <a:lnTo>
                    <a:pt x="974" y="467"/>
                  </a:lnTo>
                  <a:lnTo>
                    <a:pt x="997" y="538"/>
                  </a:lnTo>
                  <a:lnTo>
                    <a:pt x="1014" y="612"/>
                  </a:lnTo>
                  <a:lnTo>
                    <a:pt x="1023" y="705"/>
                  </a:lnTo>
                  <a:lnTo>
                    <a:pt x="1022" y="815"/>
                  </a:lnTo>
                  <a:lnTo>
                    <a:pt x="1002" y="941"/>
                  </a:lnTo>
                  <a:lnTo>
                    <a:pt x="961" y="1078"/>
                  </a:lnTo>
                  <a:lnTo>
                    <a:pt x="928" y="1152"/>
                  </a:lnTo>
                  <a:lnTo>
                    <a:pt x="938" y="1151"/>
                  </a:lnTo>
                  <a:lnTo>
                    <a:pt x="1006" y="1120"/>
                  </a:lnTo>
                  <a:lnTo>
                    <a:pt x="1071" y="1071"/>
                  </a:lnTo>
                  <a:lnTo>
                    <a:pt x="1106" y="1033"/>
                  </a:lnTo>
                  <a:lnTo>
                    <a:pt x="1124" y="1010"/>
                  </a:lnTo>
                  <a:lnTo>
                    <a:pt x="1154" y="936"/>
                  </a:lnTo>
                  <a:lnTo>
                    <a:pt x="1176" y="839"/>
                  </a:lnTo>
                  <a:lnTo>
                    <a:pt x="1188" y="724"/>
                  </a:lnTo>
                  <a:lnTo>
                    <a:pt x="1188" y="601"/>
                  </a:lnTo>
                  <a:lnTo>
                    <a:pt x="1173" y="477"/>
                  </a:lnTo>
                  <a:lnTo>
                    <a:pt x="1144" y="358"/>
                  </a:lnTo>
                  <a:lnTo>
                    <a:pt x="1110" y="276"/>
                  </a:lnTo>
                  <a:lnTo>
                    <a:pt x="1081" y="228"/>
                  </a:lnTo>
                  <a:lnTo>
                    <a:pt x="1065" y="206"/>
                  </a:lnTo>
                  <a:close/>
                </a:path>
              </a:pathLst>
            </a:custGeom>
            <a:solidFill>
              <a:srgbClr val="5C3836"/>
            </a:solidFill>
            <a:ln>
              <a:noFill/>
            </a:ln>
          </p:spPr>
          <p:txBody>
            <a:bodyPr vert="horz" wrap="square" lIns="68580" tIns="34290" rIns="68580" bIns="34290" numCol="1" anchor="t" anchorCtr="0" compatLnSpc="1">
              <a:prstTxWarp prst="textNoShape">
                <a:avLst/>
              </a:prstTxWarp>
            </a:bodyPr>
            <a:lstStyle/>
            <a:p>
              <a:endParaRPr lang="en-US" sz="1350" dirty="0"/>
            </a:p>
          </p:txBody>
        </p:sp>
      </p:grpSp>
      <p:sp>
        <p:nvSpPr>
          <p:cNvPr id="5" name="CuadroTexto 4"/>
          <p:cNvSpPr txBox="1"/>
          <p:nvPr/>
        </p:nvSpPr>
        <p:spPr>
          <a:xfrm>
            <a:off x="9408368" y="2747538"/>
            <a:ext cx="522900" cy="400110"/>
          </a:xfrm>
          <a:prstGeom prst="rect">
            <a:avLst/>
          </a:prstGeom>
          <a:noFill/>
        </p:spPr>
        <p:txBody>
          <a:bodyPr wrap="none" rtlCol="0">
            <a:spAutoFit/>
          </a:bodyPr>
          <a:lstStyle/>
          <a:p>
            <a:r>
              <a:rPr lang="es-CO" dirty="0">
                <a:solidFill>
                  <a:schemeClr val="tx1"/>
                </a:solidFill>
                <a:latin typeface="+mn-lt"/>
              </a:rPr>
              <a:t>1-2</a:t>
            </a:r>
          </a:p>
        </p:txBody>
      </p:sp>
      <p:sp>
        <p:nvSpPr>
          <p:cNvPr id="96" name="CuadroTexto 95"/>
          <p:cNvSpPr txBox="1"/>
          <p:nvPr/>
        </p:nvSpPr>
        <p:spPr>
          <a:xfrm>
            <a:off x="9317516" y="4693623"/>
            <a:ext cx="522900" cy="400110"/>
          </a:xfrm>
          <a:prstGeom prst="rect">
            <a:avLst/>
          </a:prstGeom>
          <a:noFill/>
        </p:spPr>
        <p:txBody>
          <a:bodyPr wrap="none" rtlCol="0">
            <a:spAutoFit/>
          </a:bodyPr>
          <a:lstStyle/>
          <a:p>
            <a:r>
              <a:rPr lang="es-CO" dirty="0">
                <a:solidFill>
                  <a:schemeClr val="tx1"/>
                </a:solidFill>
                <a:latin typeface="+mn-lt"/>
              </a:rPr>
              <a:t>3-4</a:t>
            </a:r>
          </a:p>
        </p:txBody>
      </p:sp>
      <p:graphicFrame>
        <p:nvGraphicFramePr>
          <p:cNvPr id="5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895597227"/>
              </p:ext>
            </p:extLst>
          </p:nvPr>
        </p:nvGraphicFramePr>
        <p:xfrm>
          <a:off x="8256240" y="3862418"/>
          <a:ext cx="2859627" cy="21090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22319472"/>
              </p:ext>
            </p:extLst>
          </p:nvPr>
        </p:nvGraphicFramePr>
        <p:xfrm>
          <a:off x="8276933" y="1914763"/>
          <a:ext cx="2859627" cy="21090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46833475"/>
              </p:ext>
            </p:extLst>
          </p:nvPr>
        </p:nvGraphicFramePr>
        <p:xfrm>
          <a:off x="3680924" y="1914763"/>
          <a:ext cx="3330487" cy="39812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979169075"/>
              </p:ext>
            </p:extLst>
          </p:nvPr>
        </p:nvGraphicFramePr>
        <p:xfrm>
          <a:off x="114850" y="1896033"/>
          <a:ext cx="3077467" cy="399998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818532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105</a:t>
            </a:fld>
            <a:endParaRPr sz="1350" dirty="0">
              <a:solidFill>
                <a:schemeClr val="accent3">
                  <a:lumMod val="75000"/>
                </a:schemeClr>
              </a:solidFill>
              <a:latin typeface="Calibri"/>
              <a:cs typeface="Calibri"/>
            </a:endParaRPr>
          </a:p>
        </p:txBody>
      </p:sp>
      <p:sp>
        <p:nvSpPr>
          <p:cNvPr id="7" name="object 4">
            <a:extLst>
              <a:ext uri="{FF2B5EF4-FFF2-40B4-BE49-F238E27FC236}">
                <a16:creationId xmlns:a16="http://schemas.microsoft.com/office/drawing/2014/main" id="{FC66D8EB-E0AF-40E7-8EE1-0C25FBC9B55C}"/>
              </a:ext>
            </a:extLst>
          </p:cNvPr>
          <p:cNvSpPr txBox="1"/>
          <p:nvPr/>
        </p:nvSpPr>
        <p:spPr>
          <a:xfrm>
            <a:off x="5021464" y="142009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8" name="Grupo 7"/>
          <p:cNvGrpSpPr/>
          <p:nvPr/>
        </p:nvGrpSpPr>
        <p:grpSpPr>
          <a:xfrm>
            <a:off x="310637" y="3630357"/>
            <a:ext cx="2541014" cy="446715"/>
            <a:chOff x="8957444" y="6078629"/>
            <a:chExt cx="2541014" cy="446715"/>
          </a:xfrm>
        </p:grpSpPr>
        <p:sp>
          <p:nvSpPr>
            <p:cNvPr id="9" name="Rectángulo: esquinas redondeadas 5">
              <a:extLst>
                <a:ext uri="{FF2B5EF4-FFF2-40B4-BE49-F238E27FC236}">
                  <a16:creationId xmlns:a16="http://schemas.microsoft.com/office/drawing/2014/main" id="{CB4F0725-092E-4792-851B-F5AFB4AAEE98}"/>
                </a:ext>
              </a:extLst>
            </p:cNvPr>
            <p:cNvSpPr/>
            <p:nvPr/>
          </p:nvSpPr>
          <p:spPr>
            <a:xfrm>
              <a:off x="8957444" y="6094457"/>
              <a:ext cx="2541014"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0" name="CuadroTexto 9">
              <a:extLst>
                <a:ext uri="{FF2B5EF4-FFF2-40B4-BE49-F238E27FC236}">
                  <a16:creationId xmlns:a16="http://schemas.microsoft.com/office/drawing/2014/main" id="{C80FD727-6A73-4F22-989A-FF4F7D29AFB0}"/>
                </a:ext>
              </a:extLst>
            </p:cNvPr>
            <p:cNvSpPr txBox="1"/>
            <p:nvPr/>
          </p:nvSpPr>
          <p:spPr>
            <a:xfrm>
              <a:off x="9886787" y="6094457"/>
              <a:ext cx="601447"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a:t>
              </a:r>
            </a:p>
          </p:txBody>
        </p:sp>
        <p:sp>
          <p:nvSpPr>
            <p:cNvPr id="11" name="Rectángulo 10">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2" name="CuadroTexto 11">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1</a:t>
              </a:r>
            </a:p>
          </p:txBody>
        </p:sp>
        <p:sp>
          <p:nvSpPr>
            <p:cNvPr id="13" name="Rectángulo 12">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4" name="Rectángulo 13">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 name="CuadroTexto 14">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a:t>
              </a:r>
            </a:p>
          </p:txBody>
        </p:sp>
      </p:grpSp>
      <p:sp>
        <p:nvSpPr>
          <p:cNvPr id="33" name="object 8"/>
          <p:cNvSpPr txBox="1"/>
          <p:nvPr/>
        </p:nvSpPr>
        <p:spPr>
          <a:xfrm>
            <a:off x="335360" y="4548205"/>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Edad</a:t>
            </a:r>
          </a:p>
        </p:txBody>
      </p:sp>
      <p:sp>
        <p:nvSpPr>
          <p:cNvPr id="39" name="CuadroTexto 38"/>
          <p:cNvSpPr txBox="1"/>
          <p:nvPr/>
        </p:nvSpPr>
        <p:spPr>
          <a:xfrm>
            <a:off x="1797149" y="3129824"/>
            <a:ext cx="928844" cy="338554"/>
          </a:xfrm>
          <a:prstGeom prst="rect">
            <a:avLst/>
          </a:prstGeom>
          <a:noFill/>
        </p:spPr>
        <p:txBody>
          <a:bodyPr wrap="none" rtlCol="0">
            <a:spAutoFit/>
          </a:bodyPr>
          <a:lstStyle/>
          <a:p>
            <a:r>
              <a:rPr lang="es-CO" sz="1600" dirty="0">
                <a:solidFill>
                  <a:schemeClr val="tx1"/>
                </a:solidFill>
                <a:latin typeface="+mn-lt"/>
              </a:rPr>
              <a:t>Centro A</a:t>
            </a:r>
          </a:p>
        </p:txBody>
      </p:sp>
      <p:sp>
        <p:nvSpPr>
          <p:cNvPr id="40" name="CuadroTexto 39"/>
          <p:cNvSpPr txBox="1"/>
          <p:nvPr/>
        </p:nvSpPr>
        <p:spPr>
          <a:xfrm>
            <a:off x="4733658" y="3119950"/>
            <a:ext cx="755656" cy="338554"/>
          </a:xfrm>
          <a:prstGeom prst="rect">
            <a:avLst/>
          </a:prstGeom>
          <a:noFill/>
        </p:spPr>
        <p:txBody>
          <a:bodyPr wrap="none" rtlCol="0">
            <a:spAutoFit/>
          </a:bodyPr>
          <a:lstStyle/>
          <a:p>
            <a:r>
              <a:rPr lang="es-CO" sz="1600" dirty="0">
                <a:solidFill>
                  <a:schemeClr val="tx1"/>
                </a:solidFill>
                <a:latin typeface="+mn-lt"/>
              </a:rPr>
              <a:t>Ladera</a:t>
            </a:r>
          </a:p>
        </p:txBody>
      </p:sp>
      <p:sp>
        <p:nvSpPr>
          <p:cNvPr id="47" name="CuadroTexto 46"/>
          <p:cNvSpPr txBox="1"/>
          <p:nvPr/>
        </p:nvSpPr>
        <p:spPr>
          <a:xfrm>
            <a:off x="7628861" y="3213444"/>
            <a:ext cx="1180003" cy="338554"/>
          </a:xfrm>
          <a:prstGeom prst="rect">
            <a:avLst/>
          </a:prstGeom>
          <a:noFill/>
        </p:spPr>
        <p:txBody>
          <a:bodyPr wrap="none" rtlCol="0">
            <a:spAutoFit/>
          </a:bodyPr>
          <a:lstStyle/>
          <a:p>
            <a:r>
              <a:rPr lang="es-CO" sz="1600" dirty="0">
                <a:solidFill>
                  <a:schemeClr val="tx1"/>
                </a:solidFill>
                <a:latin typeface="+mn-lt"/>
              </a:rPr>
              <a:t>U. Corredor</a:t>
            </a:r>
          </a:p>
        </p:txBody>
      </p:sp>
      <p:sp>
        <p:nvSpPr>
          <p:cNvPr id="24" name="object 2"/>
          <p:cNvSpPr txBox="1">
            <a:spLocks/>
          </p:cNvSpPr>
          <p:nvPr/>
        </p:nvSpPr>
        <p:spPr>
          <a:xfrm>
            <a:off x="581776" y="285890"/>
            <a:ext cx="7242416"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MOTIVO ACOMPAÑAMIENTO</a:t>
            </a:r>
          </a:p>
          <a:p>
            <a:pPr marL="8573" marR="3429">
              <a:spcBef>
                <a:spcPts val="68"/>
              </a:spcBef>
            </a:pPr>
            <a:r>
              <a:rPr lang="es-MX" sz="2363" spc="101" dirty="0">
                <a:solidFill>
                  <a:schemeClr val="accent3">
                    <a:lumMod val="75000"/>
                  </a:schemeClr>
                </a:solidFill>
                <a:latin typeface="+mn-lt"/>
              </a:rPr>
              <a:t>(PARA LOS QUE LLEVAN O ACOMPAÑAN A ALGUIEN)</a:t>
            </a:r>
            <a:endParaRPr lang="es-MX" sz="2363" spc="84" dirty="0">
              <a:solidFill>
                <a:schemeClr val="accent3">
                  <a:lumMod val="75000"/>
                </a:schemeClr>
              </a:solidFill>
              <a:latin typeface="+mn-lt"/>
            </a:endParaRPr>
          </a:p>
        </p:txBody>
      </p:sp>
      <p:sp>
        <p:nvSpPr>
          <p:cNvPr id="25"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Usted generalmente acompaña a esta persona para:</a:t>
            </a:r>
          </a:p>
        </p:txBody>
      </p:sp>
      <p:graphicFrame>
        <p:nvGraphicFramePr>
          <p:cNvPr id="2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3197887"/>
              </p:ext>
            </p:extLst>
          </p:nvPr>
        </p:nvGraphicFramePr>
        <p:xfrm>
          <a:off x="1652197" y="1604562"/>
          <a:ext cx="2859627" cy="21090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551669669"/>
              </p:ext>
            </p:extLst>
          </p:nvPr>
        </p:nvGraphicFramePr>
        <p:xfrm>
          <a:off x="7484845" y="1608001"/>
          <a:ext cx="2859627" cy="21090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386413962"/>
              </p:ext>
            </p:extLst>
          </p:nvPr>
        </p:nvGraphicFramePr>
        <p:xfrm>
          <a:off x="4553210" y="1608001"/>
          <a:ext cx="2859627" cy="21090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460744198"/>
              </p:ext>
            </p:extLst>
          </p:nvPr>
        </p:nvGraphicFramePr>
        <p:xfrm>
          <a:off x="1055440" y="4692221"/>
          <a:ext cx="8043119" cy="1185051"/>
        </p:xfrm>
        <a:graphic>
          <a:graphicData uri="http://schemas.openxmlformats.org/drawingml/2006/table">
            <a:tbl>
              <a:tblPr>
                <a:tableStyleId>{69C7853C-536D-4A76-A0AE-DD22124D55A5}</a:tableStyleId>
              </a:tblPr>
              <a:tblGrid>
                <a:gridCol w="3075119">
                  <a:extLst>
                    <a:ext uri="{9D8B030D-6E8A-4147-A177-3AD203B41FA5}">
                      <a16:colId xmlns:a16="http://schemas.microsoft.com/office/drawing/2014/main" val="4195378351"/>
                    </a:ext>
                  </a:extLst>
                </a:gridCol>
                <a:gridCol w="1656000">
                  <a:extLst>
                    <a:ext uri="{9D8B030D-6E8A-4147-A177-3AD203B41FA5}">
                      <a16:colId xmlns:a16="http://schemas.microsoft.com/office/drawing/2014/main" val="1157793719"/>
                    </a:ext>
                  </a:extLst>
                </a:gridCol>
                <a:gridCol w="1656000">
                  <a:extLst>
                    <a:ext uri="{9D8B030D-6E8A-4147-A177-3AD203B41FA5}">
                      <a16:colId xmlns:a16="http://schemas.microsoft.com/office/drawing/2014/main" val="1831377966"/>
                    </a:ext>
                  </a:extLst>
                </a:gridCol>
                <a:gridCol w="1656000">
                  <a:extLst>
                    <a:ext uri="{9D8B030D-6E8A-4147-A177-3AD203B41FA5}">
                      <a16:colId xmlns:a16="http://schemas.microsoft.com/office/drawing/2014/main" val="1367148765"/>
                    </a:ext>
                  </a:extLst>
                </a:gridCol>
              </a:tblGrid>
              <a:tr h="33068">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653" marR="1653" marT="165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653" marR="1653" marT="1653" marB="0" anchor="ctr"/>
                </a:tc>
                <a:tc gridSpan="2">
                  <a:txBody>
                    <a:bodyPr/>
                    <a:lstStyle/>
                    <a:p>
                      <a:pPr algn="ctr" fontAlgn="b"/>
                      <a:r>
                        <a:rPr lang="es-CO" sz="1100" b="1" u="none" strike="noStrike">
                          <a:effectLst/>
                        </a:rPr>
                        <a:t> </a:t>
                      </a:r>
                      <a:endParaRPr lang="es-CO" sz="1100" b="1" i="0" u="none" strike="noStrike">
                        <a:solidFill>
                          <a:srgbClr val="000000"/>
                        </a:solidFill>
                        <a:effectLst/>
                        <a:latin typeface="+mn-lt"/>
                      </a:endParaRPr>
                    </a:p>
                  </a:txBody>
                  <a:tcPr marL="1653" marR="1653" marT="1653" marB="0" anchor="b"/>
                </a:tc>
                <a:tc hMerge="1">
                  <a:txBody>
                    <a:bodyPr/>
                    <a:lstStyle/>
                    <a:p>
                      <a:endParaRPr lang="en-US"/>
                    </a:p>
                  </a:txBody>
                  <a:tcPr/>
                </a:tc>
                <a:extLst>
                  <a:ext uri="{0D108BD9-81ED-4DB2-BD59-A6C34878D82A}">
                    <a16:rowId xmlns:a16="http://schemas.microsoft.com/office/drawing/2014/main" val="294528779"/>
                  </a:ext>
                </a:extLst>
              </a:tr>
              <a:tr h="61617">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1653" marR="1653" marT="1653"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653" marR="1653" marT="1653" marB="0" anchor="b"/>
                </a:tc>
                <a:extLst>
                  <a:ext uri="{0D108BD9-81ED-4DB2-BD59-A6C34878D82A}">
                    <a16:rowId xmlns:a16="http://schemas.microsoft.com/office/drawing/2014/main" val="3624027058"/>
                  </a:ext>
                </a:extLst>
              </a:tr>
              <a:tr h="81017">
                <a:tc>
                  <a:txBody>
                    <a:bodyPr/>
                    <a:lstStyle/>
                    <a:p>
                      <a:pPr algn="r" fontAlgn="t"/>
                      <a:r>
                        <a:rPr lang="es-CO" sz="1100" b="1" u="none" strike="noStrike" dirty="0">
                          <a:effectLst/>
                        </a:rPr>
                        <a:t>Asistir a un centro educativo (colegio, jardín infantil)</a:t>
                      </a:r>
                      <a:endParaRPr lang="es-CO" sz="1100" b="1" i="0" u="none" strike="noStrike" dirty="0">
                        <a:solidFill>
                          <a:srgbClr val="000000"/>
                        </a:solidFill>
                        <a:effectLst/>
                        <a:latin typeface="+mn-lt"/>
                      </a:endParaRPr>
                    </a:p>
                  </a:txBody>
                  <a:tcPr marL="1653" marR="1653" marT="1653" marB="0"/>
                </a:tc>
                <a:tc>
                  <a:txBody>
                    <a:bodyPr/>
                    <a:lstStyle/>
                    <a:p>
                      <a:pPr algn="ctr" fontAlgn="ctr"/>
                      <a:r>
                        <a:rPr lang="es-CO" sz="1100" u="none" strike="noStrike">
                          <a:effectLst/>
                        </a:rPr>
                        <a:t>77%</a:t>
                      </a:r>
                      <a:endParaRPr lang="es-CO" sz="1100" b="0" i="0" u="none" strike="noStrike">
                        <a:solidFill>
                          <a:srgbClr val="000000"/>
                        </a:solidFill>
                        <a:effectLst/>
                        <a:latin typeface="+mn-lt"/>
                      </a:endParaRPr>
                    </a:p>
                  </a:txBody>
                  <a:tcPr marL="1653" marR="1653" marT="165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653" marR="1653" marT="16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653" marR="1653" marT="1653" marB="0" anchor="ctr"/>
                </a:tc>
                <a:extLst>
                  <a:ext uri="{0D108BD9-81ED-4DB2-BD59-A6C34878D82A}">
                    <a16:rowId xmlns:a16="http://schemas.microsoft.com/office/drawing/2014/main" val="2660215543"/>
                  </a:ext>
                </a:extLst>
              </a:tr>
              <a:tr h="33068">
                <a:tc>
                  <a:txBody>
                    <a:bodyPr/>
                    <a:lstStyle/>
                    <a:p>
                      <a:pPr algn="r" fontAlgn="t"/>
                      <a:r>
                        <a:rPr lang="es-CO" sz="1100" b="1" u="none" strike="noStrike" dirty="0">
                          <a:effectLst/>
                        </a:rPr>
                        <a:t>Otro asunto</a:t>
                      </a:r>
                      <a:endParaRPr lang="es-CO" sz="1100" b="1" i="0" u="none" strike="noStrike" dirty="0">
                        <a:solidFill>
                          <a:srgbClr val="000000"/>
                        </a:solidFill>
                        <a:effectLst/>
                        <a:latin typeface="+mn-lt"/>
                      </a:endParaRPr>
                    </a:p>
                  </a:txBody>
                  <a:tcPr marL="1653" marR="1653" marT="1653" marB="0"/>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1653" marR="1653" marT="16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653" marR="1653" marT="165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653" marR="1653" marT="1653" marB="0" anchor="ctr"/>
                </a:tc>
                <a:extLst>
                  <a:ext uri="{0D108BD9-81ED-4DB2-BD59-A6C34878D82A}">
                    <a16:rowId xmlns:a16="http://schemas.microsoft.com/office/drawing/2014/main" val="50631550"/>
                  </a:ext>
                </a:extLst>
              </a:tr>
              <a:tr h="33068">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653" marR="1653" marT="1653"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1653" marR="1653" marT="1653"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1653" marR="1653" marT="1653"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1653" marR="1653" marT="1653" marB="0" anchor="ctr"/>
                </a:tc>
                <a:extLst>
                  <a:ext uri="{0D108BD9-81ED-4DB2-BD59-A6C34878D82A}">
                    <a16:rowId xmlns:a16="http://schemas.microsoft.com/office/drawing/2014/main" val="2503767801"/>
                  </a:ext>
                </a:extLst>
              </a:tr>
              <a:tr h="33068">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653" marR="1653" marT="1653" marB="0"/>
                </a:tc>
                <a:tc>
                  <a:txBody>
                    <a:bodyPr/>
                    <a:lstStyle/>
                    <a:p>
                      <a:pPr algn="ctr" fontAlgn="ctr"/>
                      <a:r>
                        <a:rPr lang="es-CO" sz="1100" b="1" u="none" strike="noStrike" dirty="0">
                          <a:effectLst/>
                        </a:rPr>
                        <a:t>13.717</a:t>
                      </a:r>
                      <a:endParaRPr lang="es-CO" sz="1100" b="1" i="0" u="none" strike="noStrike" dirty="0">
                        <a:solidFill>
                          <a:srgbClr val="000000"/>
                        </a:solidFill>
                        <a:effectLst/>
                        <a:latin typeface="+mn-lt"/>
                      </a:endParaRPr>
                    </a:p>
                  </a:txBody>
                  <a:tcPr marL="1653" marR="1653" marT="1653" marB="0" anchor="ctr"/>
                </a:tc>
                <a:tc>
                  <a:txBody>
                    <a:bodyPr/>
                    <a:lstStyle/>
                    <a:p>
                      <a:pPr algn="ctr" fontAlgn="ctr"/>
                      <a:r>
                        <a:rPr lang="es-CO" sz="1100" b="1" u="none" strike="noStrike">
                          <a:effectLst/>
                        </a:rPr>
                        <a:t>2.715</a:t>
                      </a:r>
                      <a:endParaRPr lang="es-CO" sz="1100" b="1" i="0" u="none" strike="noStrike">
                        <a:solidFill>
                          <a:srgbClr val="000000"/>
                        </a:solidFill>
                        <a:effectLst/>
                        <a:latin typeface="+mn-lt"/>
                      </a:endParaRPr>
                    </a:p>
                  </a:txBody>
                  <a:tcPr marL="1653" marR="1653" marT="1653" marB="0" anchor="ctr"/>
                </a:tc>
                <a:tc>
                  <a:txBody>
                    <a:bodyPr/>
                    <a:lstStyle/>
                    <a:p>
                      <a:pPr algn="ctr" fontAlgn="ctr"/>
                      <a:r>
                        <a:rPr lang="es-CO" sz="1100" b="1" u="none" strike="noStrike" dirty="0">
                          <a:effectLst/>
                        </a:rPr>
                        <a:t>3.207</a:t>
                      </a:r>
                      <a:endParaRPr lang="es-CO" sz="1100" b="1" i="0" u="none" strike="noStrike" dirty="0">
                        <a:solidFill>
                          <a:srgbClr val="000000"/>
                        </a:solidFill>
                        <a:effectLst/>
                        <a:latin typeface="+mn-lt"/>
                      </a:endParaRPr>
                    </a:p>
                  </a:txBody>
                  <a:tcPr marL="1653" marR="1653" marT="1653" marB="0" anchor="ctr"/>
                </a:tc>
                <a:extLst>
                  <a:ext uri="{0D108BD9-81ED-4DB2-BD59-A6C34878D82A}">
                    <a16:rowId xmlns:a16="http://schemas.microsoft.com/office/drawing/2014/main" val="3539162482"/>
                  </a:ext>
                </a:extLst>
              </a:tr>
              <a:tr h="33068">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653" marR="1653" marT="1653" marB="0"/>
                </a:tc>
                <a:tc>
                  <a:txBody>
                    <a:bodyPr/>
                    <a:lstStyle/>
                    <a:p>
                      <a:pPr algn="ctr" fontAlgn="ctr"/>
                      <a:r>
                        <a:rPr lang="es-CO" sz="1100" b="1" u="none" strike="noStrike" dirty="0">
                          <a:effectLst/>
                        </a:rPr>
                        <a:t>4</a:t>
                      </a:r>
                      <a:endParaRPr lang="es-CO" sz="1100" b="1" i="0" u="none" strike="noStrike" dirty="0">
                        <a:solidFill>
                          <a:srgbClr val="000000"/>
                        </a:solidFill>
                        <a:effectLst/>
                        <a:latin typeface="+mn-lt"/>
                      </a:endParaRPr>
                    </a:p>
                  </a:txBody>
                  <a:tcPr marL="1653" marR="1653" marT="1653" marB="0" anchor="ctr"/>
                </a:tc>
                <a:tc>
                  <a:txBody>
                    <a:bodyPr/>
                    <a:lstStyle/>
                    <a:p>
                      <a:pPr algn="ctr" fontAlgn="ctr"/>
                      <a:r>
                        <a:rPr lang="es-CO" sz="1100" b="1" u="none" strike="noStrike" dirty="0">
                          <a:effectLst/>
                        </a:rPr>
                        <a:t>1</a:t>
                      </a:r>
                      <a:endParaRPr lang="es-CO" sz="1100" b="1" i="0" u="none" strike="noStrike" dirty="0">
                        <a:solidFill>
                          <a:srgbClr val="000000"/>
                        </a:solidFill>
                        <a:effectLst/>
                        <a:latin typeface="+mn-lt"/>
                      </a:endParaRPr>
                    </a:p>
                  </a:txBody>
                  <a:tcPr marL="1653" marR="1653" marT="1653" marB="0" anchor="ctr"/>
                </a:tc>
                <a:tc>
                  <a:txBody>
                    <a:bodyPr/>
                    <a:lstStyle/>
                    <a:p>
                      <a:pPr algn="ctr" fontAlgn="ctr"/>
                      <a:r>
                        <a:rPr lang="es-CO" sz="1100" b="1" u="none" strike="noStrike" dirty="0">
                          <a:effectLst/>
                        </a:rPr>
                        <a:t>1</a:t>
                      </a:r>
                      <a:endParaRPr lang="es-CO" sz="1100" b="1" i="0" u="none" strike="noStrike" dirty="0">
                        <a:solidFill>
                          <a:srgbClr val="000000"/>
                        </a:solidFill>
                        <a:effectLst/>
                        <a:latin typeface="+mn-lt"/>
                      </a:endParaRPr>
                    </a:p>
                  </a:txBody>
                  <a:tcPr marL="1653" marR="1653" marT="1653" marB="0" anchor="ctr"/>
                </a:tc>
                <a:extLst>
                  <a:ext uri="{0D108BD9-81ED-4DB2-BD59-A6C34878D82A}">
                    <a16:rowId xmlns:a16="http://schemas.microsoft.com/office/drawing/2014/main" val="4002931696"/>
                  </a:ext>
                </a:extLst>
              </a:tr>
            </a:tbl>
          </a:graphicData>
        </a:graphic>
      </p:graphicFrame>
    </p:spTree>
    <p:extLst>
      <p:ext uri="{BB962C8B-B14F-4D97-AF65-F5344CB8AC3E}">
        <p14:creationId xmlns:p14="http://schemas.microsoft.com/office/powerpoint/2010/main" val="3218271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duotone>
              <a:schemeClr val="bg2">
                <a:shade val="45000"/>
                <a:satMod val="135000"/>
              </a:schemeClr>
              <a:prstClr val="white"/>
            </a:duotone>
          </a:blip>
          <a:stretch>
            <a:fillRect/>
          </a:stretch>
        </p:blipFill>
        <p:spPr>
          <a:xfrm>
            <a:off x="-24680" y="-27384"/>
            <a:ext cx="12216680" cy="6885384"/>
          </a:xfrm>
          <a:prstGeom prst="rect">
            <a:avLst/>
          </a:prstGeom>
        </p:spPr>
      </p:pic>
      <p:sp>
        <p:nvSpPr>
          <p:cNvPr id="5" name="object 5"/>
          <p:cNvSpPr txBox="1">
            <a:spLocks noGrp="1"/>
          </p:cNvSpPr>
          <p:nvPr>
            <p:ph type="title" idx="4294967295"/>
          </p:nvPr>
        </p:nvSpPr>
        <p:spPr>
          <a:xfrm>
            <a:off x="1775520" y="2683421"/>
            <a:ext cx="8352928" cy="1393651"/>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z="3000" spc="159" dirty="0"/>
              <a:t>MÓDULO PERCEPCIONES, PREFERENCIAS Y DESEOS </a:t>
            </a:r>
            <a:br>
              <a:rPr lang="es-MX" sz="3000" spc="159" dirty="0"/>
            </a:br>
            <a:r>
              <a:rPr lang="es-MX" sz="3000" spc="159" dirty="0"/>
              <a:t>SUBMODULO PERCEPCIONES SOBRE EL MODO</a:t>
            </a:r>
            <a:endParaRPr lang="es-MX" sz="3000"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8127683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107</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una escala de 1 a 5 (nada satisfecho - muy satisfecho)  ¿qué tan satisfecho se encuentra con el principal modo de transporte que usa?</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3,9</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3,5</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45717"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3,7</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3,6</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3,7</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4,0</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SATISFACCIÓN MEDIO PRINCIPAL</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DE TRANSPORTE</a:t>
            </a:r>
            <a:endParaRPr lang="es-MX" sz="2360" spc="84" dirty="0">
              <a:solidFill>
                <a:schemeClr val="tx1"/>
              </a:solidFill>
              <a:latin typeface="+mn-lt"/>
            </a:endParaRPr>
          </a:p>
        </p:txBody>
      </p:sp>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395260099"/>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61133141"/>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354919076"/>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306832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108</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3,9</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3,9</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3,8</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3,5</a:t>
              </a:r>
            </a:p>
          </p:txBody>
        </p:sp>
      </p:grpSp>
      <p:sp>
        <p:nvSpPr>
          <p:cNvPr id="21"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una escala de 1 a 5 (nada satisfecho - muy satisfecho)  ¿qué tan satisfecho se encuentra con el principal modo de transporte que usa?</a:t>
            </a:r>
          </a:p>
        </p:txBody>
      </p:sp>
      <p:sp>
        <p:nvSpPr>
          <p:cNvPr id="2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SATISFACCIÓN MEDIO PRINCIPAL</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DE TRANSPORTE</a:t>
            </a:r>
            <a:endParaRPr lang="es-MX" sz="2360" spc="84" dirty="0">
              <a:solidFill>
                <a:schemeClr val="tx1"/>
              </a:solidFill>
              <a:latin typeface="+mn-lt"/>
            </a:endParaRPr>
          </a:p>
        </p:txBody>
      </p:sp>
      <p:graphicFrame>
        <p:nvGraphicFramePr>
          <p:cNvPr id="2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490326683"/>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378675930"/>
              </p:ext>
            </p:extLst>
          </p:nvPr>
        </p:nvGraphicFramePr>
        <p:xfrm>
          <a:off x="4946382" y="1988840"/>
          <a:ext cx="6910258" cy="1858318"/>
        </p:xfrm>
        <a:graphic>
          <a:graphicData uri="http://schemas.openxmlformats.org/drawingml/2006/table">
            <a:tbl>
              <a:tblPr>
                <a:tableStyleId>{69C7853C-536D-4A76-A0AE-DD22124D55A5}</a:tableStyleId>
              </a:tblPr>
              <a:tblGrid>
                <a:gridCol w="1366258">
                  <a:extLst>
                    <a:ext uri="{9D8B030D-6E8A-4147-A177-3AD203B41FA5}">
                      <a16:colId xmlns:a16="http://schemas.microsoft.com/office/drawing/2014/main" val="3804895632"/>
                    </a:ext>
                  </a:extLst>
                </a:gridCol>
                <a:gridCol w="792000">
                  <a:extLst>
                    <a:ext uri="{9D8B030D-6E8A-4147-A177-3AD203B41FA5}">
                      <a16:colId xmlns:a16="http://schemas.microsoft.com/office/drawing/2014/main" val="4219221817"/>
                    </a:ext>
                  </a:extLst>
                </a:gridCol>
                <a:gridCol w="792000">
                  <a:extLst>
                    <a:ext uri="{9D8B030D-6E8A-4147-A177-3AD203B41FA5}">
                      <a16:colId xmlns:a16="http://schemas.microsoft.com/office/drawing/2014/main" val="1587419092"/>
                    </a:ext>
                  </a:extLst>
                </a:gridCol>
                <a:gridCol w="792000">
                  <a:extLst>
                    <a:ext uri="{9D8B030D-6E8A-4147-A177-3AD203B41FA5}">
                      <a16:colId xmlns:a16="http://schemas.microsoft.com/office/drawing/2014/main" val="578836860"/>
                    </a:ext>
                  </a:extLst>
                </a:gridCol>
                <a:gridCol w="792000">
                  <a:extLst>
                    <a:ext uri="{9D8B030D-6E8A-4147-A177-3AD203B41FA5}">
                      <a16:colId xmlns:a16="http://schemas.microsoft.com/office/drawing/2014/main" val="3743556602"/>
                    </a:ext>
                  </a:extLst>
                </a:gridCol>
                <a:gridCol w="792000">
                  <a:extLst>
                    <a:ext uri="{9D8B030D-6E8A-4147-A177-3AD203B41FA5}">
                      <a16:colId xmlns:a16="http://schemas.microsoft.com/office/drawing/2014/main" val="3969464014"/>
                    </a:ext>
                  </a:extLst>
                </a:gridCol>
                <a:gridCol w="792000">
                  <a:extLst>
                    <a:ext uri="{9D8B030D-6E8A-4147-A177-3AD203B41FA5}">
                      <a16:colId xmlns:a16="http://schemas.microsoft.com/office/drawing/2014/main" val="1723464837"/>
                    </a:ext>
                  </a:extLst>
                </a:gridCol>
                <a:gridCol w="792000">
                  <a:extLst>
                    <a:ext uri="{9D8B030D-6E8A-4147-A177-3AD203B41FA5}">
                      <a16:colId xmlns:a16="http://schemas.microsoft.com/office/drawing/2014/main" val="614586096"/>
                    </a:ext>
                  </a:extLst>
                </a:gridCol>
              </a:tblGrid>
              <a:tr h="0">
                <a:tc rowSpan="2">
                  <a:txBody>
                    <a:bodyPr/>
                    <a:lstStyle/>
                    <a:p>
                      <a:pPr algn="l" fontAlgn="b"/>
                      <a:r>
                        <a:rPr lang="es-CO" sz="1100" b="1" u="none" strike="noStrike" dirty="0">
                          <a:effectLst/>
                        </a:rPr>
                        <a:t> </a:t>
                      </a:r>
                      <a:endParaRPr lang="es-CO" sz="1100" b="1" i="0" u="none" strike="noStrike" dirty="0">
                        <a:solidFill>
                          <a:srgbClr val="000000"/>
                        </a:solidFill>
                        <a:effectLst/>
                        <a:latin typeface="Arial" panose="020B0604020202020204" pitchFamily="34" charset="0"/>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Arial" panose="020B0604020202020204" pitchFamily="34" charset="0"/>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Arial" panose="020B0604020202020204" pitchFamily="34" charset="0"/>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75893463"/>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Arial" panose="020B0604020202020204" pitchFamily="34" charset="0"/>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Arial" panose="020B0604020202020204" pitchFamily="34" charset="0"/>
                      </a:endParaRPr>
                    </a:p>
                  </a:txBody>
                  <a:tcPr marL="1298" marR="1298" marT="1298"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Arial" panose="020B0604020202020204" pitchFamily="34" charset="0"/>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Arial" panose="020B0604020202020204" pitchFamily="34" charset="0"/>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Arial" panose="020B0604020202020204" pitchFamily="34" charset="0"/>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Arial" panose="020B0604020202020204" pitchFamily="34" charset="0"/>
                      </a:endParaRPr>
                    </a:p>
                  </a:txBody>
                  <a:tcPr marL="1298" marR="1298" marT="1298" marB="0" anchor="b"/>
                </a:tc>
                <a:extLst>
                  <a:ext uri="{0D108BD9-81ED-4DB2-BD59-A6C34878D82A}">
                    <a16:rowId xmlns:a16="http://schemas.microsoft.com/office/drawing/2014/main" val="2753776618"/>
                  </a:ext>
                </a:extLst>
              </a:tr>
              <a:tr h="0">
                <a:tc>
                  <a:txBody>
                    <a:bodyPr/>
                    <a:lstStyle/>
                    <a:p>
                      <a:pPr algn="r" fontAlgn="t"/>
                      <a:r>
                        <a:rPr lang="es-CO" sz="1100" b="1" u="none" strike="noStrike" dirty="0">
                          <a:effectLst/>
                        </a:rPr>
                        <a:t>Nada Satisfecho</a:t>
                      </a:r>
                      <a:endParaRPr lang="es-CO" sz="1100" b="1" i="0" u="none" strike="noStrike" dirty="0">
                        <a:solidFill>
                          <a:srgbClr val="000000"/>
                        </a:solidFill>
                        <a:effectLst/>
                        <a:latin typeface="Arial" panose="020B0604020202020204" pitchFamily="34" charset="0"/>
                      </a:endParaRPr>
                    </a:p>
                  </a:txBody>
                  <a:tcPr marL="1298" marR="1298" marT="1298" marB="0"/>
                </a:tc>
                <a:tc>
                  <a:txBody>
                    <a:bodyPr/>
                    <a:lstStyle/>
                    <a:p>
                      <a:pPr algn="ctr" fontAlgn="ctr"/>
                      <a:r>
                        <a:rPr lang="es-CO" sz="1100" u="none" strike="noStrike">
                          <a:effectLst/>
                        </a:rPr>
                        <a:t>8%</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3%</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8%</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7%</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7%</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11%</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7%</a:t>
                      </a:r>
                      <a:endParaRPr lang="es-CO" sz="1100" b="0" i="0" u="none" strike="noStrike">
                        <a:solidFill>
                          <a:srgbClr val="000000"/>
                        </a:solidFill>
                        <a:effectLst/>
                        <a:latin typeface="Arial" panose="020B0604020202020204" pitchFamily="34" charset="0"/>
                      </a:endParaRPr>
                    </a:p>
                  </a:txBody>
                  <a:tcPr marL="1298" marR="1298" marT="1298" marB="0" anchor="ctr"/>
                </a:tc>
                <a:extLst>
                  <a:ext uri="{0D108BD9-81ED-4DB2-BD59-A6C34878D82A}">
                    <a16:rowId xmlns:a16="http://schemas.microsoft.com/office/drawing/2014/main" val="862400714"/>
                  </a:ext>
                </a:extLst>
              </a:tr>
              <a:tr h="0">
                <a:tc>
                  <a:txBody>
                    <a:bodyPr/>
                    <a:lstStyle/>
                    <a:p>
                      <a:pPr algn="r" fontAlgn="t"/>
                      <a:r>
                        <a:rPr lang="es-CO" sz="1100" b="1" u="none" strike="noStrike">
                          <a:effectLst/>
                        </a:rPr>
                        <a:t>Poco Satisfecho</a:t>
                      </a:r>
                      <a:endParaRPr lang="es-CO" sz="1100" b="1" i="0" u="none" strike="noStrike">
                        <a:solidFill>
                          <a:srgbClr val="000000"/>
                        </a:solidFill>
                        <a:effectLst/>
                        <a:latin typeface="Arial" panose="020B0604020202020204" pitchFamily="34" charset="0"/>
                      </a:endParaRPr>
                    </a:p>
                  </a:txBody>
                  <a:tcPr marL="1298" marR="1298" marT="1298" marB="0"/>
                </a:tc>
                <a:tc>
                  <a:txBody>
                    <a:bodyPr/>
                    <a:lstStyle/>
                    <a:p>
                      <a:pPr algn="ctr" fontAlgn="ctr"/>
                      <a:r>
                        <a:rPr lang="es-CO" sz="1100" u="none" strike="noStrike">
                          <a:effectLst/>
                        </a:rPr>
                        <a:t>10%</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10%</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6%</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12%</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11%</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10%</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10%</a:t>
                      </a:r>
                      <a:endParaRPr lang="es-CO" sz="1100" b="0" i="0" u="none" strike="noStrike">
                        <a:solidFill>
                          <a:srgbClr val="000000"/>
                        </a:solidFill>
                        <a:effectLst/>
                        <a:latin typeface="Arial" panose="020B0604020202020204" pitchFamily="34" charset="0"/>
                      </a:endParaRPr>
                    </a:p>
                  </a:txBody>
                  <a:tcPr marL="1298" marR="1298" marT="1298" marB="0" anchor="ctr"/>
                </a:tc>
                <a:extLst>
                  <a:ext uri="{0D108BD9-81ED-4DB2-BD59-A6C34878D82A}">
                    <a16:rowId xmlns:a16="http://schemas.microsoft.com/office/drawing/2014/main" val="1958198128"/>
                  </a:ext>
                </a:extLst>
              </a:tr>
              <a:tr h="0">
                <a:tc>
                  <a:txBody>
                    <a:bodyPr/>
                    <a:lstStyle/>
                    <a:p>
                      <a:pPr algn="r" fontAlgn="t"/>
                      <a:r>
                        <a:rPr lang="es-CO" sz="1100" b="1" u="none" strike="noStrike" dirty="0">
                          <a:effectLst/>
                        </a:rPr>
                        <a:t>Satisfecho</a:t>
                      </a:r>
                      <a:endParaRPr lang="es-CO" sz="1100" b="1" i="0" u="none" strike="noStrike" dirty="0">
                        <a:solidFill>
                          <a:srgbClr val="000000"/>
                        </a:solidFill>
                        <a:effectLst/>
                        <a:latin typeface="Arial" panose="020B0604020202020204" pitchFamily="34" charset="0"/>
                      </a:endParaRPr>
                    </a:p>
                  </a:txBody>
                  <a:tcPr marL="1298" marR="1298" marT="1298" marB="0"/>
                </a:tc>
                <a:tc>
                  <a:txBody>
                    <a:bodyPr/>
                    <a:lstStyle/>
                    <a:p>
                      <a:pPr algn="ctr" fontAlgn="ctr"/>
                      <a:r>
                        <a:rPr lang="es-CO" sz="1100" u="none" strike="noStrike">
                          <a:effectLst/>
                        </a:rPr>
                        <a:t>11%</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24%</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12%</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7%</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8%</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11%</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6%</a:t>
                      </a:r>
                      <a:endParaRPr lang="es-CO" sz="1100" b="0" i="0" u="none" strike="noStrike">
                        <a:solidFill>
                          <a:srgbClr val="000000"/>
                        </a:solidFill>
                        <a:effectLst/>
                        <a:latin typeface="Arial" panose="020B0604020202020204" pitchFamily="34" charset="0"/>
                      </a:endParaRPr>
                    </a:p>
                  </a:txBody>
                  <a:tcPr marL="1298" marR="1298" marT="1298" marB="0" anchor="ctr"/>
                </a:tc>
                <a:extLst>
                  <a:ext uri="{0D108BD9-81ED-4DB2-BD59-A6C34878D82A}">
                    <a16:rowId xmlns:a16="http://schemas.microsoft.com/office/drawing/2014/main" val="2755023241"/>
                  </a:ext>
                </a:extLst>
              </a:tr>
              <a:tr h="0">
                <a:tc>
                  <a:txBody>
                    <a:bodyPr/>
                    <a:lstStyle/>
                    <a:p>
                      <a:pPr algn="r" fontAlgn="t"/>
                      <a:r>
                        <a:rPr lang="es-CO" sz="1100" b="1" u="none" strike="noStrike">
                          <a:effectLst/>
                        </a:rPr>
                        <a:t>Muy Satisfecho</a:t>
                      </a:r>
                      <a:endParaRPr lang="es-CO" sz="1100" b="1" i="0" u="none" strike="noStrike">
                        <a:solidFill>
                          <a:srgbClr val="000000"/>
                        </a:solidFill>
                        <a:effectLst/>
                        <a:latin typeface="Arial" panose="020B0604020202020204" pitchFamily="34" charset="0"/>
                      </a:endParaRPr>
                    </a:p>
                  </a:txBody>
                  <a:tcPr marL="1298" marR="1298" marT="1298" marB="0"/>
                </a:tc>
                <a:tc>
                  <a:txBody>
                    <a:bodyPr/>
                    <a:lstStyle/>
                    <a:p>
                      <a:pPr algn="ctr" fontAlgn="ctr"/>
                      <a:r>
                        <a:rPr lang="es-CO" sz="1100" u="none" strike="noStrike">
                          <a:effectLst/>
                        </a:rPr>
                        <a:t>49%</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48%</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58%</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45%</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48%</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49%</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46%</a:t>
                      </a:r>
                      <a:endParaRPr lang="es-CO" sz="1100" b="0" i="0" u="none" strike="noStrike">
                        <a:solidFill>
                          <a:srgbClr val="000000"/>
                        </a:solidFill>
                        <a:effectLst/>
                        <a:latin typeface="Arial" panose="020B0604020202020204" pitchFamily="34" charset="0"/>
                      </a:endParaRPr>
                    </a:p>
                  </a:txBody>
                  <a:tcPr marL="1298" marR="1298" marT="1298" marB="0" anchor="ctr"/>
                </a:tc>
                <a:extLst>
                  <a:ext uri="{0D108BD9-81ED-4DB2-BD59-A6C34878D82A}">
                    <a16:rowId xmlns:a16="http://schemas.microsoft.com/office/drawing/2014/main" val="2332659043"/>
                  </a:ext>
                </a:extLst>
              </a:tr>
              <a:tr h="0">
                <a:tc>
                  <a:txBody>
                    <a:bodyPr/>
                    <a:lstStyle/>
                    <a:p>
                      <a:pPr algn="r" fontAlgn="t"/>
                      <a:r>
                        <a:rPr lang="es-CO" sz="1100" b="1" u="none" strike="noStrike" dirty="0">
                          <a:effectLst/>
                        </a:rPr>
                        <a:t>Totalmente satisfecho</a:t>
                      </a:r>
                      <a:endParaRPr lang="es-CO" sz="1100" b="1" i="0" u="none" strike="noStrike" dirty="0">
                        <a:solidFill>
                          <a:srgbClr val="000000"/>
                        </a:solidFill>
                        <a:effectLst/>
                        <a:latin typeface="Arial" panose="020B0604020202020204" pitchFamily="34" charset="0"/>
                      </a:endParaRPr>
                    </a:p>
                  </a:txBody>
                  <a:tcPr marL="1298" marR="1298" marT="1298" marB="0"/>
                </a:tc>
                <a:tc>
                  <a:txBody>
                    <a:bodyPr/>
                    <a:lstStyle/>
                    <a:p>
                      <a:pPr algn="ctr" fontAlgn="ctr"/>
                      <a:r>
                        <a:rPr lang="es-CO" sz="1100" u="none" strike="noStrike">
                          <a:effectLst/>
                        </a:rPr>
                        <a:t>23%</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16%</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15%</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30%</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26%</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19%</a:t>
                      </a:r>
                      <a:endParaRPr lang="es-CO" sz="1100" b="0"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u="none" strike="noStrike">
                          <a:effectLst/>
                        </a:rPr>
                        <a:t>30%</a:t>
                      </a:r>
                      <a:endParaRPr lang="es-CO" sz="1100" b="0" i="0" u="none" strike="noStrike">
                        <a:solidFill>
                          <a:srgbClr val="000000"/>
                        </a:solidFill>
                        <a:effectLst/>
                        <a:latin typeface="Arial" panose="020B0604020202020204" pitchFamily="34" charset="0"/>
                      </a:endParaRPr>
                    </a:p>
                  </a:txBody>
                  <a:tcPr marL="1298" marR="1298" marT="1298" marB="0" anchor="ctr"/>
                </a:tc>
                <a:extLst>
                  <a:ext uri="{0D108BD9-81ED-4DB2-BD59-A6C34878D82A}">
                    <a16:rowId xmlns:a16="http://schemas.microsoft.com/office/drawing/2014/main" val="4230255903"/>
                  </a:ext>
                </a:extLst>
              </a:tr>
              <a:tr h="0">
                <a:tc>
                  <a:txBody>
                    <a:bodyPr/>
                    <a:lstStyle/>
                    <a:p>
                      <a:pPr algn="r" fontAlgn="t"/>
                      <a:r>
                        <a:rPr lang="es-CO" sz="1100" b="1" u="none" strike="noStrike">
                          <a:effectLst/>
                        </a:rPr>
                        <a:t>Total</a:t>
                      </a:r>
                      <a:endParaRPr lang="es-CO" sz="1100" b="1" i="0" u="none" strike="noStrike">
                        <a:solidFill>
                          <a:srgbClr val="000000"/>
                        </a:solidFill>
                        <a:effectLst/>
                        <a:latin typeface="Arial" panose="020B0604020202020204" pitchFamily="34" charset="0"/>
                      </a:endParaRPr>
                    </a:p>
                  </a:txBody>
                  <a:tcPr marL="1298" marR="1298" marT="1298"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Arial" panose="020B0604020202020204" pitchFamily="34" charset="0"/>
                      </a:endParaRPr>
                    </a:p>
                  </a:txBody>
                  <a:tcPr marL="1298" marR="1298" marT="1298" marB="0" anchor="ctr"/>
                </a:tc>
                <a:extLst>
                  <a:ext uri="{0D108BD9-81ED-4DB2-BD59-A6C34878D82A}">
                    <a16:rowId xmlns:a16="http://schemas.microsoft.com/office/drawing/2014/main" val="1356679984"/>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Arial" panose="020B0604020202020204" pitchFamily="34" charset="0"/>
                      </a:endParaRPr>
                    </a:p>
                  </a:txBody>
                  <a:tcPr marL="1298" marR="1298" marT="1298"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205.446</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294.934</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270.878</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309.932</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333.057</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238.311</a:t>
                      </a:r>
                      <a:endParaRPr lang="es-CO" sz="1100" b="1" i="0" u="none" strike="noStrike">
                        <a:solidFill>
                          <a:srgbClr val="000000"/>
                        </a:solidFill>
                        <a:effectLst/>
                        <a:latin typeface="Arial" panose="020B0604020202020204" pitchFamily="34" charset="0"/>
                      </a:endParaRPr>
                    </a:p>
                  </a:txBody>
                  <a:tcPr marL="1298" marR="1298" marT="1298" marB="0" anchor="ctr"/>
                </a:tc>
                <a:extLst>
                  <a:ext uri="{0D108BD9-81ED-4DB2-BD59-A6C34878D82A}">
                    <a16:rowId xmlns:a16="http://schemas.microsoft.com/office/drawing/2014/main" val="3855077348"/>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Arial" panose="020B0604020202020204" pitchFamily="34" charset="0"/>
                      </a:endParaRPr>
                    </a:p>
                  </a:txBody>
                  <a:tcPr marL="1298" marR="1298" marT="1298" marB="0"/>
                </a:tc>
                <a:tc>
                  <a:txBody>
                    <a:bodyPr/>
                    <a:lstStyle/>
                    <a:p>
                      <a:pPr algn="ctr" fontAlgn="ctr"/>
                      <a:r>
                        <a:rPr lang="es-CO" sz="1100" b="1" u="none" strike="noStrike">
                          <a:effectLst/>
                        </a:rPr>
                        <a:t>435</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83</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77</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79</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80</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62</a:t>
                      </a:r>
                      <a:endParaRPr lang="es-CO" sz="1100" b="1" i="0" u="none" strike="noStrike">
                        <a:solidFill>
                          <a:srgbClr val="000000"/>
                        </a:solidFill>
                        <a:effectLst/>
                        <a:latin typeface="Arial" panose="020B0604020202020204" pitchFamily="34" charset="0"/>
                      </a:endParaRPr>
                    </a:p>
                  </a:txBody>
                  <a:tcPr marL="1298" marR="1298" marT="1298" marB="0" anchor="ctr"/>
                </a:tc>
                <a:extLst>
                  <a:ext uri="{0D108BD9-81ED-4DB2-BD59-A6C34878D82A}">
                    <a16:rowId xmlns:a16="http://schemas.microsoft.com/office/drawing/2014/main" val="2405407551"/>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Arial" panose="020B0604020202020204" pitchFamily="34" charset="0"/>
                      </a:endParaRPr>
                    </a:p>
                  </a:txBody>
                  <a:tcPr marL="1298" marR="1298" marT="1298" marB="0"/>
                </a:tc>
                <a:tc>
                  <a:txBody>
                    <a:bodyPr/>
                    <a:lstStyle/>
                    <a:p>
                      <a:pPr algn="ctr" fontAlgn="ctr"/>
                      <a:r>
                        <a:rPr lang="es-CO" sz="1100" b="1" u="none" strike="noStrike">
                          <a:effectLst/>
                        </a:rPr>
                        <a:t>3,7</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dirty="0">
                          <a:effectLst/>
                        </a:rPr>
                        <a:t>3,7</a:t>
                      </a:r>
                      <a:endParaRPr lang="es-CO" sz="1100" b="1"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a:effectLst/>
                        </a:rPr>
                        <a:t>3,7</a:t>
                      </a:r>
                      <a:endParaRPr lang="es-CO" sz="1100" b="1" i="0" u="none" strike="noStrike">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dirty="0">
                          <a:effectLst/>
                        </a:rPr>
                        <a:t>3,8</a:t>
                      </a:r>
                      <a:endParaRPr lang="es-CO" sz="1100" b="1"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dirty="0">
                          <a:effectLst/>
                        </a:rPr>
                        <a:t>3,8</a:t>
                      </a:r>
                      <a:endParaRPr lang="es-CO" sz="1100" b="1"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dirty="0">
                          <a:effectLst/>
                        </a:rPr>
                        <a:t>3,5</a:t>
                      </a:r>
                      <a:endParaRPr lang="es-CO" sz="1100" b="1" i="0" u="none" strike="noStrike" dirty="0">
                        <a:solidFill>
                          <a:srgbClr val="000000"/>
                        </a:solidFill>
                        <a:effectLst/>
                        <a:latin typeface="Arial" panose="020B0604020202020204" pitchFamily="34" charset="0"/>
                      </a:endParaRPr>
                    </a:p>
                  </a:txBody>
                  <a:tcPr marL="1298" marR="1298" marT="1298" marB="0" anchor="ctr"/>
                </a:tc>
                <a:tc>
                  <a:txBody>
                    <a:bodyPr/>
                    <a:lstStyle/>
                    <a:p>
                      <a:pPr algn="ctr" fontAlgn="ctr"/>
                      <a:r>
                        <a:rPr lang="es-CO" sz="1100" b="1" u="none" strike="noStrike" dirty="0">
                          <a:effectLst/>
                        </a:rPr>
                        <a:t>3,8</a:t>
                      </a:r>
                      <a:endParaRPr lang="es-CO" sz="1100" b="1" i="0" u="none" strike="noStrike" dirty="0">
                        <a:solidFill>
                          <a:srgbClr val="000000"/>
                        </a:solidFill>
                        <a:effectLst/>
                        <a:latin typeface="Arial" panose="020B0604020202020204" pitchFamily="34" charset="0"/>
                      </a:endParaRPr>
                    </a:p>
                  </a:txBody>
                  <a:tcPr marL="1298" marR="1298" marT="1298" marB="0" anchor="ctr"/>
                </a:tc>
                <a:extLst>
                  <a:ext uri="{0D108BD9-81ED-4DB2-BD59-A6C34878D82A}">
                    <a16:rowId xmlns:a16="http://schemas.microsoft.com/office/drawing/2014/main" val="388811801"/>
                  </a:ext>
                </a:extLst>
              </a:tr>
            </a:tbl>
          </a:graphicData>
        </a:graphic>
      </p:graphicFrame>
    </p:spTree>
    <p:extLst>
      <p:ext uri="{BB962C8B-B14F-4D97-AF65-F5344CB8AC3E}">
        <p14:creationId xmlns:p14="http://schemas.microsoft.com/office/powerpoint/2010/main" val="22739023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109</a:t>
            </a:fld>
            <a:endParaRPr sz="1350" dirty="0">
              <a:solidFill>
                <a:schemeClr val="accent3">
                  <a:lumMod val="75000"/>
                </a:schemeClr>
              </a:solidFill>
              <a:latin typeface="Calibri"/>
              <a:cs typeface="Calibri"/>
            </a:endParaRPr>
          </a:p>
        </p:txBody>
      </p:sp>
      <p:sp>
        <p:nvSpPr>
          <p:cNvPr id="21"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una escala de 1 a 5 (nada satisfecho - muy satisfecho)  ¿qué tan satisfecho se encuentra con el principal modo de transporte que usa?</a:t>
            </a:r>
          </a:p>
        </p:txBody>
      </p:sp>
      <p:sp>
        <p:nvSpPr>
          <p:cNvPr id="2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SATISFACCIÓN MEDIO PRINCIPAL</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DE TRANSPORTE</a:t>
            </a:r>
            <a:endParaRPr lang="es-MX" sz="2360" spc="84" dirty="0">
              <a:solidFill>
                <a:schemeClr val="tx1"/>
              </a:solidFill>
              <a:latin typeface="+mn-lt"/>
            </a:endParaRPr>
          </a:p>
        </p:txBody>
      </p:sp>
      <p:graphicFrame>
        <p:nvGraphicFramePr>
          <p:cNvPr id="9" name="Tabla 8"/>
          <p:cNvGraphicFramePr>
            <a:graphicFrameLocks noGrp="1"/>
          </p:cNvGraphicFramePr>
          <p:nvPr>
            <p:extLst>
              <p:ext uri="{D42A27DB-BD31-4B8C-83A1-F6EECF244321}">
                <p14:modId xmlns:p14="http://schemas.microsoft.com/office/powerpoint/2010/main" val="989829698"/>
              </p:ext>
            </p:extLst>
          </p:nvPr>
        </p:nvGraphicFramePr>
        <p:xfrm>
          <a:off x="47333" y="2138612"/>
          <a:ext cx="12097334" cy="2730548"/>
        </p:xfrm>
        <a:graphic>
          <a:graphicData uri="http://schemas.openxmlformats.org/drawingml/2006/table">
            <a:tbl>
              <a:tblPr>
                <a:tableStyleId>{69C7853C-536D-4A76-A0AE-DD22124D55A5}</a:tableStyleId>
              </a:tblPr>
              <a:tblGrid>
                <a:gridCol w="1375315">
                  <a:extLst>
                    <a:ext uri="{9D8B030D-6E8A-4147-A177-3AD203B41FA5}">
                      <a16:colId xmlns:a16="http://schemas.microsoft.com/office/drawing/2014/main" val="3777709927"/>
                    </a:ext>
                  </a:extLst>
                </a:gridCol>
                <a:gridCol w="630707">
                  <a:extLst>
                    <a:ext uri="{9D8B030D-6E8A-4147-A177-3AD203B41FA5}">
                      <a16:colId xmlns:a16="http://schemas.microsoft.com/office/drawing/2014/main" val="1508463143"/>
                    </a:ext>
                  </a:extLst>
                </a:gridCol>
                <a:gridCol w="630707">
                  <a:extLst>
                    <a:ext uri="{9D8B030D-6E8A-4147-A177-3AD203B41FA5}">
                      <a16:colId xmlns:a16="http://schemas.microsoft.com/office/drawing/2014/main" val="1399186882"/>
                    </a:ext>
                  </a:extLst>
                </a:gridCol>
                <a:gridCol w="630707">
                  <a:extLst>
                    <a:ext uri="{9D8B030D-6E8A-4147-A177-3AD203B41FA5}">
                      <a16:colId xmlns:a16="http://schemas.microsoft.com/office/drawing/2014/main" val="2658552489"/>
                    </a:ext>
                  </a:extLst>
                </a:gridCol>
                <a:gridCol w="630707">
                  <a:extLst>
                    <a:ext uri="{9D8B030D-6E8A-4147-A177-3AD203B41FA5}">
                      <a16:colId xmlns:a16="http://schemas.microsoft.com/office/drawing/2014/main" val="1796793233"/>
                    </a:ext>
                  </a:extLst>
                </a:gridCol>
                <a:gridCol w="630707">
                  <a:extLst>
                    <a:ext uri="{9D8B030D-6E8A-4147-A177-3AD203B41FA5}">
                      <a16:colId xmlns:a16="http://schemas.microsoft.com/office/drawing/2014/main" val="2623003341"/>
                    </a:ext>
                  </a:extLst>
                </a:gridCol>
                <a:gridCol w="630707">
                  <a:extLst>
                    <a:ext uri="{9D8B030D-6E8A-4147-A177-3AD203B41FA5}">
                      <a16:colId xmlns:a16="http://schemas.microsoft.com/office/drawing/2014/main" val="244011036"/>
                    </a:ext>
                  </a:extLst>
                </a:gridCol>
                <a:gridCol w="630707">
                  <a:extLst>
                    <a:ext uri="{9D8B030D-6E8A-4147-A177-3AD203B41FA5}">
                      <a16:colId xmlns:a16="http://schemas.microsoft.com/office/drawing/2014/main" val="3733923426"/>
                    </a:ext>
                  </a:extLst>
                </a:gridCol>
                <a:gridCol w="630707">
                  <a:extLst>
                    <a:ext uri="{9D8B030D-6E8A-4147-A177-3AD203B41FA5}">
                      <a16:colId xmlns:a16="http://schemas.microsoft.com/office/drawing/2014/main" val="3874563109"/>
                    </a:ext>
                  </a:extLst>
                </a:gridCol>
                <a:gridCol w="630707">
                  <a:extLst>
                    <a:ext uri="{9D8B030D-6E8A-4147-A177-3AD203B41FA5}">
                      <a16:colId xmlns:a16="http://schemas.microsoft.com/office/drawing/2014/main" val="2461542596"/>
                    </a:ext>
                  </a:extLst>
                </a:gridCol>
                <a:gridCol w="630707">
                  <a:extLst>
                    <a:ext uri="{9D8B030D-6E8A-4147-A177-3AD203B41FA5}">
                      <a16:colId xmlns:a16="http://schemas.microsoft.com/office/drawing/2014/main" val="797130638"/>
                    </a:ext>
                  </a:extLst>
                </a:gridCol>
                <a:gridCol w="630707">
                  <a:extLst>
                    <a:ext uri="{9D8B030D-6E8A-4147-A177-3AD203B41FA5}">
                      <a16:colId xmlns:a16="http://schemas.microsoft.com/office/drawing/2014/main" val="785457334"/>
                    </a:ext>
                  </a:extLst>
                </a:gridCol>
                <a:gridCol w="630707">
                  <a:extLst>
                    <a:ext uri="{9D8B030D-6E8A-4147-A177-3AD203B41FA5}">
                      <a16:colId xmlns:a16="http://schemas.microsoft.com/office/drawing/2014/main" val="140864310"/>
                    </a:ext>
                  </a:extLst>
                </a:gridCol>
                <a:gridCol w="630707">
                  <a:extLst>
                    <a:ext uri="{9D8B030D-6E8A-4147-A177-3AD203B41FA5}">
                      <a16:colId xmlns:a16="http://schemas.microsoft.com/office/drawing/2014/main" val="3940992949"/>
                    </a:ext>
                  </a:extLst>
                </a:gridCol>
                <a:gridCol w="630707">
                  <a:extLst>
                    <a:ext uri="{9D8B030D-6E8A-4147-A177-3AD203B41FA5}">
                      <a16:colId xmlns:a16="http://schemas.microsoft.com/office/drawing/2014/main" val="1618486437"/>
                    </a:ext>
                  </a:extLst>
                </a:gridCol>
                <a:gridCol w="630707">
                  <a:extLst>
                    <a:ext uri="{9D8B030D-6E8A-4147-A177-3AD203B41FA5}">
                      <a16:colId xmlns:a16="http://schemas.microsoft.com/office/drawing/2014/main" val="2026849060"/>
                    </a:ext>
                  </a:extLst>
                </a:gridCol>
                <a:gridCol w="630707">
                  <a:extLst>
                    <a:ext uri="{9D8B030D-6E8A-4147-A177-3AD203B41FA5}">
                      <a16:colId xmlns:a16="http://schemas.microsoft.com/office/drawing/2014/main" val="252668012"/>
                    </a:ext>
                  </a:extLst>
                </a:gridCol>
                <a:gridCol w="630707">
                  <a:extLst>
                    <a:ext uri="{9D8B030D-6E8A-4147-A177-3AD203B41FA5}">
                      <a16:colId xmlns:a16="http://schemas.microsoft.com/office/drawing/2014/main" val="3133458958"/>
                    </a:ext>
                  </a:extLst>
                </a:gridCol>
              </a:tblGrid>
              <a:tr h="36000">
                <a:tc rowSpan="2">
                  <a:txBody>
                    <a:bodyPr/>
                    <a:lstStyle/>
                    <a:p>
                      <a:pPr algn="l" fontAlgn="b"/>
                      <a:r>
                        <a:rPr lang="es-CO" sz="1050" u="none" strike="noStrike" dirty="0">
                          <a:effectLst/>
                          <a:latin typeface="+mn-lt"/>
                        </a:rPr>
                        <a:t> </a:t>
                      </a:r>
                      <a:endParaRPr lang="es-CO" sz="1050" b="0" i="0" u="none" strike="noStrike" dirty="0">
                        <a:solidFill>
                          <a:srgbClr val="000000"/>
                        </a:solidFill>
                        <a:effectLst/>
                        <a:latin typeface="+mn-lt"/>
                      </a:endParaRPr>
                    </a:p>
                  </a:txBody>
                  <a:tcPr marL="928" marR="928" marT="928" marB="0" anchor="b"/>
                </a:tc>
                <a:tc rowSpan="2">
                  <a:txBody>
                    <a:bodyPr/>
                    <a:lstStyle/>
                    <a:p>
                      <a:pPr algn="ctr" fontAlgn="b"/>
                      <a:r>
                        <a:rPr lang="es-CO" sz="1050" b="1" u="none" strike="noStrike" dirty="0">
                          <a:effectLst/>
                          <a:latin typeface="+mn-lt"/>
                        </a:rPr>
                        <a:t>Total</a:t>
                      </a:r>
                      <a:endParaRPr lang="es-CO" sz="1050" b="1" i="0" u="none" strike="noStrike" dirty="0">
                        <a:solidFill>
                          <a:srgbClr val="000000"/>
                        </a:solidFill>
                        <a:effectLst/>
                        <a:latin typeface="+mn-lt"/>
                      </a:endParaRPr>
                    </a:p>
                  </a:txBody>
                  <a:tcPr marL="928" marR="928" marT="928" marB="0" anchor="ctr"/>
                </a:tc>
                <a:tc>
                  <a:txBody>
                    <a:bodyPr/>
                    <a:lstStyle/>
                    <a:p>
                      <a:pPr algn="ctr" fontAlgn="b"/>
                      <a:r>
                        <a:rPr lang="es-CO" sz="1050" b="1" u="none" strike="noStrike">
                          <a:effectLst/>
                          <a:latin typeface="+mn-lt"/>
                        </a:rPr>
                        <a:t> </a:t>
                      </a:r>
                      <a:endParaRPr lang="es-CO" sz="1050" b="1" i="0" u="none" strike="noStrike">
                        <a:solidFill>
                          <a:srgbClr val="000000"/>
                        </a:solidFill>
                        <a:effectLst/>
                        <a:latin typeface="+mn-lt"/>
                      </a:endParaRPr>
                    </a:p>
                  </a:txBody>
                  <a:tcPr marL="928" marR="928" marT="928" marB="0" anchor="ctr"/>
                </a:tc>
                <a:tc>
                  <a:txBody>
                    <a:bodyPr/>
                    <a:lstStyle/>
                    <a:p>
                      <a:pPr algn="ctr" fontAlgn="b"/>
                      <a:r>
                        <a:rPr lang="es-CO" sz="1050" b="1" u="none" strike="noStrike">
                          <a:effectLst/>
                          <a:latin typeface="+mn-lt"/>
                        </a:rPr>
                        <a:t> </a:t>
                      </a:r>
                      <a:endParaRPr lang="es-CO" sz="1050" b="1" i="0" u="none" strike="noStrike">
                        <a:solidFill>
                          <a:srgbClr val="000000"/>
                        </a:solidFill>
                        <a:effectLst/>
                        <a:latin typeface="+mn-lt"/>
                      </a:endParaRPr>
                    </a:p>
                  </a:txBody>
                  <a:tcPr marL="928" marR="928" marT="928" marB="0" anchor="ctr"/>
                </a:tc>
                <a:tc gridSpan="14">
                  <a:txBody>
                    <a:bodyPr/>
                    <a:lstStyle/>
                    <a:p>
                      <a:pPr algn="ctr" fontAlgn="b"/>
                      <a:r>
                        <a:rPr lang="es-MX" sz="1050" b="1" u="none" strike="noStrike">
                          <a:effectLst/>
                          <a:latin typeface="+mn-lt"/>
                        </a:rPr>
                        <a:t>¿Cuál es el medio de transporte que más usa en sus recorridos cotidianos?</a:t>
                      </a:r>
                      <a:endParaRPr lang="es-MX" sz="1050" b="1" i="0" u="none" strike="noStrike">
                        <a:solidFill>
                          <a:srgbClr val="000000"/>
                        </a:solidFill>
                        <a:effectLst/>
                        <a:latin typeface="+mn-lt"/>
                      </a:endParaRPr>
                    </a:p>
                  </a:txBody>
                  <a:tcPr marL="928" marR="928" marT="928"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4039166"/>
                  </a:ext>
                </a:extLst>
              </a:tr>
              <a:tr h="36000">
                <a:tc vMerge="1">
                  <a:txBody>
                    <a:bodyPr/>
                    <a:lstStyle/>
                    <a:p>
                      <a:endParaRPr lang="en-US"/>
                    </a:p>
                  </a:txBody>
                  <a:tcPr/>
                </a:tc>
                <a:tc vMerge="1">
                  <a:txBody>
                    <a:bodyPr/>
                    <a:lstStyle/>
                    <a:p>
                      <a:endParaRPr lang="en-US"/>
                    </a:p>
                  </a:txBody>
                  <a:tcPr/>
                </a:tc>
                <a:tc>
                  <a:txBody>
                    <a:bodyPr/>
                    <a:lstStyle/>
                    <a:p>
                      <a:pPr algn="ctr" fontAlgn="ctr"/>
                      <a:r>
                        <a:rPr lang="es-CO" sz="1050" b="1" u="none" strike="noStrike">
                          <a:effectLst/>
                          <a:latin typeface="+mn-lt"/>
                        </a:rPr>
                        <a:t>Moto 4T</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Transporte público (MIO)</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Automóvil</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Moto 2T</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Bicicleta</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Automóvil en plataforma (</a:t>
                      </a:r>
                      <a:r>
                        <a:rPr lang="es-CO" sz="1050" b="1" u="none" strike="noStrike" dirty="0" err="1">
                          <a:effectLst/>
                          <a:latin typeface="+mn-lt"/>
                        </a:rPr>
                        <a:t>Ej</a:t>
                      </a:r>
                      <a:r>
                        <a:rPr lang="es-CO" sz="1050" b="1" u="none" strike="noStrike" dirty="0">
                          <a:effectLst/>
                          <a:latin typeface="+mn-lt"/>
                        </a:rPr>
                        <a:t>: Uber, Yango, Didi, InDriver)</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Taxi</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Transporte público colectivo busetas</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Caminata</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MX" sz="1050" b="1" u="none" strike="noStrike" dirty="0">
                          <a:effectLst/>
                          <a:latin typeface="+mn-lt"/>
                        </a:rPr>
                        <a:t>Moto en plataforma (Ejemplo: Didi, Picap, Uber, otras)</a:t>
                      </a:r>
                      <a:endParaRPr lang="es-MX"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Moto taxi (moto ratón)</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Campero/ Camioneta (SUV)</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Bicitaxi sin motor</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Van/Camioneta con platón</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Guala o pirata</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Bicitaxi con motor</a:t>
                      </a:r>
                      <a:endParaRPr lang="es-CO" sz="1050" b="1" i="0" u="none" strike="noStrike" dirty="0">
                        <a:solidFill>
                          <a:srgbClr val="000000"/>
                        </a:solidFill>
                        <a:effectLst/>
                        <a:latin typeface="+mn-lt"/>
                      </a:endParaRPr>
                    </a:p>
                  </a:txBody>
                  <a:tcPr marL="928" marR="928" marT="928" marB="0" anchor="ctr"/>
                </a:tc>
                <a:extLst>
                  <a:ext uri="{0D108BD9-81ED-4DB2-BD59-A6C34878D82A}">
                    <a16:rowId xmlns:a16="http://schemas.microsoft.com/office/drawing/2014/main" val="3391164178"/>
                  </a:ext>
                </a:extLst>
              </a:tr>
              <a:tr h="36000">
                <a:tc>
                  <a:txBody>
                    <a:bodyPr/>
                    <a:lstStyle/>
                    <a:p>
                      <a:pPr algn="r" fontAlgn="t"/>
                      <a:r>
                        <a:rPr lang="es-CO" sz="1050" b="1" u="none" strike="noStrike" dirty="0">
                          <a:effectLst/>
                          <a:latin typeface="+mn-lt"/>
                        </a:rPr>
                        <a:t>Nada Satisfecho</a:t>
                      </a:r>
                      <a:endParaRPr lang="es-CO" sz="1050" b="1" i="0" u="none" strike="noStrike" dirty="0">
                        <a:solidFill>
                          <a:srgbClr val="000000"/>
                        </a:solidFill>
                        <a:effectLst/>
                        <a:latin typeface="+mn-lt"/>
                      </a:endParaRPr>
                    </a:p>
                  </a:txBody>
                  <a:tcPr marL="928" marR="928" marT="928" marB="0"/>
                </a:tc>
                <a:tc>
                  <a:txBody>
                    <a:bodyPr/>
                    <a:lstStyle/>
                    <a:p>
                      <a:pPr algn="ctr" fontAlgn="ctr"/>
                      <a:r>
                        <a:rPr lang="es-CO" sz="1050" u="none" strike="noStrike">
                          <a:effectLst/>
                          <a:latin typeface="+mn-lt"/>
                        </a:rPr>
                        <a:t>8%</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4%</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17%</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2%</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2%</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18%</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20%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15%</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37%</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extLst>
                  <a:ext uri="{0D108BD9-81ED-4DB2-BD59-A6C34878D82A}">
                    <a16:rowId xmlns:a16="http://schemas.microsoft.com/office/drawing/2014/main" val="789624442"/>
                  </a:ext>
                </a:extLst>
              </a:tr>
              <a:tr h="36000">
                <a:tc>
                  <a:txBody>
                    <a:bodyPr/>
                    <a:lstStyle/>
                    <a:p>
                      <a:pPr algn="r" fontAlgn="t"/>
                      <a:r>
                        <a:rPr lang="es-CO" sz="1050" b="1" u="none" strike="noStrike" dirty="0">
                          <a:effectLst/>
                          <a:latin typeface="+mn-lt"/>
                        </a:rPr>
                        <a:t>Poco Satisfecho</a:t>
                      </a:r>
                      <a:endParaRPr lang="es-CO" sz="1050" b="1" i="0" u="none" strike="noStrike" dirty="0">
                        <a:solidFill>
                          <a:srgbClr val="000000"/>
                        </a:solidFill>
                        <a:effectLst/>
                        <a:latin typeface="+mn-lt"/>
                      </a:endParaRPr>
                    </a:p>
                  </a:txBody>
                  <a:tcPr marL="928" marR="928" marT="928" marB="0"/>
                </a:tc>
                <a:tc>
                  <a:txBody>
                    <a:bodyPr/>
                    <a:lstStyle/>
                    <a:p>
                      <a:pPr algn="ctr" fontAlgn="ctr"/>
                      <a:r>
                        <a:rPr lang="es-CO" sz="1050" u="none" strike="noStrike">
                          <a:effectLst/>
                          <a:latin typeface="+mn-lt"/>
                        </a:rPr>
                        <a:t>10%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2%</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21%</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6%</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5%</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15%</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5%</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8%</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20%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36%</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extLst>
                  <a:ext uri="{0D108BD9-81ED-4DB2-BD59-A6C34878D82A}">
                    <a16:rowId xmlns:a16="http://schemas.microsoft.com/office/drawing/2014/main" val="1067595959"/>
                  </a:ext>
                </a:extLst>
              </a:tr>
              <a:tr h="36000">
                <a:tc>
                  <a:txBody>
                    <a:bodyPr/>
                    <a:lstStyle/>
                    <a:p>
                      <a:pPr algn="r" fontAlgn="t"/>
                      <a:r>
                        <a:rPr lang="es-CO" sz="1050" b="1" u="none" strike="noStrike" dirty="0">
                          <a:effectLst/>
                          <a:latin typeface="+mn-lt"/>
                        </a:rPr>
                        <a:t>Satisfecho</a:t>
                      </a:r>
                      <a:endParaRPr lang="es-CO" sz="1050" b="1" i="0" u="none" strike="noStrike" dirty="0">
                        <a:solidFill>
                          <a:srgbClr val="000000"/>
                        </a:solidFill>
                        <a:effectLst/>
                        <a:latin typeface="+mn-lt"/>
                      </a:endParaRPr>
                    </a:p>
                  </a:txBody>
                  <a:tcPr marL="928" marR="928" marT="928" marB="0"/>
                </a:tc>
                <a:tc>
                  <a:txBody>
                    <a:bodyPr/>
                    <a:lstStyle/>
                    <a:p>
                      <a:pPr algn="ctr" fontAlgn="ctr"/>
                      <a:r>
                        <a:rPr lang="es-CO" sz="1050" u="none" strike="noStrike">
                          <a:effectLst/>
                          <a:latin typeface="+mn-lt"/>
                        </a:rPr>
                        <a:t>11%</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22%</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7%</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8%</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9%</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29%</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13%</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7%</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4%</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63%</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extLst>
                  <a:ext uri="{0D108BD9-81ED-4DB2-BD59-A6C34878D82A}">
                    <a16:rowId xmlns:a16="http://schemas.microsoft.com/office/drawing/2014/main" val="2197713234"/>
                  </a:ext>
                </a:extLst>
              </a:tr>
              <a:tr h="36000">
                <a:tc>
                  <a:txBody>
                    <a:bodyPr/>
                    <a:lstStyle/>
                    <a:p>
                      <a:pPr algn="r" fontAlgn="t"/>
                      <a:r>
                        <a:rPr lang="es-CO" sz="1050" b="1" u="none" strike="noStrike">
                          <a:effectLst/>
                          <a:latin typeface="+mn-lt"/>
                        </a:rPr>
                        <a:t>Muy Satisfecho</a:t>
                      </a:r>
                      <a:endParaRPr lang="es-CO" sz="1050" b="1" i="0" u="none" strike="noStrike">
                        <a:solidFill>
                          <a:srgbClr val="000000"/>
                        </a:solidFill>
                        <a:effectLst/>
                        <a:latin typeface="+mn-lt"/>
                      </a:endParaRPr>
                    </a:p>
                  </a:txBody>
                  <a:tcPr marL="928" marR="928" marT="928" marB="0"/>
                </a:tc>
                <a:tc>
                  <a:txBody>
                    <a:bodyPr/>
                    <a:lstStyle/>
                    <a:p>
                      <a:pPr algn="ctr" fontAlgn="ctr"/>
                      <a:r>
                        <a:rPr lang="es-CO" sz="1050" u="none" strike="noStrike">
                          <a:effectLst/>
                          <a:latin typeface="+mn-lt"/>
                        </a:rPr>
                        <a:t>49%</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55%</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32%</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54%</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72%</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48%</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34%</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71%</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43%</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67%</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55%</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37%</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51%</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100%</a:t>
                      </a:r>
                      <a:endParaRPr lang="es-CO" sz="1050" b="0" i="0" u="none" strike="noStrike">
                        <a:solidFill>
                          <a:srgbClr val="000000"/>
                        </a:solidFill>
                        <a:effectLst/>
                        <a:latin typeface="+mn-lt"/>
                      </a:endParaRPr>
                    </a:p>
                  </a:txBody>
                  <a:tcPr marL="928" marR="928" marT="928" marB="0" anchor="ctr"/>
                </a:tc>
                <a:extLst>
                  <a:ext uri="{0D108BD9-81ED-4DB2-BD59-A6C34878D82A}">
                    <a16:rowId xmlns:a16="http://schemas.microsoft.com/office/drawing/2014/main" val="532524628"/>
                  </a:ext>
                </a:extLst>
              </a:tr>
              <a:tr h="36000">
                <a:tc>
                  <a:txBody>
                    <a:bodyPr/>
                    <a:lstStyle/>
                    <a:p>
                      <a:pPr algn="r" fontAlgn="t"/>
                      <a:r>
                        <a:rPr lang="es-CO" sz="1050" b="1" u="none" strike="noStrike" dirty="0">
                          <a:effectLst/>
                          <a:latin typeface="+mn-lt"/>
                        </a:rPr>
                        <a:t>Totalmente satisfecho</a:t>
                      </a:r>
                      <a:endParaRPr lang="es-CO" sz="1050" b="1" i="0" u="none" strike="noStrike" dirty="0">
                        <a:solidFill>
                          <a:srgbClr val="000000"/>
                        </a:solidFill>
                        <a:effectLst/>
                        <a:latin typeface="+mn-lt"/>
                      </a:endParaRPr>
                    </a:p>
                  </a:txBody>
                  <a:tcPr marL="928" marR="928" marT="928" marB="0"/>
                </a:tc>
                <a:tc>
                  <a:txBody>
                    <a:bodyPr/>
                    <a:lstStyle/>
                    <a:p>
                      <a:pPr algn="ctr" fontAlgn="ctr"/>
                      <a:r>
                        <a:rPr lang="es-CO" sz="1050" u="none" strike="noStrike">
                          <a:effectLst/>
                          <a:latin typeface="+mn-lt"/>
                        </a:rPr>
                        <a:t>23%</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37%</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8%</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31%</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14%</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26%</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33%</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7%</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13%</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13%</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16%</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27%</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49%</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u="none" strike="noStrike">
                          <a:effectLst/>
                          <a:latin typeface="+mn-lt"/>
                        </a:rPr>
                        <a:t>0%</a:t>
                      </a:r>
                      <a:endParaRPr lang="es-CO" sz="1050" b="0" i="0" u="none" strike="noStrike">
                        <a:solidFill>
                          <a:srgbClr val="000000"/>
                        </a:solidFill>
                        <a:effectLst/>
                        <a:latin typeface="+mn-lt"/>
                      </a:endParaRPr>
                    </a:p>
                  </a:txBody>
                  <a:tcPr marL="928" marR="928" marT="928" marB="0" anchor="ctr"/>
                </a:tc>
                <a:extLst>
                  <a:ext uri="{0D108BD9-81ED-4DB2-BD59-A6C34878D82A}">
                    <a16:rowId xmlns:a16="http://schemas.microsoft.com/office/drawing/2014/main" val="1785358535"/>
                  </a:ext>
                </a:extLst>
              </a:tr>
              <a:tr h="36000">
                <a:tc>
                  <a:txBody>
                    <a:bodyPr/>
                    <a:lstStyle/>
                    <a:p>
                      <a:pPr algn="r" fontAlgn="t"/>
                      <a:r>
                        <a:rPr lang="es-CO" sz="1050" b="1" u="none" strike="noStrike" dirty="0">
                          <a:effectLst/>
                          <a:latin typeface="+mn-lt"/>
                        </a:rPr>
                        <a:t>Total</a:t>
                      </a:r>
                      <a:endParaRPr lang="es-CO" sz="1050" b="1" i="0" u="none" strike="noStrike" dirty="0">
                        <a:solidFill>
                          <a:srgbClr val="000000"/>
                        </a:solidFill>
                        <a:effectLst/>
                        <a:latin typeface="+mn-lt"/>
                      </a:endParaRPr>
                    </a:p>
                  </a:txBody>
                  <a:tcPr marL="928" marR="928" marT="928" marB="0"/>
                </a:tc>
                <a:tc>
                  <a:txBody>
                    <a:bodyPr/>
                    <a:lstStyle/>
                    <a:p>
                      <a:pPr algn="ctr" fontAlgn="ctr"/>
                      <a:r>
                        <a:rPr lang="es-CO" sz="1050" b="0" u="none" strike="noStrike" dirty="0">
                          <a:effectLst/>
                          <a:latin typeface="+mn-lt"/>
                        </a:rPr>
                        <a:t>100%</a:t>
                      </a:r>
                      <a:endParaRPr lang="es-CO" sz="1050" b="0" i="0" u="none" strike="noStrike" dirty="0">
                        <a:solidFill>
                          <a:srgbClr val="000000"/>
                        </a:solidFill>
                        <a:effectLst/>
                        <a:latin typeface="+mn-lt"/>
                      </a:endParaRPr>
                    </a:p>
                  </a:txBody>
                  <a:tcPr marL="928" marR="928" marT="928" marB="0" anchor="ctr"/>
                </a:tc>
                <a:tc>
                  <a:txBody>
                    <a:bodyPr/>
                    <a:lstStyle/>
                    <a:p>
                      <a:pPr algn="ctr" fontAlgn="ctr"/>
                      <a:r>
                        <a:rPr lang="es-CO" sz="1050" b="0" u="none" strike="noStrike" dirty="0">
                          <a:effectLst/>
                          <a:latin typeface="+mn-lt"/>
                        </a:rPr>
                        <a:t>100%</a:t>
                      </a:r>
                      <a:endParaRPr lang="es-CO" sz="1050" b="0" i="0" u="none" strike="noStrike" dirty="0">
                        <a:solidFill>
                          <a:srgbClr val="000000"/>
                        </a:solidFill>
                        <a:effectLst/>
                        <a:latin typeface="+mn-lt"/>
                      </a:endParaRPr>
                    </a:p>
                  </a:txBody>
                  <a:tcPr marL="928" marR="928" marT="928" marB="0" anchor="ctr"/>
                </a:tc>
                <a:tc>
                  <a:txBody>
                    <a:bodyPr/>
                    <a:lstStyle/>
                    <a:p>
                      <a:pPr algn="ctr" fontAlgn="ctr"/>
                      <a:r>
                        <a:rPr lang="es-CO" sz="1050" b="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b="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b="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b="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b="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b="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b="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b="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b="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b="0" u="none" strike="noStrike">
                          <a:effectLst/>
                          <a:latin typeface="+mn-lt"/>
                        </a:rPr>
                        <a:t>100%</a:t>
                      </a:r>
                      <a:endParaRPr lang="es-CO" sz="1050" b="0" i="0" u="none" strike="noStrike">
                        <a:solidFill>
                          <a:srgbClr val="000000"/>
                        </a:solidFill>
                        <a:effectLst/>
                        <a:latin typeface="+mn-lt"/>
                      </a:endParaRPr>
                    </a:p>
                  </a:txBody>
                  <a:tcPr marL="928" marR="928" marT="928" marB="0" anchor="ctr"/>
                </a:tc>
                <a:tc>
                  <a:txBody>
                    <a:bodyPr/>
                    <a:lstStyle/>
                    <a:p>
                      <a:pPr algn="ctr" fontAlgn="ctr"/>
                      <a:r>
                        <a:rPr lang="es-CO" sz="1050" b="0" u="none" strike="noStrike" dirty="0">
                          <a:effectLst/>
                          <a:latin typeface="+mn-lt"/>
                        </a:rPr>
                        <a:t>100%</a:t>
                      </a:r>
                      <a:endParaRPr lang="es-CO" sz="1050" b="0" i="0" u="none" strike="noStrike" dirty="0">
                        <a:solidFill>
                          <a:srgbClr val="000000"/>
                        </a:solidFill>
                        <a:effectLst/>
                        <a:latin typeface="+mn-lt"/>
                      </a:endParaRPr>
                    </a:p>
                  </a:txBody>
                  <a:tcPr marL="928" marR="928" marT="928" marB="0" anchor="ctr"/>
                </a:tc>
                <a:tc>
                  <a:txBody>
                    <a:bodyPr/>
                    <a:lstStyle/>
                    <a:p>
                      <a:pPr algn="ctr" fontAlgn="ctr"/>
                      <a:r>
                        <a:rPr lang="es-CO" sz="1050" b="0" u="none" strike="noStrike" dirty="0">
                          <a:effectLst/>
                          <a:latin typeface="+mn-lt"/>
                        </a:rPr>
                        <a:t>100%</a:t>
                      </a:r>
                      <a:endParaRPr lang="es-CO" sz="1050" b="0" i="0" u="none" strike="noStrike" dirty="0">
                        <a:solidFill>
                          <a:srgbClr val="000000"/>
                        </a:solidFill>
                        <a:effectLst/>
                        <a:latin typeface="+mn-lt"/>
                      </a:endParaRPr>
                    </a:p>
                  </a:txBody>
                  <a:tcPr marL="928" marR="928" marT="928" marB="0" anchor="ctr"/>
                </a:tc>
                <a:tc>
                  <a:txBody>
                    <a:bodyPr/>
                    <a:lstStyle/>
                    <a:p>
                      <a:pPr algn="ctr" fontAlgn="ctr"/>
                      <a:r>
                        <a:rPr lang="es-CO" sz="1050" b="0" u="none" strike="noStrike" dirty="0">
                          <a:effectLst/>
                          <a:latin typeface="+mn-lt"/>
                        </a:rPr>
                        <a:t>100%</a:t>
                      </a:r>
                      <a:endParaRPr lang="es-CO" sz="1050" b="0" i="0" u="none" strike="noStrike" dirty="0">
                        <a:solidFill>
                          <a:srgbClr val="000000"/>
                        </a:solidFill>
                        <a:effectLst/>
                        <a:latin typeface="+mn-lt"/>
                      </a:endParaRPr>
                    </a:p>
                  </a:txBody>
                  <a:tcPr marL="928" marR="928" marT="928" marB="0" anchor="ctr"/>
                </a:tc>
                <a:tc>
                  <a:txBody>
                    <a:bodyPr/>
                    <a:lstStyle/>
                    <a:p>
                      <a:pPr algn="ctr" fontAlgn="ctr"/>
                      <a:r>
                        <a:rPr lang="es-CO" sz="1050" b="0" u="none" strike="noStrike" dirty="0">
                          <a:effectLst/>
                          <a:latin typeface="+mn-lt"/>
                        </a:rPr>
                        <a:t>100%</a:t>
                      </a:r>
                      <a:endParaRPr lang="es-CO" sz="1050" b="0" i="0" u="none" strike="noStrike" dirty="0">
                        <a:solidFill>
                          <a:srgbClr val="000000"/>
                        </a:solidFill>
                        <a:effectLst/>
                        <a:latin typeface="+mn-lt"/>
                      </a:endParaRPr>
                    </a:p>
                  </a:txBody>
                  <a:tcPr marL="928" marR="928" marT="928" marB="0" anchor="ctr"/>
                </a:tc>
                <a:tc>
                  <a:txBody>
                    <a:bodyPr/>
                    <a:lstStyle/>
                    <a:p>
                      <a:pPr algn="ctr" fontAlgn="ctr"/>
                      <a:r>
                        <a:rPr lang="es-CO" sz="1050" b="0" u="none" strike="noStrike" dirty="0">
                          <a:effectLst/>
                          <a:latin typeface="+mn-lt"/>
                        </a:rPr>
                        <a:t>100%</a:t>
                      </a:r>
                      <a:endParaRPr lang="es-CO" sz="1050" b="0" i="0" u="none" strike="noStrike" dirty="0">
                        <a:solidFill>
                          <a:srgbClr val="000000"/>
                        </a:solidFill>
                        <a:effectLst/>
                        <a:latin typeface="+mn-lt"/>
                      </a:endParaRPr>
                    </a:p>
                  </a:txBody>
                  <a:tcPr marL="928" marR="928" marT="928" marB="0" anchor="ctr"/>
                </a:tc>
                <a:extLst>
                  <a:ext uri="{0D108BD9-81ED-4DB2-BD59-A6C34878D82A}">
                    <a16:rowId xmlns:a16="http://schemas.microsoft.com/office/drawing/2014/main" val="2888434417"/>
                  </a:ext>
                </a:extLst>
              </a:tr>
              <a:tr h="36000">
                <a:tc>
                  <a:txBody>
                    <a:bodyPr/>
                    <a:lstStyle/>
                    <a:p>
                      <a:pPr algn="r" fontAlgn="t"/>
                      <a:r>
                        <a:rPr lang="es-CO" sz="1050" b="1" u="none" strike="noStrike">
                          <a:effectLst/>
                          <a:latin typeface="+mn-lt"/>
                        </a:rPr>
                        <a:t>Base Expandida</a:t>
                      </a:r>
                      <a:endParaRPr lang="es-CO" sz="1050" b="1" i="0" u="none" strike="noStrike">
                        <a:solidFill>
                          <a:srgbClr val="000000"/>
                        </a:solidFill>
                        <a:effectLst/>
                        <a:latin typeface="+mn-lt"/>
                      </a:endParaRPr>
                    </a:p>
                  </a:txBody>
                  <a:tcPr marL="928" marR="928" marT="928" marB="0"/>
                </a:tc>
                <a:tc>
                  <a:txBody>
                    <a:bodyPr/>
                    <a:lstStyle/>
                    <a:p>
                      <a:pPr algn="ctr" fontAlgn="ctr"/>
                      <a:r>
                        <a:rPr lang="es-CO" sz="1050" b="1" u="none" strike="noStrike" dirty="0">
                          <a:effectLst/>
                          <a:latin typeface="+mn-lt"/>
                        </a:rPr>
                        <a:t>1.652.557</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385.243</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358.940</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206.525</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129.786</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111.996</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119.111</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100.067</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76.620</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63.381</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58.945</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14.137</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7.301</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7.283</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5.176</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5.176</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2.868</a:t>
                      </a:r>
                      <a:endParaRPr lang="es-CO" sz="1050" b="1" i="0" u="none" strike="noStrike">
                        <a:solidFill>
                          <a:srgbClr val="000000"/>
                        </a:solidFill>
                        <a:effectLst/>
                        <a:latin typeface="+mn-lt"/>
                      </a:endParaRPr>
                    </a:p>
                  </a:txBody>
                  <a:tcPr marL="928" marR="928" marT="928" marB="0" anchor="ctr"/>
                </a:tc>
                <a:extLst>
                  <a:ext uri="{0D108BD9-81ED-4DB2-BD59-A6C34878D82A}">
                    <a16:rowId xmlns:a16="http://schemas.microsoft.com/office/drawing/2014/main" val="2953895442"/>
                  </a:ext>
                </a:extLst>
              </a:tr>
              <a:tr h="36000">
                <a:tc>
                  <a:txBody>
                    <a:bodyPr/>
                    <a:lstStyle/>
                    <a:p>
                      <a:pPr algn="r" fontAlgn="t"/>
                      <a:r>
                        <a:rPr lang="es-CO" sz="1050" b="1" u="none" strike="noStrike" dirty="0">
                          <a:effectLst/>
                          <a:latin typeface="+mn-lt"/>
                        </a:rPr>
                        <a:t>Base Total Encuestados</a:t>
                      </a:r>
                      <a:endParaRPr lang="es-CO" sz="1050" b="1" i="0" u="none" strike="noStrike" dirty="0">
                        <a:solidFill>
                          <a:srgbClr val="000000"/>
                        </a:solidFill>
                        <a:effectLst/>
                        <a:latin typeface="+mn-lt"/>
                      </a:endParaRPr>
                    </a:p>
                  </a:txBody>
                  <a:tcPr marL="928" marR="928" marT="928" marB="0"/>
                </a:tc>
                <a:tc>
                  <a:txBody>
                    <a:bodyPr/>
                    <a:lstStyle/>
                    <a:p>
                      <a:pPr algn="ctr" fontAlgn="ctr"/>
                      <a:r>
                        <a:rPr lang="es-CO" sz="1050" b="1" u="none" strike="noStrike">
                          <a:effectLst/>
                          <a:latin typeface="+mn-lt"/>
                        </a:rPr>
                        <a:t>435</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103</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85</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69</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34</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33</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31</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23</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18</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16</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13</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3</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2</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2</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1</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1</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1</a:t>
                      </a:r>
                      <a:endParaRPr lang="es-CO" sz="1050" b="1" i="0" u="none" strike="noStrike">
                        <a:solidFill>
                          <a:srgbClr val="000000"/>
                        </a:solidFill>
                        <a:effectLst/>
                        <a:latin typeface="+mn-lt"/>
                      </a:endParaRPr>
                    </a:p>
                  </a:txBody>
                  <a:tcPr marL="928" marR="928" marT="928" marB="0" anchor="ctr"/>
                </a:tc>
                <a:extLst>
                  <a:ext uri="{0D108BD9-81ED-4DB2-BD59-A6C34878D82A}">
                    <a16:rowId xmlns:a16="http://schemas.microsoft.com/office/drawing/2014/main" val="3048810022"/>
                  </a:ext>
                </a:extLst>
              </a:tr>
              <a:tr h="36000">
                <a:tc>
                  <a:txBody>
                    <a:bodyPr/>
                    <a:lstStyle/>
                    <a:p>
                      <a:pPr algn="r" fontAlgn="t"/>
                      <a:r>
                        <a:rPr lang="es-CO" sz="1050" b="1" u="none" strike="noStrike" dirty="0">
                          <a:effectLst/>
                          <a:latin typeface="+mn-lt"/>
                        </a:rPr>
                        <a:t>Media</a:t>
                      </a:r>
                      <a:endParaRPr lang="es-CO" sz="1050" b="1" i="0" u="none" strike="noStrike" dirty="0">
                        <a:solidFill>
                          <a:srgbClr val="000000"/>
                        </a:solidFill>
                        <a:effectLst/>
                        <a:latin typeface="+mn-lt"/>
                      </a:endParaRPr>
                    </a:p>
                  </a:txBody>
                  <a:tcPr marL="928" marR="928" marT="928" marB="0"/>
                </a:tc>
                <a:tc>
                  <a:txBody>
                    <a:bodyPr/>
                    <a:lstStyle/>
                    <a:p>
                      <a:pPr algn="ctr" fontAlgn="ctr"/>
                      <a:r>
                        <a:rPr lang="es-CO" sz="1050" b="1" u="none" strike="noStrike">
                          <a:effectLst/>
                          <a:latin typeface="+mn-lt"/>
                        </a:rPr>
                        <a:t>3,7</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4,2</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2,9</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4,1</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3,9</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3,8</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3,9</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3,8</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3,1</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3,5</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3,5</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2,5</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3,4</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a:effectLst/>
                          <a:latin typeface="+mn-lt"/>
                        </a:rPr>
                        <a:t>4,5</a:t>
                      </a:r>
                      <a:endParaRPr lang="es-CO" sz="1050" b="1" i="0" u="none" strike="noStrike">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5,0</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5,0</a:t>
                      </a:r>
                      <a:endParaRPr lang="es-CO" sz="1050" b="1" i="0" u="none" strike="noStrike" dirty="0">
                        <a:solidFill>
                          <a:srgbClr val="000000"/>
                        </a:solidFill>
                        <a:effectLst/>
                        <a:latin typeface="+mn-lt"/>
                      </a:endParaRPr>
                    </a:p>
                  </a:txBody>
                  <a:tcPr marL="928" marR="928" marT="928" marB="0" anchor="ctr"/>
                </a:tc>
                <a:tc>
                  <a:txBody>
                    <a:bodyPr/>
                    <a:lstStyle/>
                    <a:p>
                      <a:pPr algn="ctr" fontAlgn="ctr"/>
                      <a:r>
                        <a:rPr lang="es-CO" sz="1050" b="1" u="none" strike="noStrike" dirty="0">
                          <a:effectLst/>
                          <a:latin typeface="+mn-lt"/>
                        </a:rPr>
                        <a:t>4,0</a:t>
                      </a:r>
                      <a:endParaRPr lang="es-CO" sz="1050" b="1" i="0" u="none" strike="noStrike" dirty="0">
                        <a:solidFill>
                          <a:srgbClr val="000000"/>
                        </a:solidFill>
                        <a:effectLst/>
                        <a:latin typeface="+mn-lt"/>
                      </a:endParaRPr>
                    </a:p>
                  </a:txBody>
                  <a:tcPr marL="928" marR="928" marT="928" marB="0" anchor="ctr"/>
                </a:tc>
                <a:extLst>
                  <a:ext uri="{0D108BD9-81ED-4DB2-BD59-A6C34878D82A}">
                    <a16:rowId xmlns:a16="http://schemas.microsoft.com/office/drawing/2014/main" val="2018195015"/>
                  </a:ext>
                </a:extLst>
              </a:tr>
            </a:tbl>
          </a:graphicData>
        </a:graphic>
      </p:graphicFrame>
    </p:spTree>
    <p:extLst>
      <p:ext uri="{BB962C8B-B14F-4D97-AF65-F5344CB8AC3E}">
        <p14:creationId xmlns:p14="http://schemas.microsoft.com/office/powerpoint/2010/main" val="3879949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LUGAR DE</a:t>
            </a:r>
          </a:p>
          <a:p>
            <a:pPr marL="8573" marR="3429">
              <a:spcBef>
                <a:spcPts val="68"/>
              </a:spcBef>
            </a:pPr>
            <a:r>
              <a:rPr lang="es-MX" sz="2363" spc="101" dirty="0">
                <a:solidFill>
                  <a:schemeClr val="accent3">
                    <a:lumMod val="75000"/>
                  </a:schemeClr>
                </a:solidFill>
                <a:latin typeface="+mn-lt"/>
              </a:rPr>
              <a:t>NACIMIENTO</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11</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qué departamento de Colombia?</a:t>
            </a:r>
          </a:p>
        </p:txBody>
      </p:sp>
      <p:sp>
        <p:nvSpPr>
          <p:cNvPr id="108"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12" name="Rectángulo 111">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3" name="Rectángulo 112">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20" name="Grupo 119"/>
          <p:cNvGrpSpPr/>
          <p:nvPr/>
        </p:nvGrpSpPr>
        <p:grpSpPr>
          <a:xfrm>
            <a:off x="5087888" y="6050511"/>
            <a:ext cx="2114861" cy="446715"/>
            <a:chOff x="9536152" y="5954085"/>
            <a:chExt cx="2114861" cy="446715"/>
          </a:xfrm>
        </p:grpSpPr>
        <p:sp>
          <p:nvSpPr>
            <p:cNvPr id="12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124" name="Rectángulo 123">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5" name="CuadroTexto 124">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213</a:t>
              </a:r>
            </a:p>
          </p:txBody>
        </p:sp>
        <p:sp>
          <p:nvSpPr>
            <p:cNvPr id="126" name="Rectángulo 12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7" name="CuadroTexto 126">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210</a:t>
              </a:r>
            </a:p>
          </p:txBody>
        </p:sp>
      </p:grpSp>
      <p:grpSp>
        <p:nvGrpSpPr>
          <p:cNvPr id="135" name="Grupo 134"/>
          <p:cNvGrpSpPr/>
          <p:nvPr/>
        </p:nvGrpSpPr>
        <p:grpSpPr>
          <a:xfrm>
            <a:off x="1487488" y="6079790"/>
            <a:ext cx="1212265" cy="430887"/>
            <a:chOff x="8433990" y="5969913"/>
            <a:chExt cx="1212265" cy="430887"/>
          </a:xfrm>
        </p:grpSpPr>
        <p:sp>
          <p:nvSpPr>
            <p:cNvPr id="13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137" name="Rectángulo 13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8" name="CuadroTexto 137">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423</a:t>
              </a:r>
            </a:p>
          </p:txBody>
        </p:sp>
      </p:grpSp>
      <p:sp>
        <p:nvSpPr>
          <p:cNvPr id="143"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144" name="Rectángulo 143">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 name="Grupo 7"/>
          <p:cNvGrpSpPr/>
          <p:nvPr/>
        </p:nvGrpSpPr>
        <p:grpSpPr>
          <a:xfrm>
            <a:off x="8616280" y="6078629"/>
            <a:ext cx="2517106" cy="446715"/>
            <a:chOff x="8256240" y="6309320"/>
            <a:chExt cx="2517106" cy="446715"/>
          </a:xfrm>
        </p:grpSpPr>
        <p:sp>
          <p:nvSpPr>
            <p:cNvPr id="153"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4" name="Rectángulo 153">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5" name="CuadroTexto 154">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155</a:t>
              </a:r>
            </a:p>
          </p:txBody>
        </p:sp>
        <p:sp>
          <p:nvSpPr>
            <p:cNvPr id="156" name="Rectángulo 155">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7" name="CuadroTexto 156">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181</a:t>
              </a:r>
            </a:p>
          </p:txBody>
        </p:sp>
        <p:sp>
          <p:nvSpPr>
            <p:cNvPr id="158" name="Rectángulo 157">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9" name="CuadroTexto 158">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87</a:t>
              </a:r>
            </a:p>
          </p:txBody>
        </p:sp>
      </p:grpSp>
      <p:graphicFrame>
        <p:nvGraphicFramePr>
          <p:cNvPr id="6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68500369"/>
              </p:ext>
            </p:extLst>
          </p:nvPr>
        </p:nvGraphicFramePr>
        <p:xfrm>
          <a:off x="4818733" y="1714352"/>
          <a:ext cx="3077467" cy="41931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784647752"/>
              </p:ext>
            </p:extLst>
          </p:nvPr>
        </p:nvGraphicFramePr>
        <p:xfrm>
          <a:off x="839416" y="1702908"/>
          <a:ext cx="3077467" cy="41931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862995792"/>
              </p:ext>
            </p:extLst>
          </p:nvPr>
        </p:nvGraphicFramePr>
        <p:xfrm>
          <a:off x="8563149" y="1716199"/>
          <a:ext cx="3077467" cy="419315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821513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110</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¿Cuáles de las siguientes opciones describen mejor la razón de elección de su principal modo de transporte?</a:t>
            </a:r>
          </a:p>
        </p:txBody>
      </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RAZONES ELECCIÓN</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PRINCIPAL MEDIO DE TRANSPORTE</a:t>
            </a:r>
            <a:endParaRPr lang="es-MX" sz="2360" spc="84" dirty="0">
              <a:solidFill>
                <a:schemeClr val="tx1"/>
              </a:solidFill>
              <a:latin typeface="+mn-lt"/>
            </a:endParaRPr>
          </a:p>
        </p:txBody>
      </p:sp>
      <p:sp>
        <p:nvSpPr>
          <p:cNvPr id="65"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67"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68" name="Rectángulo 67">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9" name="Rectángulo 68">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70" name="Grupo 69"/>
          <p:cNvGrpSpPr/>
          <p:nvPr/>
        </p:nvGrpSpPr>
        <p:grpSpPr>
          <a:xfrm>
            <a:off x="5087888" y="6050511"/>
            <a:ext cx="2114861" cy="446715"/>
            <a:chOff x="9536152" y="5954085"/>
            <a:chExt cx="2114861" cy="446715"/>
          </a:xfrm>
        </p:grpSpPr>
        <p:sp>
          <p:nvSpPr>
            <p:cNvPr id="7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72" name="Rectángulo 71">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3" name="CuadroTexto 72">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75" name="Rectángulo 74">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6" name="CuadroTexto 75">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77" name="Grupo 76"/>
          <p:cNvGrpSpPr/>
          <p:nvPr/>
        </p:nvGrpSpPr>
        <p:grpSpPr>
          <a:xfrm>
            <a:off x="1487488" y="6079790"/>
            <a:ext cx="1212265" cy="430887"/>
            <a:chOff x="8433990" y="5969913"/>
            <a:chExt cx="1212265" cy="430887"/>
          </a:xfrm>
        </p:grpSpPr>
        <p:sp>
          <p:nvSpPr>
            <p:cNvPr id="78"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79" name="Rectángulo 78">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0" name="CuadroTexto 79">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81"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82" name="Rectángulo 81">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3" name="Grupo 82"/>
          <p:cNvGrpSpPr/>
          <p:nvPr/>
        </p:nvGrpSpPr>
        <p:grpSpPr>
          <a:xfrm>
            <a:off x="8616280" y="6078629"/>
            <a:ext cx="2517106" cy="446715"/>
            <a:chOff x="8256240" y="6309320"/>
            <a:chExt cx="2517106" cy="446715"/>
          </a:xfrm>
        </p:grpSpPr>
        <p:sp>
          <p:nvSpPr>
            <p:cNvPr id="84"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5" name="Rectángulo 84">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6" name="CuadroTexto 85">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87" name="Rectángulo 86">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8" name="CuadroTexto 87">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89" name="Rectángulo 88">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90" name="CuadroTexto 89">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9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441726135"/>
              </p:ext>
            </p:extLst>
          </p:nvPr>
        </p:nvGraphicFramePr>
        <p:xfrm>
          <a:off x="4818733"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021523428"/>
              </p:ext>
            </p:extLst>
          </p:nvPr>
        </p:nvGraphicFramePr>
        <p:xfrm>
          <a:off x="839416"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163376470"/>
              </p:ext>
            </p:extLst>
          </p:nvPr>
        </p:nvGraphicFramePr>
        <p:xfrm>
          <a:off x="8563149" y="1716199"/>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996745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111</a:t>
            </a:fld>
            <a:endParaRPr sz="1350" dirty="0">
              <a:solidFill>
                <a:schemeClr val="accent3">
                  <a:lumMod val="75000"/>
                </a:schemeClr>
              </a:solidFill>
              <a:latin typeface="Calibri"/>
              <a:cs typeface="Calibri"/>
            </a:endParaRPr>
          </a:p>
        </p:txBody>
      </p:sp>
      <p:sp>
        <p:nvSpPr>
          <p:cNvPr id="19" name="object 4">
            <a:extLst>
              <a:ext uri="{FF2B5EF4-FFF2-40B4-BE49-F238E27FC236}">
                <a16:creationId xmlns:a16="http://schemas.microsoft.com/office/drawing/2014/main" id="{FC66D8EB-E0AF-40E7-8EE1-0C25FBC9B55C}"/>
              </a:ext>
            </a:extLst>
          </p:cNvPr>
          <p:cNvSpPr txBox="1"/>
          <p:nvPr/>
        </p:nvSpPr>
        <p:spPr>
          <a:xfrm>
            <a:off x="1064527"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0" name="Grupo 19"/>
          <p:cNvGrpSpPr/>
          <p:nvPr/>
        </p:nvGrpSpPr>
        <p:grpSpPr>
          <a:xfrm>
            <a:off x="335360" y="5949280"/>
            <a:ext cx="3403253" cy="446715"/>
            <a:chOff x="8957443" y="6078629"/>
            <a:chExt cx="3403253" cy="446715"/>
          </a:xfrm>
        </p:grpSpPr>
        <p:sp>
          <p:nvSpPr>
            <p:cNvPr id="22"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6" name="CuadroTexto 35">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37" name="Rectángulo 36">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8" name="CuadroTexto 37">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9" name="Rectángulo 38">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0" name="Rectángulo 39">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1" name="CuadroTexto 40">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42" name="Rectángulo 41">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3" name="CuadroTexto 42">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graphicFrame>
        <p:nvGraphicFramePr>
          <p:cNvPr id="4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210233328"/>
              </p:ext>
            </p:extLst>
          </p:nvPr>
        </p:nvGraphicFramePr>
        <p:xfrm>
          <a:off x="335360"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sp>
        <p:nvSpPr>
          <p:cNvPr id="45"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¿Cuáles de las siguientes opciones describen mejor la razón de elección de su principal modo de transporte?</a:t>
            </a:r>
          </a:p>
        </p:txBody>
      </p:sp>
      <p:sp>
        <p:nvSpPr>
          <p:cNvPr id="46"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RAZONES ELECCIÓN</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PRINCIPAL MEDIO DE TRANSPORTE</a:t>
            </a:r>
            <a:endParaRPr lang="es-MX" sz="2360" spc="84" dirty="0">
              <a:solidFill>
                <a:schemeClr val="tx1"/>
              </a:solidFill>
              <a:latin typeface="+mn-lt"/>
            </a:endParaRPr>
          </a:p>
        </p:txBody>
      </p:sp>
      <p:graphicFrame>
        <p:nvGraphicFramePr>
          <p:cNvPr id="2" name="Tabla 1"/>
          <p:cNvGraphicFramePr>
            <a:graphicFrameLocks noGrp="1"/>
          </p:cNvGraphicFramePr>
          <p:nvPr>
            <p:extLst>
              <p:ext uri="{D42A27DB-BD31-4B8C-83A1-F6EECF244321}">
                <p14:modId xmlns:p14="http://schemas.microsoft.com/office/powerpoint/2010/main" val="31279011"/>
              </p:ext>
            </p:extLst>
          </p:nvPr>
        </p:nvGraphicFramePr>
        <p:xfrm>
          <a:off x="3230743" y="1772816"/>
          <a:ext cx="8721147" cy="2524515"/>
        </p:xfrm>
        <a:graphic>
          <a:graphicData uri="http://schemas.openxmlformats.org/drawingml/2006/table">
            <a:tbl>
              <a:tblPr>
                <a:tableStyleId>{69C7853C-536D-4A76-A0AE-DD22124D55A5}</a:tableStyleId>
              </a:tblPr>
              <a:tblGrid>
                <a:gridCol w="3681147">
                  <a:extLst>
                    <a:ext uri="{9D8B030D-6E8A-4147-A177-3AD203B41FA5}">
                      <a16:colId xmlns:a16="http://schemas.microsoft.com/office/drawing/2014/main" val="4288418450"/>
                    </a:ext>
                  </a:extLst>
                </a:gridCol>
                <a:gridCol w="720000">
                  <a:extLst>
                    <a:ext uri="{9D8B030D-6E8A-4147-A177-3AD203B41FA5}">
                      <a16:colId xmlns:a16="http://schemas.microsoft.com/office/drawing/2014/main" val="2472936798"/>
                    </a:ext>
                  </a:extLst>
                </a:gridCol>
                <a:gridCol w="720000">
                  <a:extLst>
                    <a:ext uri="{9D8B030D-6E8A-4147-A177-3AD203B41FA5}">
                      <a16:colId xmlns:a16="http://schemas.microsoft.com/office/drawing/2014/main" val="604030937"/>
                    </a:ext>
                  </a:extLst>
                </a:gridCol>
                <a:gridCol w="720000">
                  <a:extLst>
                    <a:ext uri="{9D8B030D-6E8A-4147-A177-3AD203B41FA5}">
                      <a16:colId xmlns:a16="http://schemas.microsoft.com/office/drawing/2014/main" val="2649875694"/>
                    </a:ext>
                  </a:extLst>
                </a:gridCol>
                <a:gridCol w="720000">
                  <a:extLst>
                    <a:ext uri="{9D8B030D-6E8A-4147-A177-3AD203B41FA5}">
                      <a16:colId xmlns:a16="http://schemas.microsoft.com/office/drawing/2014/main" val="3673151723"/>
                    </a:ext>
                  </a:extLst>
                </a:gridCol>
                <a:gridCol w="720000">
                  <a:extLst>
                    <a:ext uri="{9D8B030D-6E8A-4147-A177-3AD203B41FA5}">
                      <a16:colId xmlns:a16="http://schemas.microsoft.com/office/drawing/2014/main" val="1600055957"/>
                    </a:ext>
                  </a:extLst>
                </a:gridCol>
                <a:gridCol w="720000">
                  <a:extLst>
                    <a:ext uri="{9D8B030D-6E8A-4147-A177-3AD203B41FA5}">
                      <a16:colId xmlns:a16="http://schemas.microsoft.com/office/drawing/2014/main" val="1947420584"/>
                    </a:ext>
                  </a:extLst>
                </a:gridCol>
                <a:gridCol w="720000">
                  <a:extLst>
                    <a:ext uri="{9D8B030D-6E8A-4147-A177-3AD203B41FA5}">
                      <a16:colId xmlns:a16="http://schemas.microsoft.com/office/drawing/2014/main" val="2874573885"/>
                    </a:ext>
                  </a:extLst>
                </a:gridCol>
              </a:tblGrid>
              <a:tr h="0">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661" marR="661" marT="661"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661" marR="661" marT="661"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661" marR="661" marT="661"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67698599"/>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661" marR="661" marT="661"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661" marR="661" marT="661"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661" marR="661" marT="661"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661" marR="661" marT="661"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661" marR="661" marT="661"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661" marR="661" marT="661" marB="0" anchor="b"/>
                </a:tc>
                <a:extLst>
                  <a:ext uri="{0D108BD9-81ED-4DB2-BD59-A6C34878D82A}">
                    <a16:rowId xmlns:a16="http://schemas.microsoft.com/office/drawing/2014/main" val="2972257549"/>
                  </a:ext>
                </a:extLst>
              </a:tr>
              <a:tr h="0">
                <a:tc>
                  <a:txBody>
                    <a:bodyPr/>
                    <a:lstStyle/>
                    <a:p>
                      <a:pPr algn="r" fontAlgn="t"/>
                      <a:r>
                        <a:rPr lang="es-CO" sz="1100" b="1" u="none" strike="noStrike" dirty="0">
                          <a:effectLst/>
                        </a:rPr>
                        <a:t>La comodidad (confort)</a:t>
                      </a:r>
                      <a:endParaRPr lang="es-CO" sz="1100" b="1" i="0" u="none" strike="noStrike" dirty="0">
                        <a:solidFill>
                          <a:srgbClr val="000000"/>
                        </a:solidFill>
                        <a:effectLst/>
                        <a:latin typeface="+mn-lt"/>
                      </a:endParaRPr>
                    </a:p>
                  </a:txBody>
                  <a:tcPr marL="661" marR="661" marT="661" marB="0"/>
                </a:tc>
                <a:tc>
                  <a:txBody>
                    <a:bodyPr/>
                    <a:lstStyle/>
                    <a:p>
                      <a:pPr algn="ctr" fontAlgn="ctr"/>
                      <a:r>
                        <a:rPr lang="es-CO" sz="1100" u="none" strike="noStrike">
                          <a:effectLst/>
                        </a:rPr>
                        <a:t>36%</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44%</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661" marR="661" marT="661" marB="0" anchor="ctr"/>
                </a:tc>
                <a:extLst>
                  <a:ext uri="{0D108BD9-81ED-4DB2-BD59-A6C34878D82A}">
                    <a16:rowId xmlns:a16="http://schemas.microsoft.com/office/drawing/2014/main" val="3559275365"/>
                  </a:ext>
                </a:extLst>
              </a:tr>
              <a:tr h="42273">
                <a:tc>
                  <a:txBody>
                    <a:bodyPr/>
                    <a:lstStyle/>
                    <a:p>
                      <a:pPr algn="r" fontAlgn="t"/>
                      <a:r>
                        <a:rPr lang="es-MX" sz="1100" b="1" u="none" strike="noStrike">
                          <a:effectLst/>
                        </a:rPr>
                        <a:t>El costo (sus posibilidades económicas o capacidad adquisitiva)</a:t>
                      </a:r>
                      <a:endParaRPr lang="es-MX" sz="1100" b="1" i="0" u="none" strike="noStrike">
                        <a:solidFill>
                          <a:srgbClr val="000000"/>
                        </a:solidFill>
                        <a:effectLst/>
                        <a:latin typeface="+mn-lt"/>
                      </a:endParaRPr>
                    </a:p>
                  </a:txBody>
                  <a:tcPr marL="661" marR="661" marT="661" marB="0"/>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41%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37%</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47%</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661" marR="661" marT="661" marB="0" anchor="ctr"/>
                </a:tc>
                <a:extLst>
                  <a:ext uri="{0D108BD9-81ED-4DB2-BD59-A6C34878D82A}">
                    <a16:rowId xmlns:a16="http://schemas.microsoft.com/office/drawing/2014/main" val="805822459"/>
                  </a:ext>
                </a:extLst>
              </a:tr>
              <a:tr h="0">
                <a:tc>
                  <a:txBody>
                    <a:bodyPr/>
                    <a:lstStyle/>
                    <a:p>
                      <a:pPr algn="r" fontAlgn="t"/>
                      <a:r>
                        <a:rPr lang="es-CO" sz="1100" b="1" u="none" strike="noStrike">
                          <a:effectLst/>
                        </a:rPr>
                        <a:t>El tiempo de viaje</a:t>
                      </a:r>
                      <a:endParaRPr lang="es-CO" sz="1100" b="1" i="0" u="none" strike="noStrike">
                        <a:solidFill>
                          <a:srgbClr val="000000"/>
                        </a:solidFill>
                        <a:effectLst/>
                        <a:latin typeface="+mn-lt"/>
                      </a:endParaRPr>
                    </a:p>
                  </a:txBody>
                  <a:tcPr marL="661" marR="661" marT="661" marB="0"/>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661" marR="661" marT="661" marB="0" anchor="ctr"/>
                </a:tc>
                <a:extLst>
                  <a:ext uri="{0D108BD9-81ED-4DB2-BD59-A6C34878D82A}">
                    <a16:rowId xmlns:a16="http://schemas.microsoft.com/office/drawing/2014/main" val="4203337814"/>
                  </a:ext>
                </a:extLst>
              </a:tr>
              <a:tr h="0">
                <a:tc>
                  <a:txBody>
                    <a:bodyPr/>
                    <a:lstStyle/>
                    <a:p>
                      <a:pPr algn="r" fontAlgn="t"/>
                      <a:r>
                        <a:rPr lang="es-MX" sz="1100" b="1" u="none" strike="noStrike">
                          <a:effectLst/>
                        </a:rPr>
                        <a:t>La distancia que debe recorrer</a:t>
                      </a:r>
                      <a:endParaRPr lang="es-MX" sz="1100" b="1" i="0" u="none" strike="noStrike">
                        <a:solidFill>
                          <a:srgbClr val="000000"/>
                        </a:solidFill>
                        <a:effectLst/>
                        <a:latin typeface="+mn-lt"/>
                      </a:endParaRPr>
                    </a:p>
                  </a:txBody>
                  <a:tcPr marL="661" marR="661" marT="661" marB="0"/>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661" marR="661" marT="661" marB="0" anchor="ctr"/>
                </a:tc>
                <a:extLst>
                  <a:ext uri="{0D108BD9-81ED-4DB2-BD59-A6C34878D82A}">
                    <a16:rowId xmlns:a16="http://schemas.microsoft.com/office/drawing/2014/main" val="684627230"/>
                  </a:ext>
                </a:extLst>
              </a:tr>
              <a:tr h="0">
                <a:tc>
                  <a:txBody>
                    <a:bodyPr/>
                    <a:lstStyle/>
                    <a:p>
                      <a:pPr algn="r" fontAlgn="t"/>
                      <a:r>
                        <a:rPr lang="es-CO" sz="1100" b="1" u="none" strike="noStrike">
                          <a:effectLst/>
                        </a:rPr>
                        <a:t>La percepción de seguridad</a:t>
                      </a:r>
                      <a:endParaRPr lang="es-CO" sz="1100" b="1" i="0" u="none" strike="noStrike">
                        <a:solidFill>
                          <a:srgbClr val="000000"/>
                        </a:solidFill>
                        <a:effectLst/>
                        <a:latin typeface="+mn-lt"/>
                      </a:endParaRPr>
                    </a:p>
                  </a:txBody>
                  <a:tcPr marL="661" marR="661" marT="661" marB="0"/>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661" marR="661" marT="661" marB="0" anchor="ctr"/>
                </a:tc>
                <a:extLst>
                  <a:ext uri="{0D108BD9-81ED-4DB2-BD59-A6C34878D82A}">
                    <a16:rowId xmlns:a16="http://schemas.microsoft.com/office/drawing/2014/main" val="4232298457"/>
                  </a:ext>
                </a:extLst>
              </a:tr>
              <a:tr h="0">
                <a:tc>
                  <a:txBody>
                    <a:bodyPr/>
                    <a:lstStyle/>
                    <a:p>
                      <a:pPr algn="r" fontAlgn="t"/>
                      <a:r>
                        <a:rPr lang="es-MX" sz="1100" b="1" u="none" strike="noStrike" dirty="0">
                          <a:effectLst/>
                        </a:rPr>
                        <a:t>La autonomía o control sobre el viaje</a:t>
                      </a:r>
                      <a:endParaRPr lang="es-MX" sz="1100" b="1" i="0" u="none" strike="noStrike" dirty="0">
                        <a:solidFill>
                          <a:srgbClr val="000000"/>
                        </a:solidFill>
                        <a:effectLst/>
                        <a:latin typeface="+mn-lt"/>
                      </a:endParaRPr>
                    </a:p>
                  </a:txBody>
                  <a:tcPr marL="661" marR="661" marT="661"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61" marR="661" marT="661" marB="0" anchor="ctr"/>
                </a:tc>
                <a:extLst>
                  <a:ext uri="{0D108BD9-81ED-4DB2-BD59-A6C34878D82A}">
                    <a16:rowId xmlns:a16="http://schemas.microsoft.com/office/drawing/2014/main" val="4286210140"/>
                  </a:ext>
                </a:extLst>
              </a:tr>
              <a:tr h="0">
                <a:tc>
                  <a:txBody>
                    <a:bodyPr/>
                    <a:lstStyle/>
                    <a:p>
                      <a:pPr algn="r" fontAlgn="t"/>
                      <a:r>
                        <a:rPr lang="es-MX" sz="1100" b="1" u="none" strike="noStrike" dirty="0">
                          <a:effectLst/>
                        </a:rPr>
                        <a:t>Condiciones de salud propias o de un familiar</a:t>
                      </a:r>
                      <a:endParaRPr lang="es-MX" sz="1100" b="1" i="0" u="none" strike="noStrike" dirty="0">
                        <a:solidFill>
                          <a:srgbClr val="000000"/>
                        </a:solidFill>
                        <a:effectLst/>
                        <a:latin typeface="+mn-lt"/>
                      </a:endParaRPr>
                    </a:p>
                  </a:txBody>
                  <a:tcPr marL="661" marR="661" marT="661"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61" marR="661" marT="661" marB="0" anchor="ctr"/>
                </a:tc>
                <a:extLst>
                  <a:ext uri="{0D108BD9-81ED-4DB2-BD59-A6C34878D82A}">
                    <a16:rowId xmlns:a16="http://schemas.microsoft.com/office/drawing/2014/main" val="4196255413"/>
                  </a:ext>
                </a:extLst>
              </a:tr>
              <a:tr h="31705">
                <a:tc>
                  <a:txBody>
                    <a:bodyPr/>
                    <a:lstStyle/>
                    <a:p>
                      <a:pPr algn="r" fontAlgn="t"/>
                      <a:r>
                        <a:rPr lang="es-MX" sz="1100" b="1" u="none" strike="noStrike">
                          <a:effectLst/>
                        </a:rPr>
                        <a:t>Por razones medioambientales (consciencia ambiental)</a:t>
                      </a:r>
                      <a:endParaRPr lang="es-MX" sz="1100" b="1" i="0" u="none" strike="noStrike">
                        <a:solidFill>
                          <a:srgbClr val="000000"/>
                        </a:solidFill>
                        <a:effectLst/>
                        <a:latin typeface="+mn-lt"/>
                      </a:endParaRPr>
                    </a:p>
                  </a:txBody>
                  <a:tcPr marL="661" marR="661" marT="661"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61" marR="661" marT="661" marB="0" anchor="ctr"/>
                </a:tc>
                <a:extLst>
                  <a:ext uri="{0D108BD9-81ED-4DB2-BD59-A6C34878D82A}">
                    <a16:rowId xmlns:a16="http://schemas.microsoft.com/office/drawing/2014/main" val="3210627291"/>
                  </a:ext>
                </a:extLst>
              </a:tr>
              <a:tr h="31705">
                <a:tc>
                  <a:txBody>
                    <a:bodyPr/>
                    <a:lstStyle/>
                    <a:p>
                      <a:pPr algn="r" fontAlgn="t"/>
                      <a:r>
                        <a:rPr lang="es-MX" sz="1100" b="1" u="none" strike="noStrike">
                          <a:effectLst/>
                        </a:rPr>
                        <a:t>Restricciones de circulación (Ejemplo: pico y placa)</a:t>
                      </a:r>
                      <a:endParaRPr lang="es-MX" sz="1100" b="1" i="0" u="none" strike="noStrike">
                        <a:solidFill>
                          <a:srgbClr val="000000"/>
                        </a:solidFill>
                        <a:effectLst/>
                        <a:latin typeface="+mn-lt"/>
                      </a:endParaRPr>
                    </a:p>
                  </a:txBody>
                  <a:tcPr marL="661" marR="661" marT="661"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61" marR="661" marT="661" marB="0" anchor="ctr"/>
                </a:tc>
                <a:extLst>
                  <a:ext uri="{0D108BD9-81ED-4DB2-BD59-A6C34878D82A}">
                    <a16:rowId xmlns:a16="http://schemas.microsoft.com/office/drawing/2014/main" val="2397068640"/>
                  </a:ext>
                </a:extLst>
              </a:tr>
              <a:tr h="0">
                <a:tc>
                  <a:txBody>
                    <a:bodyPr/>
                    <a:lstStyle/>
                    <a:p>
                      <a:pPr algn="r" fontAlgn="t"/>
                      <a:r>
                        <a:rPr lang="es-CO" sz="1100" b="1" u="none" strike="noStrike">
                          <a:effectLst/>
                        </a:rPr>
                        <a:t>Otro</a:t>
                      </a:r>
                      <a:endParaRPr lang="es-CO" sz="1100" b="1" i="0" u="none" strike="noStrike">
                        <a:solidFill>
                          <a:srgbClr val="000000"/>
                        </a:solidFill>
                        <a:effectLst/>
                        <a:latin typeface="+mn-lt"/>
                      </a:endParaRPr>
                    </a:p>
                  </a:txBody>
                  <a:tcPr marL="661" marR="661" marT="661"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61" marR="661" marT="661" marB="0" anchor="ctr"/>
                </a:tc>
                <a:extLst>
                  <a:ext uri="{0D108BD9-81ED-4DB2-BD59-A6C34878D82A}">
                    <a16:rowId xmlns:a16="http://schemas.microsoft.com/office/drawing/2014/main" val="1277197520"/>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661" marR="661" marT="661"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61" marR="661" marT="661"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61" marR="661" marT="661"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61" marR="661" marT="661"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61" marR="661" marT="661"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61" marR="661" marT="661" marB="0" anchor="ctr"/>
                </a:tc>
                <a:extLst>
                  <a:ext uri="{0D108BD9-81ED-4DB2-BD59-A6C34878D82A}">
                    <a16:rowId xmlns:a16="http://schemas.microsoft.com/office/drawing/2014/main" val="3850414718"/>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661" marR="661" marT="661"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661" marR="661" marT="661"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661" marR="661" marT="661"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661" marR="661" marT="661"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661" marR="661" marT="661"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661" marR="661" marT="661"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661" marR="661" marT="661"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661" marR="661" marT="661" marB="0" anchor="ctr"/>
                </a:tc>
                <a:extLst>
                  <a:ext uri="{0D108BD9-81ED-4DB2-BD59-A6C34878D82A}">
                    <a16:rowId xmlns:a16="http://schemas.microsoft.com/office/drawing/2014/main" val="1159130407"/>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661" marR="661" marT="661"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661" marR="661" marT="661"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661" marR="661" marT="661"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661" marR="661" marT="661"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661" marR="661" marT="661"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661" marR="661" marT="661"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661" marR="661" marT="661"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661" marR="661" marT="661" marB="0" anchor="ctr"/>
                </a:tc>
                <a:extLst>
                  <a:ext uri="{0D108BD9-81ED-4DB2-BD59-A6C34878D82A}">
                    <a16:rowId xmlns:a16="http://schemas.microsoft.com/office/drawing/2014/main" val="2108532931"/>
                  </a:ext>
                </a:extLst>
              </a:tr>
            </a:tbl>
          </a:graphicData>
        </a:graphic>
      </p:graphicFrame>
    </p:spTree>
    <p:extLst>
      <p:ext uri="{BB962C8B-B14F-4D97-AF65-F5344CB8AC3E}">
        <p14:creationId xmlns:p14="http://schemas.microsoft.com/office/powerpoint/2010/main" val="14314709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112</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¿Qué es lo que menos le gusta de este modo de transporte?</a:t>
            </a:r>
          </a:p>
        </p:txBody>
      </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ASPECTOS DE DISGUSTO</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PRINCIPAL MEDIO DE TRANSPORTE</a:t>
            </a:r>
            <a:endParaRPr lang="es-MX" sz="2360" spc="84" dirty="0">
              <a:solidFill>
                <a:schemeClr val="tx1"/>
              </a:solidFill>
              <a:latin typeface="+mn-lt"/>
            </a:endParaRPr>
          </a:p>
        </p:txBody>
      </p:sp>
      <p:sp>
        <p:nvSpPr>
          <p:cNvPr id="65"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67"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68" name="Rectángulo 67">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9" name="Rectángulo 68">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70" name="Grupo 69"/>
          <p:cNvGrpSpPr/>
          <p:nvPr/>
        </p:nvGrpSpPr>
        <p:grpSpPr>
          <a:xfrm>
            <a:off x="5087888" y="6050511"/>
            <a:ext cx="2114861" cy="446715"/>
            <a:chOff x="9536152" y="5954085"/>
            <a:chExt cx="2114861" cy="446715"/>
          </a:xfrm>
        </p:grpSpPr>
        <p:sp>
          <p:nvSpPr>
            <p:cNvPr id="7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72" name="Rectángulo 71">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3" name="CuadroTexto 72">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75" name="Rectángulo 74">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6" name="CuadroTexto 75">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77" name="Grupo 76"/>
          <p:cNvGrpSpPr/>
          <p:nvPr/>
        </p:nvGrpSpPr>
        <p:grpSpPr>
          <a:xfrm>
            <a:off x="1487488" y="6079790"/>
            <a:ext cx="1212265" cy="430887"/>
            <a:chOff x="8433990" y="5969913"/>
            <a:chExt cx="1212265" cy="430887"/>
          </a:xfrm>
        </p:grpSpPr>
        <p:sp>
          <p:nvSpPr>
            <p:cNvPr id="78"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79" name="Rectángulo 78">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0" name="CuadroTexto 79">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81"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82" name="Rectángulo 81">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3" name="Grupo 82"/>
          <p:cNvGrpSpPr/>
          <p:nvPr/>
        </p:nvGrpSpPr>
        <p:grpSpPr>
          <a:xfrm>
            <a:off x="8616280" y="6078629"/>
            <a:ext cx="2517106" cy="446715"/>
            <a:chOff x="8256240" y="6309320"/>
            <a:chExt cx="2517106" cy="446715"/>
          </a:xfrm>
        </p:grpSpPr>
        <p:sp>
          <p:nvSpPr>
            <p:cNvPr id="84"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5" name="Rectángulo 84">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6" name="CuadroTexto 85">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87" name="Rectángulo 86">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8" name="CuadroTexto 87">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89" name="Rectángulo 88">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90" name="CuadroTexto 89">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800317035"/>
              </p:ext>
            </p:extLst>
          </p:nvPr>
        </p:nvGraphicFramePr>
        <p:xfrm>
          <a:off x="4818733"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558019387"/>
              </p:ext>
            </p:extLst>
          </p:nvPr>
        </p:nvGraphicFramePr>
        <p:xfrm>
          <a:off x="839416"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564732657"/>
              </p:ext>
            </p:extLst>
          </p:nvPr>
        </p:nvGraphicFramePr>
        <p:xfrm>
          <a:off x="8563149" y="1716199"/>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138867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113</a:t>
            </a:fld>
            <a:endParaRPr sz="1350" dirty="0">
              <a:solidFill>
                <a:schemeClr val="accent3">
                  <a:lumMod val="75000"/>
                </a:schemeClr>
              </a:solidFill>
              <a:latin typeface="Calibri"/>
              <a:cs typeface="Calibri"/>
            </a:endParaRPr>
          </a:p>
        </p:txBody>
      </p:sp>
      <p:sp>
        <p:nvSpPr>
          <p:cNvPr id="19" name="object 4">
            <a:extLst>
              <a:ext uri="{FF2B5EF4-FFF2-40B4-BE49-F238E27FC236}">
                <a16:creationId xmlns:a16="http://schemas.microsoft.com/office/drawing/2014/main" id="{FC66D8EB-E0AF-40E7-8EE1-0C25FBC9B55C}"/>
              </a:ext>
            </a:extLst>
          </p:cNvPr>
          <p:cNvSpPr txBox="1"/>
          <p:nvPr/>
        </p:nvSpPr>
        <p:spPr>
          <a:xfrm>
            <a:off x="1064527"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0" name="Grupo 19"/>
          <p:cNvGrpSpPr/>
          <p:nvPr/>
        </p:nvGrpSpPr>
        <p:grpSpPr>
          <a:xfrm>
            <a:off x="335360" y="5949280"/>
            <a:ext cx="3403253" cy="446715"/>
            <a:chOff x="8957443" y="6078629"/>
            <a:chExt cx="3403253" cy="446715"/>
          </a:xfrm>
        </p:grpSpPr>
        <p:sp>
          <p:nvSpPr>
            <p:cNvPr id="22"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6" name="CuadroTexto 35">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37" name="Rectángulo 36">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8" name="CuadroTexto 37">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9" name="Rectángulo 38">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0" name="Rectángulo 39">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1" name="CuadroTexto 40">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42" name="Rectángulo 41">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3" name="CuadroTexto 42">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1"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¿Qué es lo que menos le gusta de este modo de transporte?</a:t>
            </a:r>
          </a:p>
        </p:txBody>
      </p:sp>
      <p:sp>
        <p:nvSpPr>
          <p:cNvPr id="2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ASPECTOS DE DISGUSTO</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PRINCIPAL MEDIO DE TRANSPORTE</a:t>
            </a:r>
            <a:endParaRPr lang="es-MX" sz="2360" spc="84" dirty="0">
              <a:solidFill>
                <a:schemeClr val="tx1"/>
              </a:solidFill>
              <a:latin typeface="+mn-lt"/>
            </a:endParaRPr>
          </a:p>
        </p:txBody>
      </p:sp>
      <p:graphicFrame>
        <p:nvGraphicFramePr>
          <p:cNvPr id="2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13517464"/>
              </p:ext>
            </p:extLst>
          </p:nvPr>
        </p:nvGraphicFramePr>
        <p:xfrm>
          <a:off x="335360"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4146824588"/>
              </p:ext>
            </p:extLst>
          </p:nvPr>
        </p:nvGraphicFramePr>
        <p:xfrm>
          <a:off x="3219182" y="1756238"/>
          <a:ext cx="8637459" cy="3530970"/>
        </p:xfrm>
        <a:graphic>
          <a:graphicData uri="http://schemas.openxmlformats.org/drawingml/2006/table">
            <a:tbl>
              <a:tblPr>
                <a:tableStyleId>{69C7853C-536D-4A76-A0AE-DD22124D55A5}</a:tableStyleId>
              </a:tblPr>
              <a:tblGrid>
                <a:gridCol w="3862493">
                  <a:extLst>
                    <a:ext uri="{9D8B030D-6E8A-4147-A177-3AD203B41FA5}">
                      <a16:colId xmlns:a16="http://schemas.microsoft.com/office/drawing/2014/main" val="4125526211"/>
                    </a:ext>
                  </a:extLst>
                </a:gridCol>
                <a:gridCol w="682138">
                  <a:extLst>
                    <a:ext uri="{9D8B030D-6E8A-4147-A177-3AD203B41FA5}">
                      <a16:colId xmlns:a16="http://schemas.microsoft.com/office/drawing/2014/main" val="64091539"/>
                    </a:ext>
                  </a:extLst>
                </a:gridCol>
                <a:gridCol w="682138">
                  <a:extLst>
                    <a:ext uri="{9D8B030D-6E8A-4147-A177-3AD203B41FA5}">
                      <a16:colId xmlns:a16="http://schemas.microsoft.com/office/drawing/2014/main" val="1401420002"/>
                    </a:ext>
                  </a:extLst>
                </a:gridCol>
                <a:gridCol w="682138">
                  <a:extLst>
                    <a:ext uri="{9D8B030D-6E8A-4147-A177-3AD203B41FA5}">
                      <a16:colId xmlns:a16="http://schemas.microsoft.com/office/drawing/2014/main" val="2927729198"/>
                    </a:ext>
                  </a:extLst>
                </a:gridCol>
                <a:gridCol w="682138">
                  <a:extLst>
                    <a:ext uri="{9D8B030D-6E8A-4147-A177-3AD203B41FA5}">
                      <a16:colId xmlns:a16="http://schemas.microsoft.com/office/drawing/2014/main" val="1933255428"/>
                    </a:ext>
                  </a:extLst>
                </a:gridCol>
                <a:gridCol w="682138">
                  <a:extLst>
                    <a:ext uri="{9D8B030D-6E8A-4147-A177-3AD203B41FA5}">
                      <a16:colId xmlns:a16="http://schemas.microsoft.com/office/drawing/2014/main" val="3653383113"/>
                    </a:ext>
                  </a:extLst>
                </a:gridCol>
                <a:gridCol w="682138">
                  <a:extLst>
                    <a:ext uri="{9D8B030D-6E8A-4147-A177-3AD203B41FA5}">
                      <a16:colId xmlns:a16="http://schemas.microsoft.com/office/drawing/2014/main" val="3297962103"/>
                    </a:ext>
                  </a:extLst>
                </a:gridCol>
                <a:gridCol w="682138">
                  <a:extLst>
                    <a:ext uri="{9D8B030D-6E8A-4147-A177-3AD203B41FA5}">
                      <a16:colId xmlns:a16="http://schemas.microsoft.com/office/drawing/2014/main" val="229443922"/>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585" marR="585" marT="585"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85" marR="585" marT="585"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585" marR="585" marT="58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3733157"/>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585" marR="585" marT="585"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585" marR="585" marT="585"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585" marR="585" marT="585"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585" marR="585" marT="585"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585" marR="585" marT="585"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585" marR="585" marT="585" marB="0" anchor="b"/>
                </a:tc>
                <a:extLst>
                  <a:ext uri="{0D108BD9-81ED-4DB2-BD59-A6C34878D82A}">
                    <a16:rowId xmlns:a16="http://schemas.microsoft.com/office/drawing/2014/main" val="4201145211"/>
                  </a:ext>
                </a:extLst>
              </a:tr>
              <a:tr h="0">
                <a:tc>
                  <a:txBody>
                    <a:bodyPr/>
                    <a:lstStyle/>
                    <a:p>
                      <a:pPr algn="r" fontAlgn="t"/>
                      <a:r>
                        <a:rPr lang="es-CO" sz="1100" b="1" u="none" strike="noStrike" dirty="0">
                          <a:effectLst/>
                        </a:rPr>
                        <a:t>El tiempo de espera</a:t>
                      </a:r>
                      <a:endParaRPr lang="es-CO"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dirty="0">
                          <a:effectLst/>
                        </a:rPr>
                        <a:t>8%</a:t>
                      </a:r>
                      <a:endParaRPr lang="es-CO" sz="1100" b="0" i="0" u="none" strike="noStrike" dirty="0">
                        <a:solidFill>
                          <a:srgbClr val="000000"/>
                        </a:solidFill>
                        <a:effectLst/>
                        <a:latin typeface="+mn-lt"/>
                      </a:endParaRPr>
                    </a:p>
                  </a:txBody>
                  <a:tcPr marL="585" marR="585" marT="585" marB="0" anchor="ctr"/>
                </a:tc>
                <a:tc>
                  <a:txBody>
                    <a:bodyPr/>
                    <a:lstStyle/>
                    <a:p>
                      <a:pPr algn="ctr" fontAlgn="ctr"/>
                      <a:r>
                        <a:rPr lang="es-CO" sz="1100" u="none" strike="noStrike" dirty="0">
                          <a:effectLst/>
                        </a:rPr>
                        <a:t>18%</a:t>
                      </a:r>
                      <a:endParaRPr lang="es-CO" sz="1100" b="0" i="0" u="none" strike="noStrike" dirty="0">
                        <a:solidFill>
                          <a:srgbClr val="000000"/>
                        </a:solidFill>
                        <a:effectLst/>
                        <a:latin typeface="+mn-lt"/>
                      </a:endParaRPr>
                    </a:p>
                  </a:txBody>
                  <a:tcPr marL="585" marR="585" marT="585" marB="0" anchor="ctr"/>
                </a:tc>
                <a:tc>
                  <a:txBody>
                    <a:bodyPr/>
                    <a:lstStyle/>
                    <a:p>
                      <a:pPr algn="ctr" fontAlgn="ctr"/>
                      <a:r>
                        <a:rPr lang="es-CO" sz="1100" u="none" strike="noStrike" dirty="0">
                          <a:effectLst/>
                        </a:rPr>
                        <a:t>27%</a:t>
                      </a:r>
                      <a:endParaRPr lang="es-CO" sz="1100" b="0" i="0" u="none" strike="noStrike" dirty="0">
                        <a:solidFill>
                          <a:srgbClr val="000000"/>
                        </a:solidFill>
                        <a:effectLst/>
                        <a:latin typeface="+mn-lt"/>
                      </a:endParaRPr>
                    </a:p>
                  </a:txBody>
                  <a:tcPr marL="585" marR="585" marT="585"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3973559882"/>
                  </a:ext>
                </a:extLst>
              </a:tr>
              <a:tr h="0">
                <a:tc>
                  <a:txBody>
                    <a:bodyPr/>
                    <a:lstStyle/>
                    <a:p>
                      <a:pPr algn="r" fontAlgn="t"/>
                      <a:r>
                        <a:rPr lang="es-CO" sz="1100" b="1" u="none" strike="noStrike" dirty="0">
                          <a:effectLst/>
                        </a:rPr>
                        <a:t>Nada me disgusta</a:t>
                      </a:r>
                      <a:endParaRPr lang="es-CO"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37%</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3687637786"/>
                  </a:ext>
                </a:extLst>
              </a:tr>
              <a:tr h="37453">
                <a:tc>
                  <a:txBody>
                    <a:bodyPr/>
                    <a:lstStyle/>
                    <a:p>
                      <a:pPr algn="r" fontAlgn="t"/>
                      <a:r>
                        <a:rPr lang="es-MX" sz="1100" b="1" u="none" strike="noStrike" dirty="0">
                          <a:effectLst/>
                        </a:rPr>
                        <a:t>La exposición a condiciones climáticas desfavorables (lluvia o calor)</a:t>
                      </a:r>
                      <a:endParaRPr lang="es-MX"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3692853115"/>
                  </a:ext>
                </a:extLst>
              </a:tr>
              <a:tr h="0">
                <a:tc>
                  <a:txBody>
                    <a:bodyPr/>
                    <a:lstStyle/>
                    <a:p>
                      <a:pPr algn="r" fontAlgn="t"/>
                      <a:r>
                        <a:rPr lang="es-CO" sz="1100" b="1" u="none" strike="noStrike" dirty="0">
                          <a:effectLst/>
                        </a:rPr>
                        <a:t>Las condiciones de incomodidad</a:t>
                      </a:r>
                      <a:endParaRPr lang="es-CO"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2811636627"/>
                  </a:ext>
                </a:extLst>
              </a:tr>
              <a:tr h="37453">
                <a:tc>
                  <a:txBody>
                    <a:bodyPr/>
                    <a:lstStyle/>
                    <a:p>
                      <a:pPr algn="r" fontAlgn="t"/>
                      <a:r>
                        <a:rPr lang="es-MX" sz="1100" b="1" u="none" strike="noStrike">
                          <a:effectLst/>
                        </a:rPr>
                        <a:t>La percepción de inseguridad personal (robo o atraco, acoso o violencia de algún tipo)</a:t>
                      </a:r>
                      <a:endParaRPr lang="es-MX" sz="1100" b="1" i="0" u="none" strike="noStrike">
                        <a:solidFill>
                          <a:srgbClr val="000000"/>
                        </a:solidFill>
                        <a:effectLst/>
                        <a:latin typeface="+mn-lt"/>
                      </a:endParaRPr>
                    </a:p>
                  </a:txBody>
                  <a:tcPr marL="585" marR="585" marT="585"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3221701684"/>
                  </a:ext>
                </a:extLst>
              </a:tr>
              <a:tr h="0">
                <a:tc>
                  <a:txBody>
                    <a:bodyPr/>
                    <a:lstStyle/>
                    <a:p>
                      <a:pPr algn="r" fontAlgn="t"/>
                      <a:r>
                        <a:rPr lang="es-MX" sz="1100" b="1" u="none" strike="noStrike" dirty="0">
                          <a:effectLst/>
                        </a:rPr>
                        <a:t>La vulnerabilidad frente accidentes de tránsito</a:t>
                      </a:r>
                      <a:endParaRPr lang="es-MX"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2709234458"/>
                  </a:ext>
                </a:extLst>
              </a:tr>
              <a:tr h="0">
                <a:tc>
                  <a:txBody>
                    <a:bodyPr/>
                    <a:lstStyle/>
                    <a:p>
                      <a:pPr algn="r" fontAlgn="t"/>
                      <a:r>
                        <a:rPr lang="es-CO" sz="1100" b="1" u="none" strike="noStrike" dirty="0">
                          <a:effectLst/>
                        </a:rPr>
                        <a:t>El tiempo de viaje</a:t>
                      </a:r>
                      <a:endParaRPr lang="es-CO"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2202793090"/>
                  </a:ext>
                </a:extLst>
              </a:tr>
              <a:tr h="0">
                <a:tc>
                  <a:txBody>
                    <a:bodyPr/>
                    <a:lstStyle/>
                    <a:p>
                      <a:pPr algn="r" fontAlgn="t"/>
                      <a:r>
                        <a:rPr lang="es-MX" sz="1100" b="1" u="none" strike="noStrike" dirty="0">
                          <a:effectLst/>
                        </a:rPr>
                        <a:t>El costo de uso u operación</a:t>
                      </a:r>
                      <a:endParaRPr lang="es-MX"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694896052"/>
                  </a:ext>
                </a:extLst>
              </a:tr>
              <a:tr h="0">
                <a:tc>
                  <a:txBody>
                    <a:bodyPr/>
                    <a:lstStyle/>
                    <a:p>
                      <a:pPr algn="r" fontAlgn="t"/>
                      <a:r>
                        <a:rPr lang="es-CO" sz="1100" b="1" u="none" strike="noStrike" dirty="0">
                          <a:effectLst/>
                        </a:rPr>
                        <a:t>El costo de compra</a:t>
                      </a:r>
                      <a:endParaRPr lang="es-CO"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2124318092"/>
                  </a:ext>
                </a:extLst>
              </a:tr>
              <a:tr h="0">
                <a:tc>
                  <a:txBody>
                    <a:bodyPr/>
                    <a:lstStyle/>
                    <a:p>
                      <a:pPr algn="r" fontAlgn="t"/>
                      <a:r>
                        <a:rPr lang="es-MX" sz="1100" b="1" u="none" strike="noStrike" dirty="0">
                          <a:effectLst/>
                        </a:rPr>
                        <a:t>La falta de autonomía o control sobre el viaje</a:t>
                      </a:r>
                      <a:endParaRPr lang="es-MX"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273980812"/>
                  </a:ext>
                </a:extLst>
              </a:tr>
              <a:tr h="0">
                <a:tc>
                  <a:txBody>
                    <a:bodyPr/>
                    <a:lstStyle/>
                    <a:p>
                      <a:pPr algn="r" fontAlgn="t"/>
                      <a:r>
                        <a:rPr lang="es-MX" sz="1100" b="1" u="none" strike="noStrike" dirty="0">
                          <a:effectLst/>
                        </a:rPr>
                        <a:t>El nivel de emisiones (contaminación)</a:t>
                      </a:r>
                      <a:endParaRPr lang="es-MX"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465696111"/>
                  </a:ext>
                </a:extLst>
              </a:tr>
              <a:tr h="0">
                <a:tc>
                  <a:txBody>
                    <a:bodyPr/>
                    <a:lstStyle/>
                    <a:p>
                      <a:pPr algn="r" fontAlgn="t"/>
                      <a:r>
                        <a:rPr lang="es-CO" sz="1100" b="1" u="none" strike="noStrike" dirty="0">
                          <a:effectLst/>
                        </a:rPr>
                        <a:t>No sabe/ No responde</a:t>
                      </a:r>
                      <a:endParaRPr lang="es-CO"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2162984534"/>
                  </a:ext>
                </a:extLst>
              </a:tr>
              <a:tr h="0">
                <a:tc>
                  <a:txBody>
                    <a:bodyPr/>
                    <a:lstStyle/>
                    <a:p>
                      <a:pPr algn="r" fontAlgn="t"/>
                      <a:r>
                        <a:rPr lang="es-CO" sz="1100" b="1" u="none" strike="noStrike" dirty="0">
                          <a:effectLst/>
                        </a:rPr>
                        <a:t>Otra razón</a:t>
                      </a:r>
                      <a:endParaRPr lang="es-CO" sz="1100" b="1" i="0" u="none" strike="noStrike" dirty="0">
                        <a:solidFill>
                          <a:srgbClr val="000000"/>
                        </a:solidFill>
                        <a:effectLst/>
                        <a:latin typeface="+mn-lt"/>
                      </a:endParaRPr>
                    </a:p>
                  </a:txBody>
                  <a:tcPr marL="585" marR="585" marT="585"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85" marR="585" marT="585" marB="0" anchor="ctr"/>
                </a:tc>
                <a:extLst>
                  <a:ext uri="{0D108BD9-81ED-4DB2-BD59-A6C34878D82A}">
                    <a16:rowId xmlns:a16="http://schemas.microsoft.com/office/drawing/2014/main" val="1809789028"/>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585" marR="585" marT="585"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85" marR="585" marT="585"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85" marR="585" marT="585"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85" marR="585" marT="585"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85" marR="585" marT="585"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585" marR="585" marT="585"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85" marR="585" marT="585" marB="0" anchor="ctr"/>
                </a:tc>
                <a:extLst>
                  <a:ext uri="{0D108BD9-81ED-4DB2-BD59-A6C34878D82A}">
                    <a16:rowId xmlns:a16="http://schemas.microsoft.com/office/drawing/2014/main" val="381165728"/>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585" marR="585" marT="585"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585" marR="585" marT="585"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585" marR="585" marT="585"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585" marR="585" marT="585"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585" marR="585" marT="585"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585" marR="585" marT="585"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585" marR="585" marT="585"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585" marR="585" marT="585" marB="0" anchor="ctr"/>
                </a:tc>
                <a:extLst>
                  <a:ext uri="{0D108BD9-81ED-4DB2-BD59-A6C34878D82A}">
                    <a16:rowId xmlns:a16="http://schemas.microsoft.com/office/drawing/2014/main" val="920040978"/>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85" marR="585" marT="585"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585" marR="585" marT="585"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585" marR="585" marT="585"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585" marR="585" marT="585"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585" marR="585" marT="585" marB="0" anchor="ctr"/>
                </a:tc>
                <a:tc>
                  <a:txBody>
                    <a:bodyPr/>
                    <a:lstStyle/>
                    <a:p>
                      <a:pPr algn="ctr" fontAlgn="ctr"/>
                      <a:r>
                        <a:rPr lang="es-CO" sz="1100" b="1" u="none" strike="noStrike">
                          <a:effectLst/>
                        </a:rPr>
                        <a:t>79</a:t>
                      </a:r>
                      <a:endParaRPr lang="es-CO" sz="1100" b="1" i="0" u="none" strike="noStrike">
                        <a:solidFill>
                          <a:srgbClr val="000000"/>
                        </a:solidFill>
                        <a:effectLst/>
                        <a:latin typeface="+mn-lt"/>
                      </a:endParaRPr>
                    </a:p>
                  </a:txBody>
                  <a:tcPr marL="585" marR="585" marT="585" marB="0" anchor="ctr"/>
                </a:tc>
                <a:tc>
                  <a:txBody>
                    <a:bodyPr/>
                    <a:lstStyle/>
                    <a:p>
                      <a:pPr algn="ctr" fontAlgn="ctr"/>
                      <a:r>
                        <a:rPr lang="es-CO" sz="1100" b="1" u="none" strike="noStrike">
                          <a:effectLst/>
                        </a:rPr>
                        <a:t>80</a:t>
                      </a:r>
                      <a:endParaRPr lang="es-CO" sz="1100" b="1" i="0" u="none" strike="noStrike">
                        <a:solidFill>
                          <a:srgbClr val="000000"/>
                        </a:solidFill>
                        <a:effectLst/>
                        <a:latin typeface="+mn-lt"/>
                      </a:endParaRPr>
                    </a:p>
                  </a:txBody>
                  <a:tcPr marL="585" marR="585" marT="585"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585" marR="585" marT="585" marB="0" anchor="ctr"/>
                </a:tc>
                <a:extLst>
                  <a:ext uri="{0D108BD9-81ED-4DB2-BD59-A6C34878D82A}">
                    <a16:rowId xmlns:a16="http://schemas.microsoft.com/office/drawing/2014/main" val="3430972258"/>
                  </a:ext>
                </a:extLst>
              </a:tr>
            </a:tbl>
          </a:graphicData>
        </a:graphic>
      </p:graphicFrame>
    </p:spTree>
    <p:extLst>
      <p:ext uri="{BB962C8B-B14F-4D97-AF65-F5344CB8AC3E}">
        <p14:creationId xmlns:p14="http://schemas.microsoft.com/office/powerpoint/2010/main" val="13569628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114</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a:solidFill>
                  <a:srgbClr val="4D4D4D"/>
                </a:solidFill>
                <a:latin typeface="+mn-lt"/>
                <a:cs typeface="Trebuchet MS"/>
              </a:rPr>
              <a:t>Al elegir su modo de transporte buscó evitar alguna de las siguientes situaciones</a:t>
            </a:r>
            <a:endParaRPr lang="es-MX" sz="1350" b="0" dirty="0">
              <a:solidFill>
                <a:srgbClr val="4D4D4D"/>
              </a:solidFill>
              <a:latin typeface="+mn-lt"/>
              <a:cs typeface="Trebuchet MS"/>
            </a:endParaRPr>
          </a:p>
        </p:txBody>
      </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SITUACIONES QUE</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BUSCA EVADIR</a:t>
            </a:r>
            <a:endParaRPr lang="es-MX" sz="2360" spc="84" dirty="0">
              <a:solidFill>
                <a:schemeClr val="tx1"/>
              </a:solidFill>
              <a:latin typeface="+mn-lt"/>
            </a:endParaRPr>
          </a:p>
        </p:txBody>
      </p:sp>
      <p:sp>
        <p:nvSpPr>
          <p:cNvPr id="65"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67"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68" name="Rectángulo 67">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9" name="Rectángulo 68">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70" name="Grupo 69"/>
          <p:cNvGrpSpPr/>
          <p:nvPr/>
        </p:nvGrpSpPr>
        <p:grpSpPr>
          <a:xfrm>
            <a:off x="5087888" y="6050511"/>
            <a:ext cx="2114861" cy="446715"/>
            <a:chOff x="9536152" y="5954085"/>
            <a:chExt cx="2114861" cy="446715"/>
          </a:xfrm>
        </p:grpSpPr>
        <p:sp>
          <p:nvSpPr>
            <p:cNvPr id="7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72" name="Rectángulo 71">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3" name="CuadroTexto 72">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75" name="Rectángulo 74">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6" name="CuadroTexto 75">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77" name="Grupo 76"/>
          <p:cNvGrpSpPr/>
          <p:nvPr/>
        </p:nvGrpSpPr>
        <p:grpSpPr>
          <a:xfrm>
            <a:off x="1487488" y="6079790"/>
            <a:ext cx="1212265" cy="430887"/>
            <a:chOff x="8433990" y="5969913"/>
            <a:chExt cx="1212265" cy="430887"/>
          </a:xfrm>
        </p:grpSpPr>
        <p:sp>
          <p:nvSpPr>
            <p:cNvPr id="78"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79" name="Rectángulo 78">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0" name="CuadroTexto 79">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81"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82" name="Rectángulo 81">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3" name="Grupo 82"/>
          <p:cNvGrpSpPr/>
          <p:nvPr/>
        </p:nvGrpSpPr>
        <p:grpSpPr>
          <a:xfrm>
            <a:off x="8616280" y="6078629"/>
            <a:ext cx="2517106" cy="446715"/>
            <a:chOff x="8256240" y="6309320"/>
            <a:chExt cx="2517106" cy="446715"/>
          </a:xfrm>
        </p:grpSpPr>
        <p:sp>
          <p:nvSpPr>
            <p:cNvPr id="84"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5" name="Rectángulo 84">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6" name="CuadroTexto 85">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87" name="Rectángulo 86">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8" name="CuadroTexto 87">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89" name="Rectángulo 88">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90" name="CuadroTexto 89">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299546713"/>
              </p:ext>
            </p:extLst>
          </p:nvPr>
        </p:nvGraphicFramePr>
        <p:xfrm>
          <a:off x="4818733"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617687243"/>
              </p:ext>
            </p:extLst>
          </p:nvPr>
        </p:nvGraphicFramePr>
        <p:xfrm>
          <a:off x="839416"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84695068"/>
              </p:ext>
            </p:extLst>
          </p:nvPr>
        </p:nvGraphicFramePr>
        <p:xfrm>
          <a:off x="8563149" y="1716199"/>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440438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115</a:t>
            </a:fld>
            <a:endParaRPr sz="1350" dirty="0">
              <a:solidFill>
                <a:schemeClr val="accent3">
                  <a:lumMod val="75000"/>
                </a:schemeClr>
              </a:solidFill>
              <a:latin typeface="Calibri"/>
              <a:cs typeface="Calibri"/>
            </a:endParaRPr>
          </a:p>
        </p:txBody>
      </p:sp>
      <p:sp>
        <p:nvSpPr>
          <p:cNvPr id="19" name="object 4">
            <a:extLst>
              <a:ext uri="{FF2B5EF4-FFF2-40B4-BE49-F238E27FC236}">
                <a16:creationId xmlns:a16="http://schemas.microsoft.com/office/drawing/2014/main" id="{FC66D8EB-E0AF-40E7-8EE1-0C25FBC9B55C}"/>
              </a:ext>
            </a:extLst>
          </p:cNvPr>
          <p:cNvSpPr txBox="1"/>
          <p:nvPr/>
        </p:nvSpPr>
        <p:spPr>
          <a:xfrm>
            <a:off x="1064527"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0" name="Grupo 19"/>
          <p:cNvGrpSpPr/>
          <p:nvPr/>
        </p:nvGrpSpPr>
        <p:grpSpPr>
          <a:xfrm>
            <a:off x="335360" y="5949280"/>
            <a:ext cx="3403253" cy="446715"/>
            <a:chOff x="8957443" y="6078629"/>
            <a:chExt cx="3403253" cy="446715"/>
          </a:xfrm>
        </p:grpSpPr>
        <p:sp>
          <p:nvSpPr>
            <p:cNvPr id="22"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6" name="CuadroTexto 35">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37" name="Rectángulo 36">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8" name="CuadroTexto 37">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9" name="Rectángulo 38">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0" name="Rectángulo 39">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1" name="CuadroTexto 40">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42" name="Rectángulo 41">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3" name="CuadroTexto 42">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graphicFrame>
        <p:nvGraphicFramePr>
          <p:cNvPr id="2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032070050"/>
              </p:ext>
            </p:extLst>
          </p:nvPr>
        </p:nvGraphicFramePr>
        <p:xfrm>
          <a:off x="335360"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sp>
        <p:nvSpPr>
          <p:cNvPr id="26"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a:solidFill>
                  <a:srgbClr val="4D4D4D"/>
                </a:solidFill>
                <a:latin typeface="+mn-lt"/>
                <a:cs typeface="Trebuchet MS"/>
              </a:rPr>
              <a:t>Al elegir su modo de transporte buscó evitar alguna de las siguientes situaciones</a:t>
            </a:r>
            <a:endParaRPr lang="es-MX" sz="1350" b="0" dirty="0">
              <a:solidFill>
                <a:srgbClr val="4D4D4D"/>
              </a:solidFill>
              <a:latin typeface="+mn-lt"/>
              <a:cs typeface="Trebuchet MS"/>
            </a:endParaRPr>
          </a:p>
        </p:txBody>
      </p:sp>
      <p:sp>
        <p:nvSpPr>
          <p:cNvPr id="27"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SITUACIONES QUE</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BUSCA EVADIR</a:t>
            </a:r>
            <a:endParaRPr lang="es-MX" sz="2360" spc="84" dirty="0">
              <a:solidFill>
                <a:schemeClr val="tx1"/>
              </a:solidFill>
              <a:latin typeface="+mn-lt"/>
            </a:endParaRPr>
          </a:p>
        </p:txBody>
      </p:sp>
      <p:graphicFrame>
        <p:nvGraphicFramePr>
          <p:cNvPr id="2" name="Tabla 1"/>
          <p:cNvGraphicFramePr>
            <a:graphicFrameLocks noGrp="1"/>
          </p:cNvGraphicFramePr>
          <p:nvPr>
            <p:extLst>
              <p:ext uri="{D42A27DB-BD31-4B8C-83A1-F6EECF244321}">
                <p14:modId xmlns:p14="http://schemas.microsoft.com/office/powerpoint/2010/main" val="1466856274"/>
              </p:ext>
            </p:extLst>
          </p:nvPr>
        </p:nvGraphicFramePr>
        <p:xfrm>
          <a:off x="3935762" y="1744584"/>
          <a:ext cx="7953056" cy="3205437"/>
        </p:xfrm>
        <a:graphic>
          <a:graphicData uri="http://schemas.openxmlformats.org/drawingml/2006/table">
            <a:tbl>
              <a:tblPr>
                <a:tableStyleId>{69C7853C-536D-4A76-A0AE-DD22124D55A5}</a:tableStyleId>
              </a:tblPr>
              <a:tblGrid>
                <a:gridCol w="3256861">
                  <a:extLst>
                    <a:ext uri="{9D8B030D-6E8A-4147-A177-3AD203B41FA5}">
                      <a16:colId xmlns:a16="http://schemas.microsoft.com/office/drawing/2014/main" val="1584074442"/>
                    </a:ext>
                  </a:extLst>
                </a:gridCol>
                <a:gridCol w="670885">
                  <a:extLst>
                    <a:ext uri="{9D8B030D-6E8A-4147-A177-3AD203B41FA5}">
                      <a16:colId xmlns:a16="http://schemas.microsoft.com/office/drawing/2014/main" val="3181795354"/>
                    </a:ext>
                  </a:extLst>
                </a:gridCol>
                <a:gridCol w="670885">
                  <a:extLst>
                    <a:ext uri="{9D8B030D-6E8A-4147-A177-3AD203B41FA5}">
                      <a16:colId xmlns:a16="http://schemas.microsoft.com/office/drawing/2014/main" val="2509118231"/>
                    </a:ext>
                  </a:extLst>
                </a:gridCol>
                <a:gridCol w="670885">
                  <a:extLst>
                    <a:ext uri="{9D8B030D-6E8A-4147-A177-3AD203B41FA5}">
                      <a16:colId xmlns:a16="http://schemas.microsoft.com/office/drawing/2014/main" val="305130065"/>
                    </a:ext>
                  </a:extLst>
                </a:gridCol>
                <a:gridCol w="670885">
                  <a:extLst>
                    <a:ext uri="{9D8B030D-6E8A-4147-A177-3AD203B41FA5}">
                      <a16:colId xmlns:a16="http://schemas.microsoft.com/office/drawing/2014/main" val="700201260"/>
                    </a:ext>
                  </a:extLst>
                </a:gridCol>
                <a:gridCol w="670885">
                  <a:extLst>
                    <a:ext uri="{9D8B030D-6E8A-4147-A177-3AD203B41FA5}">
                      <a16:colId xmlns:a16="http://schemas.microsoft.com/office/drawing/2014/main" val="159178229"/>
                    </a:ext>
                  </a:extLst>
                </a:gridCol>
                <a:gridCol w="670885">
                  <a:extLst>
                    <a:ext uri="{9D8B030D-6E8A-4147-A177-3AD203B41FA5}">
                      <a16:colId xmlns:a16="http://schemas.microsoft.com/office/drawing/2014/main" val="2405630710"/>
                    </a:ext>
                  </a:extLst>
                </a:gridCol>
                <a:gridCol w="670885">
                  <a:extLst>
                    <a:ext uri="{9D8B030D-6E8A-4147-A177-3AD203B41FA5}">
                      <a16:colId xmlns:a16="http://schemas.microsoft.com/office/drawing/2014/main" val="1742452330"/>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672" marR="672" marT="672"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672" marR="672" marT="672"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672" marR="672" marT="672"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07524703"/>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672" marR="672" marT="672"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672" marR="672" marT="672"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672" marR="672" marT="672"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672" marR="672" marT="672"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672" marR="672" marT="672"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672" marR="672" marT="672" marB="0" anchor="b"/>
                </a:tc>
                <a:extLst>
                  <a:ext uri="{0D108BD9-81ED-4DB2-BD59-A6C34878D82A}">
                    <a16:rowId xmlns:a16="http://schemas.microsoft.com/office/drawing/2014/main" val="3344296238"/>
                  </a:ext>
                </a:extLst>
              </a:tr>
              <a:tr h="0">
                <a:tc>
                  <a:txBody>
                    <a:bodyPr/>
                    <a:lstStyle/>
                    <a:p>
                      <a:pPr algn="r" fontAlgn="t"/>
                      <a:r>
                        <a:rPr lang="es-CO" sz="1100" b="1" u="none" strike="noStrike" dirty="0">
                          <a:effectLst/>
                        </a:rPr>
                        <a:t>Congestión de tráfico</a:t>
                      </a:r>
                      <a:endParaRPr lang="es-CO" sz="1100" b="1" i="0" u="none" strike="noStrike" dirty="0">
                        <a:solidFill>
                          <a:srgbClr val="000000"/>
                        </a:solidFill>
                        <a:effectLst/>
                        <a:latin typeface="+mn-lt"/>
                      </a:endParaRPr>
                    </a:p>
                  </a:txBody>
                  <a:tcPr marL="672" marR="672" marT="672" marB="0"/>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47%</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455896878"/>
                  </a:ext>
                </a:extLst>
              </a:tr>
              <a:tr h="0">
                <a:tc>
                  <a:txBody>
                    <a:bodyPr/>
                    <a:lstStyle/>
                    <a:p>
                      <a:pPr algn="r" fontAlgn="t"/>
                      <a:r>
                        <a:rPr lang="es-MX" sz="1100" b="1" u="none" strike="noStrike">
                          <a:effectLst/>
                        </a:rPr>
                        <a:t>Tiempos de espera largos o inciertos</a:t>
                      </a:r>
                      <a:endParaRPr lang="es-MX" sz="1100" b="1" i="0" u="none" strike="noStrike">
                        <a:solidFill>
                          <a:srgbClr val="000000"/>
                        </a:solidFill>
                        <a:effectLst/>
                        <a:latin typeface="+mn-lt"/>
                      </a:endParaRPr>
                    </a:p>
                  </a:txBody>
                  <a:tcPr marL="672" marR="672" marT="672" marB="0"/>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722267217"/>
                  </a:ext>
                </a:extLst>
              </a:tr>
              <a:tr h="32258">
                <a:tc>
                  <a:txBody>
                    <a:bodyPr/>
                    <a:lstStyle/>
                    <a:p>
                      <a:pPr algn="r" fontAlgn="t"/>
                      <a:r>
                        <a:rPr lang="es-MX" sz="1100" b="1" u="none" strike="noStrike" dirty="0">
                          <a:effectLst/>
                        </a:rPr>
                        <a:t>Exposición a condiciones climáticas desfavorables (lluvia o calor)</a:t>
                      </a:r>
                      <a:endParaRPr lang="es-MX" sz="1100" b="1" i="0" u="none" strike="noStrike" dirty="0">
                        <a:solidFill>
                          <a:srgbClr val="000000"/>
                        </a:solidFill>
                        <a:effectLst/>
                        <a:latin typeface="+mn-lt"/>
                      </a:endParaRPr>
                    </a:p>
                  </a:txBody>
                  <a:tcPr marL="672" marR="672" marT="672" marB="0"/>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1857095011"/>
                  </a:ext>
                </a:extLst>
              </a:tr>
              <a:tr h="0">
                <a:tc>
                  <a:txBody>
                    <a:bodyPr/>
                    <a:lstStyle/>
                    <a:p>
                      <a:pPr algn="r" fontAlgn="t"/>
                      <a:r>
                        <a:rPr lang="es-MX" sz="1100" b="1" u="none" strike="noStrike" dirty="0">
                          <a:effectLst/>
                        </a:rPr>
                        <a:t>Tiempos de viaje largos o inciertos</a:t>
                      </a:r>
                      <a:endParaRPr lang="es-MX" sz="1100" b="1" i="0" u="none" strike="noStrike" dirty="0">
                        <a:solidFill>
                          <a:srgbClr val="000000"/>
                        </a:solidFill>
                        <a:effectLst/>
                        <a:latin typeface="+mn-lt"/>
                      </a:endParaRPr>
                    </a:p>
                  </a:txBody>
                  <a:tcPr marL="672" marR="672" marT="672" marB="0"/>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1587126936"/>
                  </a:ext>
                </a:extLst>
              </a:tr>
              <a:tr h="0">
                <a:tc>
                  <a:txBody>
                    <a:bodyPr/>
                    <a:lstStyle/>
                    <a:p>
                      <a:pPr algn="r" fontAlgn="t"/>
                      <a:r>
                        <a:rPr lang="pt-BR" sz="1100" b="1" u="none" strike="noStrike">
                          <a:effectLst/>
                        </a:rPr>
                        <a:t>Ser víctima de robo o atraco</a:t>
                      </a:r>
                      <a:endParaRPr lang="pt-BR" sz="1100" b="1" i="0" u="none" strike="noStrike">
                        <a:solidFill>
                          <a:srgbClr val="000000"/>
                        </a:solidFill>
                        <a:effectLst/>
                        <a:latin typeface="+mn-lt"/>
                      </a:endParaRPr>
                    </a:p>
                  </a:txBody>
                  <a:tcPr marL="672" marR="672" marT="672" marB="0"/>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2506858371"/>
                  </a:ext>
                </a:extLst>
              </a:tr>
              <a:tr h="0">
                <a:tc>
                  <a:txBody>
                    <a:bodyPr/>
                    <a:lstStyle/>
                    <a:p>
                      <a:pPr algn="r" fontAlgn="t"/>
                      <a:r>
                        <a:rPr lang="es-CO" sz="1100" b="1" u="none" strike="noStrike" dirty="0">
                          <a:effectLst/>
                        </a:rPr>
                        <a:t>Multitud de personas</a:t>
                      </a:r>
                      <a:endParaRPr lang="es-CO" sz="1100" b="1" i="0" u="none" strike="noStrike" dirty="0">
                        <a:solidFill>
                          <a:srgbClr val="000000"/>
                        </a:solidFill>
                        <a:effectLst/>
                        <a:latin typeface="+mn-lt"/>
                      </a:endParaRPr>
                    </a:p>
                  </a:txBody>
                  <a:tcPr marL="672" marR="672" marT="672" marB="0"/>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3559944209"/>
                  </a:ext>
                </a:extLst>
              </a:tr>
              <a:tr h="0">
                <a:tc>
                  <a:txBody>
                    <a:bodyPr/>
                    <a:lstStyle/>
                    <a:p>
                      <a:pPr algn="r" fontAlgn="t"/>
                      <a:r>
                        <a:rPr lang="es-CO" sz="1100" b="1" u="none" strike="noStrike" dirty="0">
                          <a:effectLst/>
                        </a:rPr>
                        <a:t>Costos altos</a:t>
                      </a:r>
                      <a:endParaRPr lang="es-CO" sz="1100" b="1" i="0" u="none" strike="noStrike" dirty="0">
                        <a:solidFill>
                          <a:srgbClr val="000000"/>
                        </a:solidFill>
                        <a:effectLst/>
                        <a:latin typeface="+mn-lt"/>
                      </a:endParaRPr>
                    </a:p>
                  </a:txBody>
                  <a:tcPr marL="672" marR="672" marT="672"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3152209445"/>
                  </a:ext>
                </a:extLst>
              </a:tr>
              <a:tr h="0">
                <a:tc>
                  <a:txBody>
                    <a:bodyPr/>
                    <a:lstStyle/>
                    <a:p>
                      <a:pPr algn="r" fontAlgn="t"/>
                      <a:r>
                        <a:rPr lang="es-CO" sz="1100" b="1" u="none" strike="noStrike">
                          <a:effectLst/>
                        </a:rPr>
                        <a:t>Esfuerzo físico agotador</a:t>
                      </a:r>
                      <a:endParaRPr lang="es-CO" sz="1100" b="1" i="0" u="none" strike="noStrike">
                        <a:solidFill>
                          <a:srgbClr val="000000"/>
                        </a:solidFill>
                        <a:effectLst/>
                        <a:latin typeface="+mn-lt"/>
                      </a:endParaRPr>
                    </a:p>
                  </a:txBody>
                  <a:tcPr marL="672" marR="672" marT="672"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1969888537"/>
                  </a:ext>
                </a:extLst>
              </a:tr>
              <a:tr h="0">
                <a:tc>
                  <a:txBody>
                    <a:bodyPr/>
                    <a:lstStyle/>
                    <a:p>
                      <a:pPr algn="r" fontAlgn="t"/>
                      <a:r>
                        <a:rPr lang="es-MX" sz="1100" b="1" u="none" strike="noStrike" dirty="0">
                          <a:effectLst/>
                        </a:rPr>
                        <a:t>Ser víctima de situaciones de acoso o violencia</a:t>
                      </a:r>
                      <a:endParaRPr lang="es-MX" sz="1100" b="1" i="0" u="none" strike="noStrike" dirty="0">
                        <a:solidFill>
                          <a:srgbClr val="000000"/>
                        </a:solidFill>
                        <a:effectLst/>
                        <a:latin typeface="+mn-lt"/>
                      </a:endParaRPr>
                    </a:p>
                  </a:txBody>
                  <a:tcPr marL="672" marR="672" marT="672"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2894646749"/>
                  </a:ext>
                </a:extLst>
              </a:tr>
              <a:tr h="0">
                <a:tc>
                  <a:txBody>
                    <a:bodyPr/>
                    <a:lstStyle/>
                    <a:p>
                      <a:pPr algn="r" fontAlgn="t"/>
                      <a:r>
                        <a:rPr lang="es-CO" sz="1100" b="1" u="none" strike="noStrike" dirty="0">
                          <a:effectLst/>
                        </a:rPr>
                        <a:t>Dificultad para encontrar parqueadero</a:t>
                      </a:r>
                      <a:endParaRPr lang="es-CO" sz="1100" b="1" i="0" u="none" strike="noStrike" dirty="0">
                        <a:solidFill>
                          <a:srgbClr val="000000"/>
                        </a:solidFill>
                        <a:effectLst/>
                        <a:latin typeface="+mn-lt"/>
                      </a:endParaRPr>
                    </a:p>
                  </a:txBody>
                  <a:tcPr marL="672" marR="672" marT="67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570929028"/>
                  </a:ext>
                </a:extLst>
              </a:tr>
              <a:tr h="0">
                <a:tc>
                  <a:txBody>
                    <a:bodyPr/>
                    <a:lstStyle/>
                    <a:p>
                      <a:pPr algn="r" fontAlgn="t"/>
                      <a:r>
                        <a:rPr lang="es-MX" sz="1100" b="1" u="none" strike="noStrike">
                          <a:effectLst/>
                        </a:rPr>
                        <a:t>Ser víctima de situaciones de discriminación</a:t>
                      </a:r>
                      <a:endParaRPr lang="es-MX" sz="1100" b="1" i="0" u="none" strike="noStrike">
                        <a:solidFill>
                          <a:srgbClr val="000000"/>
                        </a:solidFill>
                        <a:effectLst/>
                        <a:latin typeface="+mn-lt"/>
                      </a:endParaRPr>
                    </a:p>
                  </a:txBody>
                  <a:tcPr marL="672" marR="672" marT="67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3544171178"/>
                  </a:ext>
                </a:extLst>
              </a:tr>
              <a:tr h="0">
                <a:tc>
                  <a:txBody>
                    <a:bodyPr/>
                    <a:lstStyle/>
                    <a:p>
                      <a:pPr algn="r" fontAlgn="t"/>
                      <a:r>
                        <a:rPr lang="es-CO" sz="1100" b="1" u="none" strike="noStrike" dirty="0">
                          <a:effectLst/>
                        </a:rPr>
                        <a:t>Otro ¿Cuál?</a:t>
                      </a:r>
                      <a:endParaRPr lang="es-CO" sz="1100" b="1" i="0" u="none" strike="noStrike" dirty="0">
                        <a:solidFill>
                          <a:srgbClr val="000000"/>
                        </a:solidFill>
                        <a:effectLst/>
                        <a:latin typeface="+mn-lt"/>
                      </a:endParaRPr>
                    </a:p>
                  </a:txBody>
                  <a:tcPr marL="672" marR="672" marT="672"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672" marR="672" marT="672" marB="0" anchor="ctr"/>
                </a:tc>
                <a:extLst>
                  <a:ext uri="{0D108BD9-81ED-4DB2-BD59-A6C34878D82A}">
                    <a16:rowId xmlns:a16="http://schemas.microsoft.com/office/drawing/2014/main" val="3389731354"/>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672" marR="672" marT="672"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1142901984"/>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672" marR="672" marT="672" marB="0"/>
                </a:tc>
                <a:tc>
                  <a:txBody>
                    <a:bodyPr/>
                    <a:lstStyle/>
                    <a:p>
                      <a:pPr algn="ctr" fontAlgn="ctr"/>
                      <a:r>
                        <a:rPr lang="es-CO" sz="1100" b="1" i="0" u="none" strike="noStrike">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dirty="0">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dirty="0">
                          <a:solidFill>
                            <a:srgbClr val="000000"/>
                          </a:solidFill>
                          <a:effectLst/>
                          <a:latin typeface="+mn-lt"/>
                        </a:rPr>
                        <a:t>333.057</a:t>
                      </a:r>
                    </a:p>
                  </a:txBody>
                  <a:tcPr marL="9525" marR="9525" marT="9525" marB="0" anchor="ctr"/>
                </a:tc>
                <a:tc>
                  <a:txBody>
                    <a:bodyPr/>
                    <a:lstStyle/>
                    <a:p>
                      <a:pPr algn="ctr" fontAlgn="ctr"/>
                      <a:r>
                        <a:rPr lang="es-CO" sz="1100" b="1" i="0" u="none" strike="noStrike" dirty="0">
                          <a:solidFill>
                            <a:srgbClr val="000000"/>
                          </a:solidFill>
                          <a:effectLst/>
                          <a:latin typeface="+mn-lt"/>
                        </a:rPr>
                        <a:t>238.311</a:t>
                      </a:r>
                    </a:p>
                  </a:txBody>
                  <a:tcPr marL="9525" marR="9525" marT="9525" marB="0" anchor="ctr"/>
                </a:tc>
                <a:extLst>
                  <a:ext uri="{0D108BD9-81ED-4DB2-BD59-A6C34878D82A}">
                    <a16:rowId xmlns:a16="http://schemas.microsoft.com/office/drawing/2014/main" val="3426530877"/>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672" marR="672" marT="672" marB="0"/>
                </a:tc>
                <a:tc>
                  <a:txBody>
                    <a:bodyPr/>
                    <a:lstStyle/>
                    <a:p>
                      <a:pPr algn="ctr" fontAlgn="ctr"/>
                      <a:r>
                        <a:rPr lang="es-CO" sz="1100" b="1" u="none" strike="noStrike" dirty="0">
                          <a:effectLst/>
                        </a:rPr>
                        <a:t>435</a:t>
                      </a:r>
                      <a:endParaRPr lang="es-CO" sz="1100" b="1" i="0" u="none" strike="noStrike" dirty="0">
                        <a:solidFill>
                          <a:srgbClr val="000000"/>
                        </a:solidFill>
                        <a:effectLst/>
                        <a:latin typeface="+mn-lt"/>
                      </a:endParaRPr>
                    </a:p>
                  </a:txBody>
                  <a:tcPr marL="672" marR="672" marT="672"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672" marR="672" marT="672"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672" marR="672" marT="672"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672" marR="672" marT="672" marB="0" anchor="ctr"/>
                </a:tc>
                <a:tc>
                  <a:txBody>
                    <a:bodyPr/>
                    <a:lstStyle/>
                    <a:p>
                      <a:pPr algn="ctr" fontAlgn="ctr"/>
                      <a:r>
                        <a:rPr lang="es-CO" sz="1100" b="1" u="none" strike="noStrike">
                          <a:effectLst/>
                        </a:rPr>
                        <a:t>79</a:t>
                      </a:r>
                      <a:endParaRPr lang="es-CO" sz="1100" b="1" i="0" u="none" strike="noStrike">
                        <a:solidFill>
                          <a:srgbClr val="000000"/>
                        </a:solidFill>
                        <a:effectLst/>
                        <a:latin typeface="+mn-lt"/>
                      </a:endParaRPr>
                    </a:p>
                  </a:txBody>
                  <a:tcPr marL="672" marR="672" marT="672"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672" marR="672" marT="672"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3284654300"/>
                  </a:ext>
                </a:extLst>
              </a:tr>
            </a:tbl>
          </a:graphicData>
        </a:graphic>
      </p:graphicFrame>
    </p:spTree>
    <p:extLst>
      <p:ext uri="{BB962C8B-B14F-4D97-AF65-F5344CB8AC3E}">
        <p14:creationId xmlns:p14="http://schemas.microsoft.com/office/powerpoint/2010/main" val="12111635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116</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3,9</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4,1</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6008680"/>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45717"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4,0</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3,8</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4,3</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4,0</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COSTO DE COMPRA (COSTO ADQUISICIÓN DE LOS VEHÍCULOS)</a:t>
            </a:r>
            <a:endParaRPr lang="es-MX" sz="2360" spc="84" dirty="0">
              <a:solidFill>
                <a:schemeClr val="tx1"/>
              </a:solidFill>
              <a:latin typeface="+mn-lt"/>
            </a:endParaRPr>
          </a:p>
        </p:txBody>
      </p:sp>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876936246"/>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373827786"/>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98729675"/>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05383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117</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3,6</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4,2</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4,2</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3,8</a:t>
              </a:r>
            </a:p>
          </p:txBody>
        </p:sp>
      </p:grpSp>
      <p:graphicFrame>
        <p:nvGraphicFramePr>
          <p:cNvPr id="1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69423235"/>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36"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COSTO DE COMPRA (COSTO ADQUISICIÓN DE LOS VEHÍCULOS)</a:t>
            </a:r>
            <a:endParaRPr lang="es-MX" sz="2360" spc="84" dirty="0">
              <a:solidFill>
                <a:schemeClr val="tx1"/>
              </a:solidFill>
              <a:latin typeface="+mn-lt"/>
            </a:endParaRPr>
          </a:p>
        </p:txBody>
      </p:sp>
      <p:graphicFrame>
        <p:nvGraphicFramePr>
          <p:cNvPr id="2" name="Tabla 1"/>
          <p:cNvGraphicFramePr>
            <a:graphicFrameLocks noGrp="1"/>
          </p:cNvGraphicFramePr>
          <p:nvPr>
            <p:extLst>
              <p:ext uri="{D42A27DB-BD31-4B8C-83A1-F6EECF244321}">
                <p14:modId xmlns:p14="http://schemas.microsoft.com/office/powerpoint/2010/main" val="1451043647"/>
              </p:ext>
            </p:extLst>
          </p:nvPr>
        </p:nvGraphicFramePr>
        <p:xfrm>
          <a:off x="5231904" y="1916832"/>
          <a:ext cx="6651908" cy="1858318"/>
        </p:xfrm>
        <a:graphic>
          <a:graphicData uri="http://schemas.openxmlformats.org/drawingml/2006/table">
            <a:tbl>
              <a:tblPr>
                <a:tableStyleId>{69C7853C-536D-4A76-A0AE-DD22124D55A5}</a:tableStyleId>
              </a:tblPr>
              <a:tblGrid>
                <a:gridCol w="1359908">
                  <a:extLst>
                    <a:ext uri="{9D8B030D-6E8A-4147-A177-3AD203B41FA5}">
                      <a16:colId xmlns:a16="http://schemas.microsoft.com/office/drawing/2014/main" val="3556751232"/>
                    </a:ext>
                  </a:extLst>
                </a:gridCol>
                <a:gridCol w="756000">
                  <a:extLst>
                    <a:ext uri="{9D8B030D-6E8A-4147-A177-3AD203B41FA5}">
                      <a16:colId xmlns:a16="http://schemas.microsoft.com/office/drawing/2014/main" val="4011656644"/>
                    </a:ext>
                  </a:extLst>
                </a:gridCol>
                <a:gridCol w="756000">
                  <a:extLst>
                    <a:ext uri="{9D8B030D-6E8A-4147-A177-3AD203B41FA5}">
                      <a16:colId xmlns:a16="http://schemas.microsoft.com/office/drawing/2014/main" val="1354285831"/>
                    </a:ext>
                  </a:extLst>
                </a:gridCol>
                <a:gridCol w="756000">
                  <a:extLst>
                    <a:ext uri="{9D8B030D-6E8A-4147-A177-3AD203B41FA5}">
                      <a16:colId xmlns:a16="http://schemas.microsoft.com/office/drawing/2014/main" val="2384637603"/>
                    </a:ext>
                  </a:extLst>
                </a:gridCol>
                <a:gridCol w="756000">
                  <a:extLst>
                    <a:ext uri="{9D8B030D-6E8A-4147-A177-3AD203B41FA5}">
                      <a16:colId xmlns:a16="http://schemas.microsoft.com/office/drawing/2014/main" val="2484846684"/>
                    </a:ext>
                  </a:extLst>
                </a:gridCol>
                <a:gridCol w="756000">
                  <a:extLst>
                    <a:ext uri="{9D8B030D-6E8A-4147-A177-3AD203B41FA5}">
                      <a16:colId xmlns:a16="http://schemas.microsoft.com/office/drawing/2014/main" val="2383519280"/>
                    </a:ext>
                  </a:extLst>
                </a:gridCol>
                <a:gridCol w="756000">
                  <a:extLst>
                    <a:ext uri="{9D8B030D-6E8A-4147-A177-3AD203B41FA5}">
                      <a16:colId xmlns:a16="http://schemas.microsoft.com/office/drawing/2014/main" val="1539729544"/>
                    </a:ext>
                  </a:extLst>
                </a:gridCol>
                <a:gridCol w="756000">
                  <a:extLst>
                    <a:ext uri="{9D8B030D-6E8A-4147-A177-3AD203B41FA5}">
                      <a16:colId xmlns:a16="http://schemas.microsoft.com/office/drawing/2014/main" val="345337570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1268912"/>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857812075"/>
                  </a:ext>
                </a:extLst>
              </a:tr>
              <a:tr h="0">
                <a:tc>
                  <a:txBody>
                    <a:bodyPr/>
                    <a:lstStyle/>
                    <a:p>
                      <a:pPr algn="r" fontAlgn="t"/>
                      <a:r>
                        <a:rPr lang="es-CO" sz="1100" b="1" u="none" strike="noStrike" dirty="0">
                          <a:effectLst/>
                        </a:rPr>
                        <a:t>Nada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dirty="0">
                          <a:effectLst/>
                        </a:rPr>
                        <a:t>10%</a:t>
                      </a:r>
                      <a:endParaRPr lang="es-CO" sz="1100" b="0" i="0" u="none" strike="noStrike" dirty="0">
                        <a:solidFill>
                          <a:srgbClr val="000000"/>
                        </a:solidFill>
                        <a:effectLst/>
                        <a:latin typeface="+mn-lt"/>
                      </a:endParaRPr>
                    </a:p>
                  </a:txBody>
                  <a:tcPr marL="1298" marR="1298" marT="1298" marB="0" anchor="ctr"/>
                </a:tc>
                <a:tc>
                  <a:txBody>
                    <a:bodyPr/>
                    <a:lstStyle/>
                    <a:p>
                      <a:pPr algn="ctr" fontAlgn="ctr"/>
                      <a:r>
                        <a:rPr lang="es-CO" sz="1100" u="none" strike="noStrike" dirty="0">
                          <a:effectLst/>
                        </a:rPr>
                        <a:t>4%</a:t>
                      </a:r>
                      <a:endParaRPr lang="es-CO" sz="1100" b="0" i="0" u="none" strike="noStrike" dirty="0">
                        <a:solidFill>
                          <a:srgbClr val="000000"/>
                        </a:solidFill>
                        <a:effectLst/>
                        <a:latin typeface="+mn-lt"/>
                      </a:endParaRPr>
                    </a:p>
                  </a:txBody>
                  <a:tcPr marL="1298" marR="1298" marT="1298" marB="0" anchor="ctr"/>
                </a:tc>
                <a:tc>
                  <a:txBody>
                    <a:bodyPr/>
                    <a:lstStyle/>
                    <a:p>
                      <a:pPr algn="ctr" fontAlgn="ctr"/>
                      <a:r>
                        <a:rPr lang="es-CO" sz="1100" u="none" strike="noStrike" dirty="0">
                          <a:effectLst/>
                        </a:rPr>
                        <a:t>16%</a:t>
                      </a:r>
                      <a:endParaRPr lang="es-CO" sz="1100" b="0" i="0" u="none" strike="noStrike" dirty="0">
                        <a:solidFill>
                          <a:srgbClr val="000000"/>
                        </a:solidFill>
                        <a:effectLst/>
                        <a:latin typeface="+mn-lt"/>
                      </a:endParaRPr>
                    </a:p>
                  </a:txBody>
                  <a:tcPr marL="1298" marR="1298" marT="1298"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3809225563"/>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3406181641"/>
                  </a:ext>
                </a:extLst>
              </a:tr>
              <a:tr h="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1257419664"/>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1203698120"/>
                  </a:ext>
                </a:extLst>
              </a:tr>
              <a:tr h="0">
                <a:tc>
                  <a:txBody>
                    <a:bodyPr/>
                    <a:lstStyle/>
                    <a:p>
                      <a:pPr algn="r" fontAlgn="t"/>
                      <a:r>
                        <a:rPr lang="es-CO" sz="1100" b="1" u="none" strike="noStrike">
                          <a:effectLst/>
                        </a:rPr>
                        <a:t>Muy importante</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u="none" strike="noStrike">
                          <a:effectLst/>
                        </a:rPr>
                        <a:t>55%</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48%</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58%</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63%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51%</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53%</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2823653809"/>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2680640548"/>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325119419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79</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80</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62</a:t>
                      </a:r>
                      <a:endParaRPr lang="es-CO" sz="1100" b="1"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1279974952"/>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u="none" strike="noStrike">
                          <a:effectLst/>
                        </a:rPr>
                        <a:t>4,0</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4,0</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4,0</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4,3</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3,8</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3,8</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4,0</a:t>
                      </a:r>
                      <a:endParaRPr lang="es-CO" sz="1100" b="1"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1133824592"/>
                  </a:ext>
                </a:extLst>
              </a:tr>
            </a:tbl>
          </a:graphicData>
        </a:graphic>
      </p:graphicFrame>
    </p:spTree>
    <p:extLst>
      <p:ext uri="{BB962C8B-B14F-4D97-AF65-F5344CB8AC3E}">
        <p14:creationId xmlns:p14="http://schemas.microsoft.com/office/powerpoint/2010/main" val="10068178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118</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3,9</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4,0</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6008680"/>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45717"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3,9</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3,8</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4,0</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4,2</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COSTO DE USO U OPERACIÓN</a:t>
            </a:r>
            <a:endParaRPr lang="es-MX" sz="2360" spc="84" dirty="0">
              <a:solidFill>
                <a:schemeClr val="tx1"/>
              </a:solidFill>
              <a:latin typeface="+mn-lt"/>
            </a:endParaRPr>
          </a:p>
        </p:txBody>
      </p:sp>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051899548"/>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011634248"/>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52643758"/>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56083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119</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3,9</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3,9</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4,2</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3,8</a:t>
              </a:r>
            </a:p>
          </p:txBody>
        </p:sp>
      </p:grpSp>
      <p:graphicFrame>
        <p:nvGraphicFramePr>
          <p:cNvPr id="2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970860002"/>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6"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36"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COSTO DE USO U OPERACIÓN</a:t>
            </a:r>
            <a:endParaRPr lang="es-MX" sz="2360" spc="84" dirty="0">
              <a:solidFill>
                <a:schemeClr val="tx1"/>
              </a:solidFill>
              <a:latin typeface="+mn-lt"/>
            </a:endParaRPr>
          </a:p>
        </p:txBody>
      </p:sp>
      <p:graphicFrame>
        <p:nvGraphicFramePr>
          <p:cNvPr id="19" name="Tabla 18"/>
          <p:cNvGraphicFramePr>
            <a:graphicFrameLocks noGrp="1"/>
          </p:cNvGraphicFramePr>
          <p:nvPr>
            <p:extLst>
              <p:ext uri="{D42A27DB-BD31-4B8C-83A1-F6EECF244321}">
                <p14:modId xmlns:p14="http://schemas.microsoft.com/office/powerpoint/2010/main" val="3575260835"/>
              </p:ext>
            </p:extLst>
          </p:nvPr>
        </p:nvGraphicFramePr>
        <p:xfrm>
          <a:off x="5204732" y="1916832"/>
          <a:ext cx="6651908" cy="1924134"/>
        </p:xfrm>
        <a:graphic>
          <a:graphicData uri="http://schemas.openxmlformats.org/drawingml/2006/table">
            <a:tbl>
              <a:tblPr>
                <a:tableStyleId>{69C7853C-536D-4A76-A0AE-DD22124D55A5}</a:tableStyleId>
              </a:tblPr>
              <a:tblGrid>
                <a:gridCol w="1359908">
                  <a:extLst>
                    <a:ext uri="{9D8B030D-6E8A-4147-A177-3AD203B41FA5}">
                      <a16:colId xmlns:a16="http://schemas.microsoft.com/office/drawing/2014/main" val="3556751232"/>
                    </a:ext>
                  </a:extLst>
                </a:gridCol>
                <a:gridCol w="756000">
                  <a:extLst>
                    <a:ext uri="{9D8B030D-6E8A-4147-A177-3AD203B41FA5}">
                      <a16:colId xmlns:a16="http://schemas.microsoft.com/office/drawing/2014/main" val="4011656644"/>
                    </a:ext>
                  </a:extLst>
                </a:gridCol>
                <a:gridCol w="756000">
                  <a:extLst>
                    <a:ext uri="{9D8B030D-6E8A-4147-A177-3AD203B41FA5}">
                      <a16:colId xmlns:a16="http://schemas.microsoft.com/office/drawing/2014/main" val="1354285831"/>
                    </a:ext>
                  </a:extLst>
                </a:gridCol>
                <a:gridCol w="756000">
                  <a:extLst>
                    <a:ext uri="{9D8B030D-6E8A-4147-A177-3AD203B41FA5}">
                      <a16:colId xmlns:a16="http://schemas.microsoft.com/office/drawing/2014/main" val="2384637603"/>
                    </a:ext>
                  </a:extLst>
                </a:gridCol>
                <a:gridCol w="756000">
                  <a:extLst>
                    <a:ext uri="{9D8B030D-6E8A-4147-A177-3AD203B41FA5}">
                      <a16:colId xmlns:a16="http://schemas.microsoft.com/office/drawing/2014/main" val="2484846684"/>
                    </a:ext>
                  </a:extLst>
                </a:gridCol>
                <a:gridCol w="756000">
                  <a:extLst>
                    <a:ext uri="{9D8B030D-6E8A-4147-A177-3AD203B41FA5}">
                      <a16:colId xmlns:a16="http://schemas.microsoft.com/office/drawing/2014/main" val="2383519280"/>
                    </a:ext>
                  </a:extLst>
                </a:gridCol>
                <a:gridCol w="756000">
                  <a:extLst>
                    <a:ext uri="{9D8B030D-6E8A-4147-A177-3AD203B41FA5}">
                      <a16:colId xmlns:a16="http://schemas.microsoft.com/office/drawing/2014/main" val="1539729544"/>
                    </a:ext>
                  </a:extLst>
                </a:gridCol>
                <a:gridCol w="756000">
                  <a:extLst>
                    <a:ext uri="{9D8B030D-6E8A-4147-A177-3AD203B41FA5}">
                      <a16:colId xmlns:a16="http://schemas.microsoft.com/office/drawing/2014/main" val="345337570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1268912"/>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857812075"/>
                  </a:ext>
                </a:extLst>
              </a:tr>
              <a:tr h="0">
                <a:tc>
                  <a:txBody>
                    <a:bodyPr/>
                    <a:lstStyle/>
                    <a:p>
                      <a:pPr algn="r" fontAlgn="t"/>
                      <a:r>
                        <a:rPr lang="es-CO" sz="1100" b="1" u="none" strike="noStrike" dirty="0">
                          <a:effectLst/>
                        </a:rPr>
                        <a:t>Nada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tc>
                  <a:txBody>
                    <a:bodyPr/>
                    <a:lstStyle/>
                    <a:p>
                      <a:pPr algn="ctr" fontAlgn="ctr"/>
                      <a:r>
                        <a:rPr lang="es-CO" sz="1100" b="0" i="0" u="none" strike="noStrike">
                          <a:solidFill>
                            <a:srgbClr val="000000"/>
                          </a:solidFill>
                          <a:effectLst/>
                          <a:latin typeface="+mn-lt"/>
                        </a:rPr>
                        <a:t>19%</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extLst>
                  <a:ext uri="{0D108BD9-81ED-4DB2-BD59-A6C34878D82A}">
                    <a16:rowId xmlns:a16="http://schemas.microsoft.com/office/drawing/2014/main" val="3809225563"/>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3406181641"/>
                  </a:ext>
                </a:extLst>
              </a:tr>
              <a:tr h="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16%</a:t>
                      </a:r>
                    </a:p>
                  </a:txBody>
                  <a:tcPr marL="9525" marR="9525" marT="9525" marB="0" anchor="ctr"/>
                </a:tc>
                <a:tc>
                  <a:txBody>
                    <a:bodyPr/>
                    <a:lstStyle/>
                    <a:p>
                      <a:pPr algn="ctr" fontAlgn="ctr"/>
                      <a:r>
                        <a:rPr lang="es-CO" sz="1100" b="0" i="0" u="none" strike="noStrike">
                          <a:solidFill>
                            <a:srgbClr val="000000"/>
                          </a:solidFill>
                          <a:effectLst/>
                          <a:latin typeface="+mn-lt"/>
                        </a:rPr>
                        <a:t>18%</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17%</a:t>
                      </a:r>
                    </a:p>
                  </a:txBody>
                  <a:tcPr marL="9525" marR="9525" marT="9525" marB="0" anchor="ctr"/>
                </a:tc>
                <a:tc>
                  <a:txBody>
                    <a:bodyPr/>
                    <a:lstStyle/>
                    <a:p>
                      <a:pPr algn="ctr" fontAlgn="ctr"/>
                      <a:r>
                        <a:rPr lang="es-CO" sz="1100" b="0" i="0" u="none" strike="noStrike">
                          <a:solidFill>
                            <a:srgbClr val="000000"/>
                          </a:solidFill>
                          <a:effectLst/>
                          <a:latin typeface="+mn-lt"/>
                        </a:rPr>
                        <a:t>18%</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extLst>
                  <a:ext uri="{0D108BD9-81ED-4DB2-BD59-A6C34878D82A}">
                    <a16:rowId xmlns:a16="http://schemas.microsoft.com/office/drawing/2014/main" val="1257419664"/>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21%</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extLst>
                  <a:ext uri="{0D108BD9-81ED-4DB2-BD59-A6C34878D82A}">
                    <a16:rowId xmlns:a16="http://schemas.microsoft.com/office/drawing/2014/main" val="1203698120"/>
                  </a:ext>
                </a:extLst>
              </a:tr>
              <a:tr h="0">
                <a:tc>
                  <a:txBody>
                    <a:bodyPr/>
                    <a:lstStyle/>
                    <a:p>
                      <a:pPr algn="r" fontAlgn="t"/>
                      <a:r>
                        <a:rPr lang="es-CO" sz="1100" b="1" u="none" strike="noStrike">
                          <a:effectLst/>
                        </a:rPr>
                        <a:t>Muy importante</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55%</a:t>
                      </a:r>
                    </a:p>
                  </a:txBody>
                  <a:tcPr marL="9525" marR="9525" marT="9525" marB="0" anchor="ctr"/>
                </a:tc>
                <a:tc>
                  <a:txBody>
                    <a:bodyPr/>
                    <a:lstStyle/>
                    <a:p>
                      <a:pPr algn="ctr" fontAlgn="ctr"/>
                      <a:r>
                        <a:rPr lang="es-CO" sz="1100" b="0" i="0" u="none" strike="noStrike">
                          <a:solidFill>
                            <a:srgbClr val="000000"/>
                          </a:solidFill>
                          <a:effectLst/>
                          <a:latin typeface="+mn-lt"/>
                        </a:rPr>
                        <a:t>47%</a:t>
                      </a:r>
                    </a:p>
                  </a:txBody>
                  <a:tcPr marL="9525" marR="9525" marT="9525" marB="0" anchor="ctr"/>
                </a:tc>
                <a:tc>
                  <a:txBody>
                    <a:bodyPr/>
                    <a:lstStyle/>
                    <a:p>
                      <a:pPr algn="ctr" fontAlgn="ctr"/>
                      <a:r>
                        <a:rPr lang="es-CO" sz="1100" b="0" i="0" u="none" strike="noStrike">
                          <a:solidFill>
                            <a:srgbClr val="000000"/>
                          </a:solidFill>
                          <a:effectLst/>
                          <a:latin typeface="+mn-lt"/>
                        </a:rPr>
                        <a:t>57%</a:t>
                      </a:r>
                    </a:p>
                  </a:txBody>
                  <a:tcPr marL="9525" marR="9525" marT="9525" marB="0" anchor="ctr"/>
                </a:tc>
                <a:tc>
                  <a:txBody>
                    <a:bodyPr/>
                    <a:lstStyle/>
                    <a:p>
                      <a:pPr algn="ctr" fontAlgn="ctr"/>
                      <a:r>
                        <a:rPr lang="es-CO" sz="1100" b="0" i="0" u="none" strike="noStrike">
                          <a:solidFill>
                            <a:srgbClr val="000000"/>
                          </a:solidFill>
                          <a:effectLst/>
                          <a:latin typeface="+mn-lt"/>
                        </a:rPr>
                        <a:t>65%</a:t>
                      </a:r>
                    </a:p>
                  </a:txBody>
                  <a:tcPr marL="9525" marR="9525" marT="9525" marB="0" anchor="ctr"/>
                </a:tc>
                <a:tc>
                  <a:txBody>
                    <a:bodyPr/>
                    <a:lstStyle/>
                    <a:p>
                      <a:pPr algn="ctr" fontAlgn="ctr"/>
                      <a:r>
                        <a:rPr lang="es-CO" sz="1100" b="0" i="0" u="none" strike="noStrike">
                          <a:solidFill>
                            <a:srgbClr val="000000"/>
                          </a:solidFill>
                          <a:effectLst/>
                          <a:latin typeface="+mn-lt"/>
                        </a:rPr>
                        <a:t>55%</a:t>
                      </a:r>
                    </a:p>
                  </a:txBody>
                  <a:tcPr marL="9525" marR="9525" marT="9525" marB="0" anchor="ctr"/>
                </a:tc>
                <a:tc>
                  <a:txBody>
                    <a:bodyPr/>
                    <a:lstStyle/>
                    <a:p>
                      <a:pPr algn="ctr" fontAlgn="ctr"/>
                      <a:r>
                        <a:rPr lang="es-CO" sz="1100" b="0" i="0" u="none" strike="noStrike">
                          <a:solidFill>
                            <a:srgbClr val="000000"/>
                          </a:solidFill>
                          <a:effectLst/>
                          <a:latin typeface="+mn-lt"/>
                        </a:rPr>
                        <a:t>49%</a:t>
                      </a:r>
                    </a:p>
                  </a:txBody>
                  <a:tcPr marL="9525" marR="9525" marT="9525" marB="0" anchor="ctr"/>
                </a:tc>
                <a:tc>
                  <a:txBody>
                    <a:bodyPr/>
                    <a:lstStyle/>
                    <a:p>
                      <a:pPr algn="ctr" fontAlgn="ctr"/>
                      <a:r>
                        <a:rPr lang="es-CO" sz="1100" b="0" i="0" u="none" strike="noStrike">
                          <a:solidFill>
                            <a:srgbClr val="000000"/>
                          </a:solidFill>
                          <a:effectLst/>
                          <a:latin typeface="+mn-lt"/>
                        </a:rPr>
                        <a:t>56%</a:t>
                      </a:r>
                    </a:p>
                  </a:txBody>
                  <a:tcPr marL="9525" marR="9525" marT="9525" marB="0" anchor="ctr"/>
                </a:tc>
                <a:extLst>
                  <a:ext uri="{0D108BD9-81ED-4DB2-BD59-A6C34878D82A}">
                    <a16:rowId xmlns:a16="http://schemas.microsoft.com/office/drawing/2014/main" val="2823653809"/>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2680640548"/>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dirty="0">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dirty="0">
                          <a:solidFill>
                            <a:srgbClr val="000000"/>
                          </a:solidFill>
                          <a:effectLst/>
                          <a:latin typeface="+mn-lt"/>
                        </a:rPr>
                        <a:t>333.057</a:t>
                      </a:r>
                    </a:p>
                  </a:txBody>
                  <a:tcPr marL="9525" marR="9525" marT="9525" marB="0" anchor="ctr"/>
                </a:tc>
                <a:tc>
                  <a:txBody>
                    <a:bodyPr/>
                    <a:lstStyle/>
                    <a:p>
                      <a:pPr algn="ctr" fontAlgn="ctr"/>
                      <a:r>
                        <a:rPr lang="es-CO" sz="1100" b="1" i="0" u="none" strike="noStrike">
                          <a:solidFill>
                            <a:srgbClr val="000000"/>
                          </a:solidFill>
                          <a:effectLst/>
                          <a:latin typeface="+mn-lt"/>
                        </a:rPr>
                        <a:t>238.311</a:t>
                      </a:r>
                    </a:p>
                  </a:txBody>
                  <a:tcPr marL="9525" marR="9525" marT="9525" marB="0" anchor="ctr"/>
                </a:tc>
                <a:extLst>
                  <a:ext uri="{0D108BD9-81ED-4DB2-BD59-A6C34878D82A}">
                    <a16:rowId xmlns:a16="http://schemas.microsoft.com/office/drawing/2014/main" val="325119419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a:solidFill>
                            <a:srgbClr val="000000"/>
                          </a:solidFill>
                          <a:effectLst/>
                          <a:latin typeface="+mn-lt"/>
                        </a:rPr>
                        <a:t>54</a:t>
                      </a:r>
                    </a:p>
                  </a:txBody>
                  <a:tcPr marL="9525" marR="9525" marT="9525" marB="0" anchor="ctr"/>
                </a:tc>
                <a:tc>
                  <a:txBody>
                    <a:bodyPr/>
                    <a:lstStyle/>
                    <a:p>
                      <a:pPr algn="ctr" fontAlgn="ctr"/>
                      <a:r>
                        <a:rPr lang="es-CO" sz="1100" b="1" i="0" u="none" strike="noStrike">
                          <a:solidFill>
                            <a:srgbClr val="000000"/>
                          </a:solidFill>
                          <a:effectLst/>
                          <a:latin typeface="+mn-lt"/>
                        </a:rPr>
                        <a:t>83</a:t>
                      </a:r>
                    </a:p>
                  </a:txBody>
                  <a:tcPr marL="9525" marR="9525" marT="9525" marB="0" anchor="ctr"/>
                </a:tc>
                <a:tc>
                  <a:txBody>
                    <a:bodyPr/>
                    <a:lstStyle/>
                    <a:p>
                      <a:pPr algn="ctr" fontAlgn="ctr"/>
                      <a:r>
                        <a:rPr lang="es-CO" sz="1100" b="1" i="0" u="none" strike="noStrike">
                          <a:solidFill>
                            <a:srgbClr val="000000"/>
                          </a:solidFill>
                          <a:effectLst/>
                          <a:latin typeface="+mn-lt"/>
                        </a:rPr>
                        <a:t>77</a:t>
                      </a:r>
                    </a:p>
                  </a:txBody>
                  <a:tcPr marL="9525" marR="9525" marT="9525" marB="0" anchor="ctr"/>
                </a:tc>
                <a:tc>
                  <a:txBody>
                    <a:bodyPr/>
                    <a:lstStyle/>
                    <a:p>
                      <a:pPr algn="ctr" fontAlgn="ctr"/>
                      <a:r>
                        <a:rPr lang="es-CO" sz="1100" b="1" i="0" u="none" strike="noStrike">
                          <a:solidFill>
                            <a:srgbClr val="000000"/>
                          </a:solidFill>
                          <a:effectLst/>
                          <a:latin typeface="+mn-lt"/>
                        </a:rPr>
                        <a:t>79</a:t>
                      </a:r>
                    </a:p>
                  </a:txBody>
                  <a:tcPr marL="9525" marR="9525" marT="9525" marB="0" anchor="ctr"/>
                </a:tc>
                <a:tc>
                  <a:txBody>
                    <a:bodyPr/>
                    <a:lstStyle/>
                    <a:p>
                      <a:pPr algn="ctr" fontAlgn="ctr"/>
                      <a:r>
                        <a:rPr lang="es-CO" sz="1100" b="1" i="0" u="none" strike="noStrike">
                          <a:solidFill>
                            <a:srgbClr val="000000"/>
                          </a:solidFill>
                          <a:effectLst/>
                          <a:latin typeface="+mn-lt"/>
                        </a:rPr>
                        <a:t>80</a:t>
                      </a:r>
                    </a:p>
                  </a:txBody>
                  <a:tcPr marL="9525" marR="9525" marT="9525" marB="0" anchor="ctr"/>
                </a:tc>
                <a:tc>
                  <a:txBody>
                    <a:bodyPr/>
                    <a:lstStyle/>
                    <a:p>
                      <a:pPr algn="ctr" fontAlgn="ctr"/>
                      <a:r>
                        <a:rPr lang="es-CO" sz="1100" b="1" i="0" u="none" strike="noStrike">
                          <a:solidFill>
                            <a:srgbClr val="000000"/>
                          </a:solidFill>
                          <a:effectLst/>
                          <a:latin typeface="+mn-lt"/>
                        </a:rPr>
                        <a:t>62</a:t>
                      </a:r>
                    </a:p>
                  </a:txBody>
                  <a:tcPr marL="9525" marR="9525" marT="9525" marB="0" anchor="ctr"/>
                </a:tc>
                <a:extLst>
                  <a:ext uri="{0D108BD9-81ED-4DB2-BD59-A6C34878D82A}">
                    <a16:rowId xmlns:a16="http://schemas.microsoft.com/office/drawing/2014/main" val="1279974952"/>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3,9</a:t>
                      </a:r>
                    </a:p>
                  </a:txBody>
                  <a:tcPr marL="9525" marR="9525" marT="9525" marB="0" anchor="ctr"/>
                </a:tc>
                <a:tc>
                  <a:txBody>
                    <a:bodyPr/>
                    <a:lstStyle/>
                    <a:p>
                      <a:pPr algn="ctr" fontAlgn="ctr"/>
                      <a:r>
                        <a:rPr lang="es-CO" sz="1100" b="1" i="0" u="none" strike="noStrike" dirty="0">
                          <a:solidFill>
                            <a:srgbClr val="000000"/>
                          </a:solidFill>
                          <a:effectLst/>
                          <a:latin typeface="+mn-lt"/>
                        </a:rPr>
                        <a:t>3,9</a:t>
                      </a:r>
                    </a:p>
                  </a:txBody>
                  <a:tcPr marL="9525" marR="9525" marT="9525" marB="0" anchor="ctr"/>
                </a:tc>
                <a:tc>
                  <a:txBody>
                    <a:bodyPr/>
                    <a:lstStyle/>
                    <a:p>
                      <a:pPr algn="ctr" fontAlgn="ctr"/>
                      <a:r>
                        <a:rPr lang="es-CO" sz="1100" b="1" i="0" u="none" strike="noStrike">
                          <a:solidFill>
                            <a:srgbClr val="000000"/>
                          </a:solidFill>
                          <a:effectLst/>
                          <a:latin typeface="+mn-lt"/>
                        </a:rPr>
                        <a:t>4,1</a:t>
                      </a:r>
                    </a:p>
                  </a:txBody>
                  <a:tcPr marL="9525" marR="9525" marT="9525" marB="0" anchor="ctr"/>
                </a:tc>
                <a:tc>
                  <a:txBody>
                    <a:bodyPr/>
                    <a:lstStyle/>
                    <a:p>
                      <a:pPr algn="ctr" fontAlgn="ctr"/>
                      <a:r>
                        <a:rPr lang="es-CO" sz="1100" b="1" i="0" u="none" strike="noStrike" dirty="0">
                          <a:solidFill>
                            <a:srgbClr val="000000"/>
                          </a:solidFill>
                          <a:effectLst/>
                          <a:latin typeface="+mn-lt"/>
                        </a:rPr>
                        <a:t>4,3</a:t>
                      </a:r>
                    </a:p>
                  </a:txBody>
                  <a:tcPr marL="9525" marR="9525" marT="9525" marB="0" anchor="ctr"/>
                </a:tc>
                <a:tc>
                  <a:txBody>
                    <a:bodyPr/>
                    <a:lstStyle/>
                    <a:p>
                      <a:pPr algn="ctr" fontAlgn="ctr"/>
                      <a:r>
                        <a:rPr lang="es-CO" sz="1100" b="1" i="0" u="none" strike="noStrike" dirty="0">
                          <a:solidFill>
                            <a:srgbClr val="000000"/>
                          </a:solidFill>
                          <a:effectLst/>
                          <a:latin typeface="+mn-lt"/>
                        </a:rPr>
                        <a:t>3,8</a:t>
                      </a:r>
                    </a:p>
                  </a:txBody>
                  <a:tcPr marL="9525" marR="9525" marT="9525" marB="0" anchor="ctr"/>
                </a:tc>
                <a:tc>
                  <a:txBody>
                    <a:bodyPr/>
                    <a:lstStyle/>
                    <a:p>
                      <a:pPr algn="ctr" fontAlgn="ctr"/>
                      <a:r>
                        <a:rPr lang="es-CO" sz="1100" b="1" i="0" u="none" strike="noStrike" dirty="0">
                          <a:solidFill>
                            <a:srgbClr val="000000"/>
                          </a:solidFill>
                          <a:effectLst/>
                          <a:latin typeface="+mn-lt"/>
                        </a:rPr>
                        <a:t>3,6</a:t>
                      </a:r>
                    </a:p>
                  </a:txBody>
                  <a:tcPr marL="9525" marR="9525" marT="9525" marB="0" anchor="ctr"/>
                </a:tc>
                <a:tc>
                  <a:txBody>
                    <a:bodyPr/>
                    <a:lstStyle/>
                    <a:p>
                      <a:pPr algn="ctr" fontAlgn="ctr"/>
                      <a:r>
                        <a:rPr lang="es-CO" sz="1100" b="1" i="0" u="none" strike="noStrike" dirty="0">
                          <a:solidFill>
                            <a:srgbClr val="000000"/>
                          </a:solidFill>
                          <a:effectLst/>
                          <a:latin typeface="+mn-lt"/>
                        </a:rPr>
                        <a:t>4,0</a:t>
                      </a:r>
                    </a:p>
                  </a:txBody>
                  <a:tcPr marL="9525" marR="9525" marT="9525" marB="0" anchor="ctr"/>
                </a:tc>
                <a:extLst>
                  <a:ext uri="{0D108BD9-81ED-4DB2-BD59-A6C34878D82A}">
                    <a16:rowId xmlns:a16="http://schemas.microsoft.com/office/drawing/2014/main" val="1133824592"/>
                  </a:ext>
                </a:extLst>
              </a:tr>
            </a:tbl>
          </a:graphicData>
        </a:graphic>
      </p:graphicFrame>
    </p:spTree>
    <p:extLst>
      <p:ext uri="{BB962C8B-B14F-4D97-AF65-F5344CB8AC3E}">
        <p14:creationId xmlns:p14="http://schemas.microsoft.com/office/powerpoint/2010/main" val="2454471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12</a:t>
            </a:fld>
            <a:endParaRPr sz="1350" dirty="0">
              <a:solidFill>
                <a:schemeClr val="accent3">
                  <a:lumMod val="75000"/>
                </a:schemeClr>
              </a:solidFill>
              <a:latin typeface="Calibri"/>
              <a:cs typeface="Calibri"/>
            </a:endParaRPr>
          </a:p>
        </p:txBody>
      </p:sp>
      <p:sp>
        <p:nvSpPr>
          <p:cNvPr id="32"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LUGAR DE</a:t>
            </a:r>
          </a:p>
          <a:p>
            <a:pPr marL="8573" marR="3429">
              <a:spcBef>
                <a:spcPts val="68"/>
              </a:spcBef>
            </a:pPr>
            <a:r>
              <a:rPr lang="es-MX" sz="2363" spc="101" dirty="0">
                <a:solidFill>
                  <a:schemeClr val="accent3">
                    <a:lumMod val="75000"/>
                  </a:schemeClr>
                </a:solidFill>
                <a:latin typeface="+mn-lt"/>
              </a:rPr>
              <a:t>NACIMIENTO</a:t>
            </a:r>
            <a:endParaRPr lang="es-MX" sz="2363" spc="84" dirty="0">
              <a:solidFill>
                <a:schemeClr val="accent3">
                  <a:lumMod val="75000"/>
                </a:schemeClr>
              </a:solidFill>
              <a:latin typeface="+mn-lt"/>
            </a:endParaRPr>
          </a:p>
        </p:txBody>
      </p:sp>
      <p:sp>
        <p:nvSpPr>
          <p:cNvPr id="33"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34"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qué departamento de Colombia?</a:t>
            </a:r>
          </a:p>
        </p:txBody>
      </p:sp>
      <p:sp>
        <p:nvSpPr>
          <p:cNvPr id="36" name="object 8"/>
          <p:cNvSpPr txBox="1"/>
          <p:nvPr/>
        </p:nvSpPr>
        <p:spPr>
          <a:xfrm>
            <a:off x="335360" y="1628800"/>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Edad</a:t>
            </a:r>
          </a:p>
        </p:txBody>
      </p:sp>
      <p:sp>
        <p:nvSpPr>
          <p:cNvPr id="37" name="object 8"/>
          <p:cNvSpPr txBox="1"/>
          <p:nvPr/>
        </p:nvSpPr>
        <p:spPr>
          <a:xfrm>
            <a:off x="6528048" y="1628416"/>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Zona</a:t>
            </a:r>
          </a:p>
        </p:txBody>
      </p:sp>
      <p:graphicFrame>
        <p:nvGraphicFramePr>
          <p:cNvPr id="6" name="Tabla 5"/>
          <p:cNvGraphicFramePr>
            <a:graphicFrameLocks noGrp="1"/>
          </p:cNvGraphicFramePr>
          <p:nvPr>
            <p:extLst>
              <p:ext uri="{D42A27DB-BD31-4B8C-83A1-F6EECF244321}">
                <p14:modId xmlns:p14="http://schemas.microsoft.com/office/powerpoint/2010/main" val="2453530989"/>
              </p:ext>
            </p:extLst>
          </p:nvPr>
        </p:nvGraphicFramePr>
        <p:xfrm>
          <a:off x="6528048" y="1844824"/>
          <a:ext cx="5318393" cy="4541184"/>
        </p:xfrm>
        <a:graphic>
          <a:graphicData uri="http://schemas.openxmlformats.org/drawingml/2006/table">
            <a:tbl>
              <a:tblPr>
                <a:tableStyleId>{69C7853C-536D-4A76-A0AE-DD22124D55A5}</a:tableStyleId>
              </a:tblPr>
              <a:tblGrid>
                <a:gridCol w="1358393">
                  <a:extLst>
                    <a:ext uri="{9D8B030D-6E8A-4147-A177-3AD203B41FA5}">
                      <a16:colId xmlns:a16="http://schemas.microsoft.com/office/drawing/2014/main" val="1739621751"/>
                    </a:ext>
                  </a:extLst>
                </a:gridCol>
                <a:gridCol w="792000">
                  <a:extLst>
                    <a:ext uri="{9D8B030D-6E8A-4147-A177-3AD203B41FA5}">
                      <a16:colId xmlns:a16="http://schemas.microsoft.com/office/drawing/2014/main" val="3431622389"/>
                    </a:ext>
                  </a:extLst>
                </a:gridCol>
                <a:gridCol w="792000">
                  <a:extLst>
                    <a:ext uri="{9D8B030D-6E8A-4147-A177-3AD203B41FA5}">
                      <a16:colId xmlns:a16="http://schemas.microsoft.com/office/drawing/2014/main" val="718660680"/>
                    </a:ext>
                  </a:extLst>
                </a:gridCol>
                <a:gridCol w="792000">
                  <a:extLst>
                    <a:ext uri="{9D8B030D-6E8A-4147-A177-3AD203B41FA5}">
                      <a16:colId xmlns:a16="http://schemas.microsoft.com/office/drawing/2014/main" val="497405595"/>
                    </a:ext>
                  </a:extLst>
                </a:gridCol>
                <a:gridCol w="792000">
                  <a:extLst>
                    <a:ext uri="{9D8B030D-6E8A-4147-A177-3AD203B41FA5}">
                      <a16:colId xmlns:a16="http://schemas.microsoft.com/office/drawing/2014/main" val="1603744404"/>
                    </a:ext>
                  </a:extLst>
                </a:gridCol>
                <a:gridCol w="792000">
                  <a:extLst>
                    <a:ext uri="{9D8B030D-6E8A-4147-A177-3AD203B41FA5}">
                      <a16:colId xmlns:a16="http://schemas.microsoft.com/office/drawing/2014/main" val="2882413254"/>
                    </a:ext>
                  </a:extLst>
                </a:gridCol>
              </a:tblGrid>
              <a:tr h="168212">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540" marR="540" marT="540"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40" marR="540" marT="540" marB="0" anchor="ctr"/>
                </a:tc>
                <a:tc gridSpan="4">
                  <a:txBody>
                    <a:bodyPr/>
                    <a:lstStyle/>
                    <a:p>
                      <a:pPr algn="ctr" fontAlgn="b"/>
                      <a:r>
                        <a:rPr lang="es-CO" sz="1100" b="1" u="none" strike="noStrike">
                          <a:effectLst/>
                        </a:rPr>
                        <a:t>Zona</a:t>
                      </a:r>
                      <a:endParaRPr lang="es-CO" sz="1100" b="1" i="0" u="none" strike="noStrike">
                        <a:solidFill>
                          <a:srgbClr val="000000"/>
                        </a:solidFill>
                        <a:effectLst/>
                        <a:latin typeface="+mn-lt"/>
                      </a:endParaRPr>
                    </a:p>
                  </a:txBody>
                  <a:tcPr marL="540" marR="540" marT="54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04465104"/>
                  </a:ext>
                </a:extLst>
              </a:tr>
              <a:tr h="335884">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Centro Ampliado</a:t>
                      </a:r>
                      <a:endParaRPr lang="es-CO" sz="1100" b="1" i="0" u="none" strike="noStrike" dirty="0">
                        <a:solidFill>
                          <a:srgbClr val="000000"/>
                        </a:solidFill>
                        <a:effectLst/>
                        <a:latin typeface="+mn-lt"/>
                      </a:endParaRPr>
                    </a:p>
                  </a:txBody>
                  <a:tcPr marL="540" marR="540" marT="540" marB="0" anchor="b"/>
                </a:tc>
                <a:tc>
                  <a:txBody>
                    <a:bodyPr/>
                    <a:lstStyle/>
                    <a:p>
                      <a:pPr algn="ctr" fontAlgn="b"/>
                      <a:r>
                        <a:rPr lang="es-CO" sz="1100" b="1" u="none" strike="noStrike" dirty="0">
                          <a:effectLst/>
                        </a:rPr>
                        <a:t>Ladera</a:t>
                      </a:r>
                      <a:endParaRPr lang="es-CO" sz="1100" b="1" i="0" u="none" strike="noStrike" dirty="0">
                        <a:solidFill>
                          <a:srgbClr val="000000"/>
                        </a:solidFill>
                        <a:effectLst/>
                        <a:latin typeface="+mn-lt"/>
                      </a:endParaRPr>
                    </a:p>
                  </a:txBody>
                  <a:tcPr marL="540" marR="540" marT="540" marB="0" anchor="b"/>
                </a:tc>
                <a:tc>
                  <a:txBody>
                    <a:bodyPr/>
                    <a:lstStyle/>
                    <a:p>
                      <a:pPr algn="ctr" fontAlgn="b"/>
                      <a:r>
                        <a:rPr lang="es-CO" sz="1100" b="1" u="none" strike="noStrike" dirty="0">
                          <a:effectLst/>
                        </a:rPr>
                        <a:t>Urbana Corredor</a:t>
                      </a:r>
                      <a:endParaRPr lang="es-CO" sz="1100" b="1" i="0" u="none" strike="noStrike" dirty="0">
                        <a:solidFill>
                          <a:srgbClr val="000000"/>
                        </a:solidFill>
                        <a:effectLst/>
                        <a:latin typeface="+mn-lt"/>
                      </a:endParaRPr>
                    </a:p>
                  </a:txBody>
                  <a:tcPr marL="540" marR="540" marT="540" marB="0" anchor="b"/>
                </a:tc>
                <a:tc>
                  <a:txBody>
                    <a:bodyPr/>
                    <a:lstStyle/>
                    <a:p>
                      <a:pPr algn="ctr" fontAlgn="b"/>
                      <a:r>
                        <a:rPr lang="es-CO" sz="1100" b="1" u="none" strike="noStrike" dirty="0">
                          <a:effectLst/>
                        </a:rPr>
                        <a:t>Urbana Oriente</a:t>
                      </a:r>
                      <a:endParaRPr lang="es-CO" sz="1100" b="1" i="0" u="none" strike="noStrike" dirty="0">
                        <a:solidFill>
                          <a:srgbClr val="000000"/>
                        </a:solidFill>
                        <a:effectLst/>
                        <a:latin typeface="+mn-lt"/>
                      </a:endParaRPr>
                    </a:p>
                  </a:txBody>
                  <a:tcPr marL="540" marR="540" marT="540" marB="0" anchor="b"/>
                </a:tc>
                <a:extLst>
                  <a:ext uri="{0D108BD9-81ED-4DB2-BD59-A6C34878D82A}">
                    <a16:rowId xmlns:a16="http://schemas.microsoft.com/office/drawing/2014/main" val="1891914344"/>
                  </a:ext>
                </a:extLst>
              </a:tr>
              <a:tr h="168212">
                <a:tc>
                  <a:txBody>
                    <a:bodyPr/>
                    <a:lstStyle/>
                    <a:p>
                      <a:pPr algn="r" fontAlgn="t"/>
                      <a:r>
                        <a:rPr lang="es-CO" sz="1100" b="1" u="none" strike="noStrike" dirty="0">
                          <a:effectLst/>
                        </a:rPr>
                        <a:t>Antioquia</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dirty="0">
                          <a:effectLst/>
                        </a:rPr>
                        <a:t>3%</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1466771936"/>
                  </a:ext>
                </a:extLst>
              </a:tr>
              <a:tr h="168212">
                <a:tc>
                  <a:txBody>
                    <a:bodyPr/>
                    <a:lstStyle/>
                    <a:p>
                      <a:pPr algn="r" fontAlgn="t"/>
                      <a:r>
                        <a:rPr lang="es-CO" sz="1100" b="1" u="none" strike="noStrike" dirty="0">
                          <a:effectLst/>
                        </a:rPr>
                        <a:t>Atlántico</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2037153237"/>
                  </a:ext>
                </a:extLst>
              </a:tr>
              <a:tr h="168212">
                <a:tc>
                  <a:txBody>
                    <a:bodyPr/>
                    <a:lstStyle/>
                    <a:p>
                      <a:pPr algn="r" fontAlgn="t"/>
                      <a:r>
                        <a:rPr lang="es-CO" sz="1100" b="1" u="none" strike="noStrike" dirty="0">
                          <a:effectLst/>
                        </a:rPr>
                        <a:t>Bogotá</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4149355295"/>
                  </a:ext>
                </a:extLst>
              </a:tr>
              <a:tr h="168212">
                <a:tc>
                  <a:txBody>
                    <a:bodyPr/>
                    <a:lstStyle/>
                    <a:p>
                      <a:pPr algn="r" fontAlgn="t"/>
                      <a:r>
                        <a:rPr lang="es-CO" sz="1100" b="1" u="none" strike="noStrike" dirty="0">
                          <a:effectLst/>
                        </a:rPr>
                        <a:t>Bolívar</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2097321043"/>
                  </a:ext>
                </a:extLst>
              </a:tr>
              <a:tr h="168212">
                <a:tc>
                  <a:txBody>
                    <a:bodyPr/>
                    <a:lstStyle/>
                    <a:p>
                      <a:pPr algn="r" fontAlgn="t"/>
                      <a:r>
                        <a:rPr lang="es-CO" sz="1100" b="1" u="none" strike="noStrike" dirty="0">
                          <a:effectLst/>
                        </a:rPr>
                        <a:t>Boyacá</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3918685048"/>
                  </a:ext>
                </a:extLst>
              </a:tr>
              <a:tr h="168212">
                <a:tc>
                  <a:txBody>
                    <a:bodyPr/>
                    <a:lstStyle/>
                    <a:p>
                      <a:pPr algn="r" fontAlgn="t"/>
                      <a:r>
                        <a:rPr lang="es-CO" sz="1100" b="1" u="none" strike="noStrike" dirty="0">
                          <a:effectLst/>
                        </a:rPr>
                        <a:t>Caldas</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2%</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3434115071"/>
                  </a:ext>
                </a:extLst>
              </a:tr>
              <a:tr h="168212">
                <a:tc>
                  <a:txBody>
                    <a:bodyPr/>
                    <a:lstStyle/>
                    <a:p>
                      <a:pPr algn="r" fontAlgn="t"/>
                      <a:r>
                        <a:rPr lang="es-CO" sz="1100" b="1" u="none" strike="noStrike">
                          <a:effectLst/>
                        </a:rPr>
                        <a:t>Caquetá</a:t>
                      </a:r>
                      <a:endParaRPr lang="es-CO" sz="1100" b="1" i="0" u="none" strike="noStrike">
                        <a:solidFill>
                          <a:srgbClr val="000000"/>
                        </a:solidFill>
                        <a:effectLst/>
                        <a:latin typeface="+mn-lt"/>
                      </a:endParaRPr>
                    </a:p>
                  </a:txBody>
                  <a:tcPr marL="540" marR="540" marT="540"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1832070466"/>
                  </a:ext>
                </a:extLst>
              </a:tr>
              <a:tr h="168212">
                <a:tc>
                  <a:txBody>
                    <a:bodyPr/>
                    <a:lstStyle/>
                    <a:p>
                      <a:pPr algn="r" fontAlgn="t"/>
                      <a:r>
                        <a:rPr lang="es-CO" sz="1100" b="1" u="none" strike="noStrike" dirty="0">
                          <a:effectLst/>
                        </a:rPr>
                        <a:t>Cauca</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2708856471"/>
                  </a:ext>
                </a:extLst>
              </a:tr>
              <a:tr h="168212">
                <a:tc>
                  <a:txBody>
                    <a:bodyPr/>
                    <a:lstStyle/>
                    <a:p>
                      <a:pPr algn="r" fontAlgn="t"/>
                      <a:r>
                        <a:rPr lang="es-CO" sz="1100" b="1" u="none" strike="noStrike">
                          <a:effectLst/>
                        </a:rPr>
                        <a:t>Chocó</a:t>
                      </a:r>
                      <a:endParaRPr lang="es-CO" sz="1100" b="1" i="0" u="none" strike="noStrike">
                        <a:solidFill>
                          <a:srgbClr val="000000"/>
                        </a:solidFill>
                        <a:effectLst/>
                        <a:latin typeface="+mn-lt"/>
                      </a:endParaRPr>
                    </a:p>
                  </a:txBody>
                  <a:tcPr marL="540" marR="540" marT="540"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4159720515"/>
                  </a:ext>
                </a:extLst>
              </a:tr>
              <a:tr h="168212">
                <a:tc>
                  <a:txBody>
                    <a:bodyPr/>
                    <a:lstStyle/>
                    <a:p>
                      <a:pPr algn="r" fontAlgn="t"/>
                      <a:r>
                        <a:rPr lang="es-CO" sz="1100" b="1" u="none" strike="noStrike">
                          <a:effectLst/>
                        </a:rPr>
                        <a:t>Córdoba</a:t>
                      </a:r>
                      <a:endParaRPr lang="es-CO" sz="1100" b="1" i="0" u="none" strike="noStrike">
                        <a:solidFill>
                          <a:srgbClr val="000000"/>
                        </a:solidFill>
                        <a:effectLst/>
                        <a:latin typeface="+mn-lt"/>
                      </a:endParaRPr>
                    </a:p>
                  </a:txBody>
                  <a:tcPr marL="540" marR="540" marT="540"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322847809"/>
                  </a:ext>
                </a:extLst>
              </a:tr>
              <a:tr h="168212">
                <a:tc>
                  <a:txBody>
                    <a:bodyPr/>
                    <a:lstStyle/>
                    <a:p>
                      <a:pPr algn="r" fontAlgn="t"/>
                      <a:r>
                        <a:rPr lang="es-CO" sz="1100" b="1" u="none" strike="noStrike">
                          <a:effectLst/>
                        </a:rPr>
                        <a:t>Huila</a:t>
                      </a:r>
                      <a:endParaRPr lang="es-CO" sz="1100" b="1" i="0" u="none" strike="noStrike">
                        <a:solidFill>
                          <a:srgbClr val="000000"/>
                        </a:solidFill>
                        <a:effectLst/>
                        <a:latin typeface="+mn-lt"/>
                      </a:endParaRPr>
                    </a:p>
                  </a:txBody>
                  <a:tcPr marL="540" marR="540" marT="540"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3753707030"/>
                  </a:ext>
                </a:extLst>
              </a:tr>
              <a:tr h="168212">
                <a:tc>
                  <a:txBody>
                    <a:bodyPr/>
                    <a:lstStyle/>
                    <a:p>
                      <a:pPr algn="r" fontAlgn="t"/>
                      <a:r>
                        <a:rPr lang="es-CO" sz="1100" b="1" u="none" strike="noStrike">
                          <a:effectLst/>
                        </a:rPr>
                        <a:t>Magdalena</a:t>
                      </a:r>
                      <a:endParaRPr lang="es-CO" sz="1100" b="1" i="0" u="none" strike="noStrike">
                        <a:solidFill>
                          <a:srgbClr val="000000"/>
                        </a:solidFill>
                        <a:effectLst/>
                        <a:latin typeface="+mn-lt"/>
                      </a:endParaRPr>
                    </a:p>
                  </a:txBody>
                  <a:tcPr marL="540" marR="540" marT="540"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1635142341"/>
                  </a:ext>
                </a:extLst>
              </a:tr>
              <a:tr h="168212">
                <a:tc>
                  <a:txBody>
                    <a:bodyPr/>
                    <a:lstStyle/>
                    <a:p>
                      <a:pPr algn="r" fontAlgn="t"/>
                      <a:r>
                        <a:rPr lang="es-CO" sz="1100" b="1" u="none" strike="noStrike">
                          <a:effectLst/>
                        </a:rPr>
                        <a:t>Meta</a:t>
                      </a:r>
                      <a:endParaRPr lang="es-CO" sz="1100" b="1" i="0" u="none" strike="noStrike">
                        <a:solidFill>
                          <a:srgbClr val="000000"/>
                        </a:solidFill>
                        <a:effectLst/>
                        <a:latin typeface="+mn-lt"/>
                      </a:endParaRPr>
                    </a:p>
                  </a:txBody>
                  <a:tcPr marL="540" marR="540" marT="540"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2617232430"/>
                  </a:ext>
                </a:extLst>
              </a:tr>
              <a:tr h="168212">
                <a:tc>
                  <a:txBody>
                    <a:bodyPr/>
                    <a:lstStyle/>
                    <a:p>
                      <a:pPr algn="r" fontAlgn="t"/>
                      <a:r>
                        <a:rPr lang="es-CO" sz="1100" b="1" u="none" strike="noStrike" dirty="0">
                          <a:effectLst/>
                        </a:rPr>
                        <a:t>Nariño</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4%</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268895599"/>
                  </a:ext>
                </a:extLst>
              </a:tr>
              <a:tr h="168212">
                <a:tc>
                  <a:txBody>
                    <a:bodyPr/>
                    <a:lstStyle/>
                    <a:p>
                      <a:pPr algn="r" fontAlgn="t"/>
                      <a:r>
                        <a:rPr lang="es-CO" sz="1100" b="1" u="none" strike="noStrike" dirty="0">
                          <a:effectLst/>
                        </a:rPr>
                        <a:t>Norte de Santander</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984929882"/>
                  </a:ext>
                </a:extLst>
              </a:tr>
              <a:tr h="168212">
                <a:tc>
                  <a:txBody>
                    <a:bodyPr/>
                    <a:lstStyle/>
                    <a:p>
                      <a:pPr algn="r" fontAlgn="t"/>
                      <a:r>
                        <a:rPr lang="es-CO" sz="1100" b="1" u="none" strike="noStrike" dirty="0">
                          <a:effectLst/>
                        </a:rPr>
                        <a:t>Putumayo</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2281548324"/>
                  </a:ext>
                </a:extLst>
              </a:tr>
              <a:tr h="168212">
                <a:tc>
                  <a:txBody>
                    <a:bodyPr/>
                    <a:lstStyle/>
                    <a:p>
                      <a:pPr algn="r" fontAlgn="t"/>
                      <a:r>
                        <a:rPr lang="es-CO" sz="1100" b="1" u="none" strike="noStrike" dirty="0">
                          <a:effectLst/>
                        </a:rPr>
                        <a:t>Quindío</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extLst>
                  <a:ext uri="{0D108BD9-81ED-4DB2-BD59-A6C34878D82A}">
                    <a16:rowId xmlns:a16="http://schemas.microsoft.com/office/drawing/2014/main" val="3592846450"/>
                  </a:ext>
                </a:extLst>
              </a:tr>
              <a:tr h="168212">
                <a:tc>
                  <a:txBody>
                    <a:bodyPr/>
                    <a:lstStyle/>
                    <a:p>
                      <a:pPr algn="r" fontAlgn="t"/>
                      <a:r>
                        <a:rPr lang="es-CO" sz="1100" b="1" u="none" strike="noStrike" dirty="0">
                          <a:effectLst/>
                        </a:rPr>
                        <a:t>Risaralda</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540" marR="540" marT="540" marB="0" anchor="ctr"/>
                </a:tc>
                <a:extLst>
                  <a:ext uri="{0D108BD9-81ED-4DB2-BD59-A6C34878D82A}">
                    <a16:rowId xmlns:a16="http://schemas.microsoft.com/office/drawing/2014/main" val="4143785393"/>
                  </a:ext>
                </a:extLst>
              </a:tr>
              <a:tr h="168212">
                <a:tc>
                  <a:txBody>
                    <a:bodyPr/>
                    <a:lstStyle/>
                    <a:p>
                      <a:pPr algn="r" fontAlgn="t"/>
                      <a:r>
                        <a:rPr lang="es-CO" sz="1100" b="1" u="none" strike="noStrike" dirty="0">
                          <a:effectLst/>
                        </a:rPr>
                        <a:t>Santander</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40" marR="540" marT="540" marB="0" anchor="ctr"/>
                </a:tc>
                <a:extLst>
                  <a:ext uri="{0D108BD9-81ED-4DB2-BD59-A6C34878D82A}">
                    <a16:rowId xmlns:a16="http://schemas.microsoft.com/office/drawing/2014/main" val="270361830"/>
                  </a:ext>
                </a:extLst>
              </a:tr>
              <a:tr h="168212">
                <a:tc>
                  <a:txBody>
                    <a:bodyPr/>
                    <a:lstStyle/>
                    <a:p>
                      <a:pPr algn="r" fontAlgn="t"/>
                      <a:r>
                        <a:rPr lang="es-CO" sz="1100" b="1" u="none" strike="noStrike" dirty="0">
                          <a:effectLst/>
                        </a:rPr>
                        <a:t>Tolima</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dirty="0">
                          <a:effectLst/>
                        </a:rPr>
                        <a:t>2%</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3%</a:t>
                      </a:r>
                      <a:endParaRPr lang="es-CO" sz="1100" b="0" i="0" u="none" strike="noStrike" dirty="0">
                        <a:solidFill>
                          <a:srgbClr val="000000"/>
                        </a:solidFill>
                        <a:effectLst/>
                        <a:latin typeface="+mn-lt"/>
                      </a:endParaRPr>
                    </a:p>
                  </a:txBody>
                  <a:tcPr marL="540" marR="540" marT="540" marB="0" anchor="ctr"/>
                </a:tc>
                <a:extLst>
                  <a:ext uri="{0D108BD9-81ED-4DB2-BD59-A6C34878D82A}">
                    <a16:rowId xmlns:a16="http://schemas.microsoft.com/office/drawing/2014/main" val="3208030759"/>
                  </a:ext>
                </a:extLst>
              </a:tr>
              <a:tr h="168212">
                <a:tc>
                  <a:txBody>
                    <a:bodyPr/>
                    <a:lstStyle/>
                    <a:p>
                      <a:pPr algn="r" fontAlgn="t"/>
                      <a:r>
                        <a:rPr lang="es-CO" sz="1100" b="1" u="none" strike="noStrike" dirty="0">
                          <a:effectLst/>
                        </a:rPr>
                        <a:t>Valle</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dirty="0">
                          <a:effectLst/>
                        </a:rPr>
                        <a:t>66%</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74%</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63%</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66%</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62%</a:t>
                      </a:r>
                      <a:endParaRPr lang="es-CO" sz="1100" b="0" i="0" u="none" strike="noStrike" dirty="0">
                        <a:solidFill>
                          <a:srgbClr val="000000"/>
                        </a:solidFill>
                        <a:effectLst/>
                        <a:latin typeface="+mn-lt"/>
                      </a:endParaRPr>
                    </a:p>
                  </a:txBody>
                  <a:tcPr marL="540" marR="540" marT="540" marB="0" anchor="ctr"/>
                </a:tc>
                <a:extLst>
                  <a:ext uri="{0D108BD9-81ED-4DB2-BD59-A6C34878D82A}">
                    <a16:rowId xmlns:a16="http://schemas.microsoft.com/office/drawing/2014/main" val="2112581780"/>
                  </a:ext>
                </a:extLst>
              </a:tr>
              <a:tr h="168212">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540" marR="540" marT="54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40" marR="540" marT="540"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540" marR="540" marT="540" marB="0" anchor="ctr"/>
                </a:tc>
                <a:extLst>
                  <a:ext uri="{0D108BD9-81ED-4DB2-BD59-A6C34878D82A}">
                    <a16:rowId xmlns:a16="http://schemas.microsoft.com/office/drawing/2014/main" val="908723058"/>
                  </a:ext>
                </a:extLst>
              </a:tr>
              <a:tr h="168212">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b="1" u="none" strike="noStrike" dirty="0">
                          <a:effectLst/>
                        </a:rPr>
                        <a:t>1.605.909</a:t>
                      </a:r>
                      <a:endParaRPr lang="es-CO" sz="1100" b="1" i="0" u="none" strike="noStrike" dirty="0">
                        <a:solidFill>
                          <a:srgbClr val="000000"/>
                        </a:solidFill>
                        <a:effectLst/>
                        <a:latin typeface="+mn-lt"/>
                      </a:endParaRPr>
                    </a:p>
                  </a:txBody>
                  <a:tcPr marL="540" marR="540" marT="540" marB="0" anchor="ctr"/>
                </a:tc>
                <a:tc>
                  <a:txBody>
                    <a:bodyPr/>
                    <a:lstStyle/>
                    <a:p>
                      <a:pPr algn="ctr" fontAlgn="ctr"/>
                      <a:r>
                        <a:rPr lang="es-CO" sz="1100" b="1" u="none" strike="noStrike">
                          <a:effectLst/>
                        </a:rPr>
                        <a:t>367.845</a:t>
                      </a:r>
                      <a:endParaRPr lang="es-CO" sz="1100" b="1" i="0" u="none" strike="noStrike">
                        <a:solidFill>
                          <a:srgbClr val="000000"/>
                        </a:solidFill>
                        <a:effectLst/>
                        <a:latin typeface="+mn-lt"/>
                      </a:endParaRPr>
                    </a:p>
                  </a:txBody>
                  <a:tcPr marL="540" marR="540" marT="540" marB="0" anchor="ctr"/>
                </a:tc>
                <a:tc>
                  <a:txBody>
                    <a:bodyPr/>
                    <a:lstStyle/>
                    <a:p>
                      <a:pPr algn="ctr" fontAlgn="ctr"/>
                      <a:r>
                        <a:rPr lang="es-CO" sz="1100" b="1" u="none" strike="noStrike">
                          <a:effectLst/>
                        </a:rPr>
                        <a:t>170.439</a:t>
                      </a:r>
                      <a:endParaRPr lang="es-CO" sz="1100" b="1" i="0" u="none" strike="noStrike">
                        <a:solidFill>
                          <a:srgbClr val="000000"/>
                        </a:solidFill>
                        <a:effectLst/>
                        <a:latin typeface="+mn-lt"/>
                      </a:endParaRPr>
                    </a:p>
                  </a:txBody>
                  <a:tcPr marL="540" marR="540" marT="540" marB="0" anchor="ctr"/>
                </a:tc>
                <a:tc>
                  <a:txBody>
                    <a:bodyPr/>
                    <a:lstStyle/>
                    <a:p>
                      <a:pPr algn="ctr" fontAlgn="ctr"/>
                      <a:r>
                        <a:rPr lang="es-CO" sz="1100" b="1" u="none" strike="noStrike">
                          <a:effectLst/>
                        </a:rPr>
                        <a:t>403.440</a:t>
                      </a:r>
                      <a:endParaRPr lang="es-CO" sz="1100" b="1" i="0" u="none" strike="noStrike">
                        <a:solidFill>
                          <a:srgbClr val="000000"/>
                        </a:solidFill>
                        <a:effectLst/>
                        <a:latin typeface="+mn-lt"/>
                      </a:endParaRPr>
                    </a:p>
                  </a:txBody>
                  <a:tcPr marL="540" marR="540" marT="540" marB="0" anchor="ctr"/>
                </a:tc>
                <a:tc>
                  <a:txBody>
                    <a:bodyPr/>
                    <a:lstStyle/>
                    <a:p>
                      <a:pPr algn="ctr" fontAlgn="ctr"/>
                      <a:r>
                        <a:rPr lang="es-CO" sz="1100" b="1" u="none" strike="noStrike" dirty="0">
                          <a:effectLst/>
                        </a:rPr>
                        <a:t>664.186</a:t>
                      </a:r>
                      <a:endParaRPr lang="es-CO" sz="1100" b="1" i="0" u="none" strike="noStrike" dirty="0">
                        <a:solidFill>
                          <a:srgbClr val="000000"/>
                        </a:solidFill>
                        <a:effectLst/>
                        <a:latin typeface="+mn-lt"/>
                      </a:endParaRPr>
                    </a:p>
                  </a:txBody>
                  <a:tcPr marL="540" marR="540" marT="540" marB="0" anchor="ctr"/>
                </a:tc>
                <a:extLst>
                  <a:ext uri="{0D108BD9-81ED-4DB2-BD59-A6C34878D82A}">
                    <a16:rowId xmlns:a16="http://schemas.microsoft.com/office/drawing/2014/main" val="3579877302"/>
                  </a:ext>
                </a:extLst>
              </a:tr>
              <a:tr h="168212">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40" marR="540" marT="540" marB="0"/>
                </a:tc>
                <a:tc>
                  <a:txBody>
                    <a:bodyPr/>
                    <a:lstStyle/>
                    <a:p>
                      <a:pPr algn="ctr" fontAlgn="ctr"/>
                      <a:r>
                        <a:rPr lang="es-CO" sz="1100" b="1" u="none" strike="noStrike" dirty="0">
                          <a:effectLst/>
                        </a:rPr>
                        <a:t>423</a:t>
                      </a:r>
                      <a:endParaRPr lang="es-CO" sz="1100" b="1" i="0" u="none" strike="noStrike" dirty="0">
                        <a:solidFill>
                          <a:srgbClr val="000000"/>
                        </a:solidFill>
                        <a:effectLst/>
                        <a:latin typeface="+mn-lt"/>
                      </a:endParaRPr>
                    </a:p>
                  </a:txBody>
                  <a:tcPr marL="540" marR="540" marT="540" marB="0" anchor="ctr"/>
                </a:tc>
                <a:tc>
                  <a:txBody>
                    <a:bodyPr/>
                    <a:lstStyle/>
                    <a:p>
                      <a:pPr algn="ctr" fontAlgn="ctr"/>
                      <a:r>
                        <a:rPr lang="es-CO" sz="1100" b="1" u="none" strike="noStrike" dirty="0">
                          <a:effectLst/>
                        </a:rPr>
                        <a:t>85</a:t>
                      </a:r>
                      <a:endParaRPr lang="es-CO" sz="1100" b="1" i="0" u="none" strike="noStrike" dirty="0">
                        <a:solidFill>
                          <a:srgbClr val="000000"/>
                        </a:solidFill>
                        <a:effectLst/>
                        <a:latin typeface="+mn-lt"/>
                      </a:endParaRPr>
                    </a:p>
                  </a:txBody>
                  <a:tcPr marL="540" marR="540" marT="540" marB="0" anchor="ctr"/>
                </a:tc>
                <a:tc>
                  <a:txBody>
                    <a:bodyPr/>
                    <a:lstStyle/>
                    <a:p>
                      <a:pPr algn="ctr" fontAlgn="ctr"/>
                      <a:r>
                        <a:rPr lang="es-CO" sz="1100" b="1" u="none" strike="noStrike" dirty="0">
                          <a:effectLst/>
                        </a:rPr>
                        <a:t>40</a:t>
                      </a:r>
                      <a:endParaRPr lang="es-CO" sz="1100" b="1" i="0" u="none" strike="noStrike" dirty="0">
                        <a:solidFill>
                          <a:srgbClr val="000000"/>
                        </a:solidFill>
                        <a:effectLst/>
                        <a:latin typeface="+mn-lt"/>
                      </a:endParaRPr>
                    </a:p>
                  </a:txBody>
                  <a:tcPr marL="540" marR="540" marT="540" marB="0" anchor="ctr"/>
                </a:tc>
                <a:tc>
                  <a:txBody>
                    <a:bodyPr/>
                    <a:lstStyle/>
                    <a:p>
                      <a:pPr algn="ctr" fontAlgn="ctr"/>
                      <a:r>
                        <a:rPr lang="es-CO" sz="1100" b="1" u="none" strike="noStrike" dirty="0">
                          <a:effectLst/>
                        </a:rPr>
                        <a:t>166</a:t>
                      </a:r>
                      <a:endParaRPr lang="es-CO" sz="1100" b="1" i="0" u="none" strike="noStrike" dirty="0">
                        <a:solidFill>
                          <a:srgbClr val="000000"/>
                        </a:solidFill>
                        <a:effectLst/>
                        <a:latin typeface="+mn-lt"/>
                      </a:endParaRPr>
                    </a:p>
                  </a:txBody>
                  <a:tcPr marL="540" marR="540" marT="540" marB="0" anchor="ctr"/>
                </a:tc>
                <a:tc>
                  <a:txBody>
                    <a:bodyPr/>
                    <a:lstStyle/>
                    <a:p>
                      <a:pPr algn="ctr" fontAlgn="ctr"/>
                      <a:r>
                        <a:rPr lang="es-CO" sz="1100" b="1" u="none" strike="noStrike" dirty="0">
                          <a:effectLst/>
                        </a:rPr>
                        <a:t>132</a:t>
                      </a:r>
                      <a:endParaRPr lang="es-CO" sz="1100" b="1" i="0" u="none" strike="noStrike" dirty="0">
                        <a:solidFill>
                          <a:srgbClr val="000000"/>
                        </a:solidFill>
                        <a:effectLst/>
                        <a:latin typeface="+mn-lt"/>
                      </a:endParaRPr>
                    </a:p>
                  </a:txBody>
                  <a:tcPr marL="540" marR="540" marT="540" marB="0" anchor="ctr"/>
                </a:tc>
                <a:extLst>
                  <a:ext uri="{0D108BD9-81ED-4DB2-BD59-A6C34878D82A}">
                    <a16:rowId xmlns:a16="http://schemas.microsoft.com/office/drawing/2014/main" val="2495303431"/>
                  </a:ext>
                </a:extLst>
              </a:tr>
            </a:tbl>
          </a:graphicData>
        </a:graphic>
      </p:graphicFrame>
      <p:graphicFrame>
        <p:nvGraphicFramePr>
          <p:cNvPr id="7" name="Tabla 6"/>
          <p:cNvGraphicFramePr>
            <a:graphicFrameLocks noGrp="1"/>
          </p:cNvGraphicFramePr>
          <p:nvPr>
            <p:extLst>
              <p:ext uri="{D42A27DB-BD31-4B8C-83A1-F6EECF244321}">
                <p14:modId xmlns:p14="http://schemas.microsoft.com/office/powerpoint/2010/main" val="3271927204"/>
              </p:ext>
            </p:extLst>
          </p:nvPr>
        </p:nvGraphicFramePr>
        <p:xfrm>
          <a:off x="263350" y="1844824"/>
          <a:ext cx="5984569" cy="4541178"/>
        </p:xfrm>
        <a:graphic>
          <a:graphicData uri="http://schemas.openxmlformats.org/drawingml/2006/table">
            <a:tbl>
              <a:tblPr>
                <a:tableStyleId>{69C7853C-536D-4A76-A0AE-DD22124D55A5}</a:tableStyleId>
              </a:tblPr>
              <a:tblGrid>
                <a:gridCol w="1388621">
                  <a:extLst>
                    <a:ext uri="{9D8B030D-6E8A-4147-A177-3AD203B41FA5}">
                      <a16:colId xmlns:a16="http://schemas.microsoft.com/office/drawing/2014/main" val="3089546390"/>
                    </a:ext>
                  </a:extLst>
                </a:gridCol>
                <a:gridCol w="656564">
                  <a:extLst>
                    <a:ext uri="{9D8B030D-6E8A-4147-A177-3AD203B41FA5}">
                      <a16:colId xmlns:a16="http://schemas.microsoft.com/office/drawing/2014/main" val="4056057135"/>
                    </a:ext>
                  </a:extLst>
                </a:gridCol>
                <a:gridCol w="656564">
                  <a:extLst>
                    <a:ext uri="{9D8B030D-6E8A-4147-A177-3AD203B41FA5}">
                      <a16:colId xmlns:a16="http://schemas.microsoft.com/office/drawing/2014/main" val="3681160934"/>
                    </a:ext>
                  </a:extLst>
                </a:gridCol>
                <a:gridCol w="656564">
                  <a:extLst>
                    <a:ext uri="{9D8B030D-6E8A-4147-A177-3AD203B41FA5}">
                      <a16:colId xmlns:a16="http://schemas.microsoft.com/office/drawing/2014/main" val="3572663231"/>
                    </a:ext>
                  </a:extLst>
                </a:gridCol>
                <a:gridCol w="656564">
                  <a:extLst>
                    <a:ext uri="{9D8B030D-6E8A-4147-A177-3AD203B41FA5}">
                      <a16:colId xmlns:a16="http://schemas.microsoft.com/office/drawing/2014/main" val="802735774"/>
                    </a:ext>
                  </a:extLst>
                </a:gridCol>
                <a:gridCol w="656564">
                  <a:extLst>
                    <a:ext uri="{9D8B030D-6E8A-4147-A177-3AD203B41FA5}">
                      <a16:colId xmlns:a16="http://schemas.microsoft.com/office/drawing/2014/main" val="1730238804"/>
                    </a:ext>
                  </a:extLst>
                </a:gridCol>
                <a:gridCol w="656564">
                  <a:extLst>
                    <a:ext uri="{9D8B030D-6E8A-4147-A177-3AD203B41FA5}">
                      <a16:colId xmlns:a16="http://schemas.microsoft.com/office/drawing/2014/main" val="2212626112"/>
                    </a:ext>
                  </a:extLst>
                </a:gridCol>
                <a:gridCol w="656564">
                  <a:extLst>
                    <a:ext uri="{9D8B030D-6E8A-4147-A177-3AD203B41FA5}">
                      <a16:colId xmlns:a16="http://schemas.microsoft.com/office/drawing/2014/main" val="811429082"/>
                    </a:ext>
                  </a:extLst>
                </a:gridCol>
              </a:tblGrid>
              <a:tr h="157480">
                <a:tc rowSpan="2">
                  <a:txBody>
                    <a:bodyPr/>
                    <a:lstStyle/>
                    <a:p>
                      <a:pPr algn="l" fontAlgn="ctr"/>
                      <a:r>
                        <a:rPr lang="es-CO" sz="1100" u="none" strike="noStrike" dirty="0">
                          <a:effectLst/>
                        </a:rPr>
                        <a:t> </a:t>
                      </a:r>
                      <a:endParaRPr lang="es-CO" sz="1100" b="0" i="0" u="none" strike="noStrike" dirty="0">
                        <a:solidFill>
                          <a:srgbClr val="000000"/>
                        </a:solidFill>
                        <a:effectLst/>
                        <a:latin typeface="+mn-lt"/>
                      </a:endParaRPr>
                    </a:p>
                  </a:txBody>
                  <a:tcPr marL="573" marR="573" marT="573" marB="0" anchor="ctr"/>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73" marR="573" marT="573" marB="0" anchor="ctr"/>
                </a:tc>
                <a:tc gridSpan="6">
                  <a:txBody>
                    <a:bodyPr/>
                    <a:lstStyle/>
                    <a:p>
                      <a:pPr algn="ctr" fontAlgn="ctr"/>
                      <a:r>
                        <a:rPr lang="es-CO" sz="1100" b="1" u="none" strike="noStrike" dirty="0">
                          <a:effectLst/>
                        </a:rPr>
                        <a:t>Rango Edad</a:t>
                      </a:r>
                      <a:endParaRPr lang="es-CO" sz="1100" b="1" i="0" u="none" strike="noStrike" dirty="0">
                        <a:solidFill>
                          <a:srgbClr val="000000"/>
                        </a:solidFill>
                        <a:effectLst/>
                        <a:latin typeface="+mn-lt"/>
                      </a:endParaRPr>
                    </a:p>
                  </a:txBody>
                  <a:tcPr marL="573" marR="573" marT="573"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21752904"/>
                  </a:ext>
                </a:extLst>
              </a:tr>
              <a:tr h="0">
                <a:tc vMerge="1">
                  <a:txBody>
                    <a:bodyPr/>
                    <a:lstStyle/>
                    <a:p>
                      <a:endParaRPr lang="en-US"/>
                    </a:p>
                  </a:txBody>
                  <a:tcPr/>
                </a:tc>
                <a:tc vMerge="1">
                  <a:txBody>
                    <a:bodyPr/>
                    <a:lstStyle/>
                    <a:p>
                      <a:endParaRPr lang="en-US"/>
                    </a:p>
                  </a:txBody>
                  <a:tcPr/>
                </a:tc>
                <a:tc>
                  <a:txBody>
                    <a:bodyPr/>
                    <a:lstStyle/>
                    <a:p>
                      <a:pPr algn="ctr" fontAlgn="ctr"/>
                      <a:r>
                        <a:rPr lang="es-CO" sz="1100" b="1" u="none" strike="noStrike" dirty="0">
                          <a:effectLst/>
                        </a:rPr>
                        <a:t>18 - 24 años</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dirty="0">
                          <a:effectLst/>
                        </a:rPr>
                        <a:t>25 - 34 años</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dirty="0">
                          <a:effectLst/>
                        </a:rPr>
                        <a:t>35 - 44 años</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dirty="0">
                          <a:effectLst/>
                        </a:rPr>
                        <a:t>45 - 54 años</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dirty="0">
                          <a:effectLst/>
                        </a:rPr>
                        <a:t>55 - 64 años</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dirty="0">
                          <a:effectLst/>
                        </a:rPr>
                        <a:t>65 - 80 años</a:t>
                      </a:r>
                      <a:endParaRPr lang="es-CO" sz="1100" b="1" i="0" u="none" strike="noStrike" dirty="0">
                        <a:solidFill>
                          <a:srgbClr val="000000"/>
                        </a:solidFill>
                        <a:effectLst/>
                        <a:latin typeface="+mn-lt"/>
                      </a:endParaRPr>
                    </a:p>
                  </a:txBody>
                  <a:tcPr marL="573" marR="573" marT="573" marB="0" anchor="ctr"/>
                </a:tc>
                <a:extLst>
                  <a:ext uri="{0D108BD9-81ED-4DB2-BD59-A6C34878D82A}">
                    <a16:rowId xmlns:a16="http://schemas.microsoft.com/office/drawing/2014/main" val="2086146599"/>
                  </a:ext>
                </a:extLst>
              </a:tr>
              <a:tr h="0">
                <a:tc>
                  <a:txBody>
                    <a:bodyPr/>
                    <a:lstStyle/>
                    <a:p>
                      <a:pPr algn="r" fontAlgn="ctr"/>
                      <a:r>
                        <a:rPr lang="es-CO" sz="1100" b="1" u="none" strike="noStrike" dirty="0">
                          <a:effectLst/>
                        </a:rPr>
                        <a:t>Antioquia</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dirty="0">
                          <a:effectLst/>
                        </a:rPr>
                        <a:t>3%</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5%</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dirty="0">
                          <a:effectLst/>
                        </a:rPr>
                        <a:t>4%</a:t>
                      </a:r>
                      <a:endParaRPr lang="es-CO" sz="1100" b="0" i="0" u="none" strike="noStrike" dirty="0">
                        <a:solidFill>
                          <a:srgbClr val="000000"/>
                        </a:solidFill>
                        <a:effectLst/>
                        <a:latin typeface="+mn-lt"/>
                      </a:endParaRPr>
                    </a:p>
                  </a:txBody>
                  <a:tcPr marL="573" marR="573" marT="573" marB="0" anchor="ctr"/>
                </a:tc>
                <a:extLst>
                  <a:ext uri="{0D108BD9-81ED-4DB2-BD59-A6C34878D82A}">
                    <a16:rowId xmlns:a16="http://schemas.microsoft.com/office/drawing/2014/main" val="3104267870"/>
                  </a:ext>
                </a:extLst>
              </a:tr>
              <a:tr h="0">
                <a:tc>
                  <a:txBody>
                    <a:bodyPr/>
                    <a:lstStyle/>
                    <a:p>
                      <a:pPr algn="r" fontAlgn="ctr"/>
                      <a:r>
                        <a:rPr lang="es-CO" sz="1100" b="1" u="none" strike="noStrike" dirty="0">
                          <a:effectLst/>
                        </a:rPr>
                        <a:t>Atlántico</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2%</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1148920277"/>
                  </a:ext>
                </a:extLst>
              </a:tr>
              <a:tr h="0">
                <a:tc>
                  <a:txBody>
                    <a:bodyPr/>
                    <a:lstStyle/>
                    <a:p>
                      <a:pPr algn="r" fontAlgn="ctr"/>
                      <a:r>
                        <a:rPr lang="es-CO" sz="1100" b="1" u="none" strike="noStrike" dirty="0">
                          <a:effectLst/>
                        </a:rPr>
                        <a:t>Bogotá</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4163539514"/>
                  </a:ext>
                </a:extLst>
              </a:tr>
              <a:tr h="0">
                <a:tc>
                  <a:txBody>
                    <a:bodyPr/>
                    <a:lstStyle/>
                    <a:p>
                      <a:pPr algn="r" fontAlgn="ctr"/>
                      <a:r>
                        <a:rPr lang="es-CO" sz="1100" b="1" u="none" strike="noStrike">
                          <a:effectLst/>
                        </a:rPr>
                        <a:t>Bolívar</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3174071965"/>
                  </a:ext>
                </a:extLst>
              </a:tr>
              <a:tr h="0">
                <a:tc>
                  <a:txBody>
                    <a:bodyPr/>
                    <a:lstStyle/>
                    <a:p>
                      <a:pPr algn="r" fontAlgn="ctr"/>
                      <a:r>
                        <a:rPr lang="es-CO" sz="1100" b="1" u="none" strike="noStrike">
                          <a:effectLst/>
                        </a:rPr>
                        <a:t>Boyacá</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2952131363"/>
                  </a:ext>
                </a:extLst>
              </a:tr>
              <a:tr h="0">
                <a:tc>
                  <a:txBody>
                    <a:bodyPr/>
                    <a:lstStyle/>
                    <a:p>
                      <a:pPr algn="r" fontAlgn="ctr"/>
                      <a:r>
                        <a:rPr lang="es-CO" sz="1100" b="1" u="none" strike="noStrike" dirty="0">
                          <a:effectLst/>
                        </a:rPr>
                        <a:t>Caldas</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3%</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1896128304"/>
                  </a:ext>
                </a:extLst>
              </a:tr>
              <a:tr h="0">
                <a:tc>
                  <a:txBody>
                    <a:bodyPr/>
                    <a:lstStyle/>
                    <a:p>
                      <a:pPr algn="r" fontAlgn="ctr"/>
                      <a:r>
                        <a:rPr lang="es-CO" sz="1100" b="1" u="none" strike="noStrike">
                          <a:effectLst/>
                        </a:rPr>
                        <a:t>Caquetá</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3244694727"/>
                  </a:ext>
                </a:extLst>
              </a:tr>
              <a:tr h="0">
                <a:tc>
                  <a:txBody>
                    <a:bodyPr/>
                    <a:lstStyle/>
                    <a:p>
                      <a:pPr algn="r" fontAlgn="ctr"/>
                      <a:r>
                        <a:rPr lang="es-CO" sz="1100" b="1" u="none" strike="noStrike">
                          <a:effectLst/>
                        </a:rPr>
                        <a:t>Cauca</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3976826350"/>
                  </a:ext>
                </a:extLst>
              </a:tr>
              <a:tr h="0">
                <a:tc>
                  <a:txBody>
                    <a:bodyPr/>
                    <a:lstStyle/>
                    <a:p>
                      <a:pPr algn="r" fontAlgn="ctr"/>
                      <a:r>
                        <a:rPr lang="es-CO" sz="1100" b="1" u="none" strike="noStrike">
                          <a:effectLst/>
                        </a:rPr>
                        <a:t>Chocó</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2%</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4119109770"/>
                  </a:ext>
                </a:extLst>
              </a:tr>
              <a:tr h="0">
                <a:tc>
                  <a:txBody>
                    <a:bodyPr/>
                    <a:lstStyle/>
                    <a:p>
                      <a:pPr algn="r" fontAlgn="ctr"/>
                      <a:r>
                        <a:rPr lang="es-CO" sz="1100" b="1" u="none" strike="noStrike" dirty="0">
                          <a:effectLst/>
                        </a:rPr>
                        <a:t>Córdoba</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23629764"/>
                  </a:ext>
                </a:extLst>
              </a:tr>
              <a:tr h="0">
                <a:tc>
                  <a:txBody>
                    <a:bodyPr/>
                    <a:lstStyle/>
                    <a:p>
                      <a:pPr algn="r" fontAlgn="ctr"/>
                      <a:r>
                        <a:rPr lang="es-CO" sz="1100" b="1" u="none" strike="noStrike">
                          <a:effectLst/>
                        </a:rPr>
                        <a:t>Huila</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4179212498"/>
                  </a:ext>
                </a:extLst>
              </a:tr>
              <a:tr h="0">
                <a:tc>
                  <a:txBody>
                    <a:bodyPr/>
                    <a:lstStyle/>
                    <a:p>
                      <a:pPr algn="r" fontAlgn="ctr"/>
                      <a:r>
                        <a:rPr lang="es-CO" sz="1100" b="1" u="none" strike="noStrike">
                          <a:effectLst/>
                        </a:rPr>
                        <a:t>Magdalena</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4039611049"/>
                  </a:ext>
                </a:extLst>
              </a:tr>
              <a:tr h="0">
                <a:tc>
                  <a:txBody>
                    <a:bodyPr/>
                    <a:lstStyle/>
                    <a:p>
                      <a:pPr algn="r" fontAlgn="ctr"/>
                      <a:r>
                        <a:rPr lang="es-CO" sz="1100" b="1" u="none" strike="noStrike" dirty="0">
                          <a:effectLst/>
                        </a:rPr>
                        <a:t>Meta</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2%</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1090112259"/>
                  </a:ext>
                </a:extLst>
              </a:tr>
              <a:tr h="0">
                <a:tc>
                  <a:txBody>
                    <a:bodyPr/>
                    <a:lstStyle/>
                    <a:p>
                      <a:pPr algn="r" fontAlgn="ctr"/>
                      <a:r>
                        <a:rPr lang="es-CO" sz="1100" b="1" u="none" strike="noStrike">
                          <a:effectLst/>
                        </a:rPr>
                        <a:t>Nariño</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9%</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3813847098"/>
                  </a:ext>
                </a:extLst>
              </a:tr>
              <a:tr h="0">
                <a:tc>
                  <a:txBody>
                    <a:bodyPr/>
                    <a:lstStyle/>
                    <a:p>
                      <a:pPr algn="r" fontAlgn="ctr"/>
                      <a:r>
                        <a:rPr lang="es-CO" sz="1100" b="1" u="none" strike="noStrike" dirty="0">
                          <a:effectLst/>
                        </a:rPr>
                        <a:t>Norte de Santander</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3514175347"/>
                  </a:ext>
                </a:extLst>
              </a:tr>
              <a:tr h="0">
                <a:tc>
                  <a:txBody>
                    <a:bodyPr/>
                    <a:lstStyle/>
                    <a:p>
                      <a:pPr algn="r" fontAlgn="ctr"/>
                      <a:r>
                        <a:rPr lang="es-CO" sz="1100" b="1" u="none" strike="noStrike" dirty="0">
                          <a:effectLst/>
                        </a:rPr>
                        <a:t>Putumayo</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2%</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86691356"/>
                  </a:ext>
                </a:extLst>
              </a:tr>
              <a:tr h="0">
                <a:tc>
                  <a:txBody>
                    <a:bodyPr/>
                    <a:lstStyle/>
                    <a:p>
                      <a:pPr algn="r" fontAlgn="ctr"/>
                      <a:r>
                        <a:rPr lang="es-CO" sz="1100" b="1" u="none" strike="noStrike" dirty="0">
                          <a:effectLst/>
                        </a:rPr>
                        <a:t>Quindío</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3%</a:t>
                      </a:r>
                      <a:endParaRPr lang="es-CO" sz="1100" b="0"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extLst>
                  <a:ext uri="{0D108BD9-81ED-4DB2-BD59-A6C34878D82A}">
                    <a16:rowId xmlns:a16="http://schemas.microsoft.com/office/drawing/2014/main" val="2019026589"/>
                  </a:ext>
                </a:extLst>
              </a:tr>
              <a:tr h="0">
                <a:tc>
                  <a:txBody>
                    <a:bodyPr/>
                    <a:lstStyle/>
                    <a:p>
                      <a:pPr algn="r" fontAlgn="ctr"/>
                      <a:r>
                        <a:rPr lang="es-CO" sz="1100" b="1" u="none" strike="noStrike" dirty="0">
                          <a:effectLst/>
                        </a:rPr>
                        <a:t>Risaralda</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73" marR="573" marT="573" marB="0" anchor="ctr"/>
                </a:tc>
                <a:extLst>
                  <a:ext uri="{0D108BD9-81ED-4DB2-BD59-A6C34878D82A}">
                    <a16:rowId xmlns:a16="http://schemas.microsoft.com/office/drawing/2014/main" val="3094644331"/>
                  </a:ext>
                </a:extLst>
              </a:tr>
              <a:tr h="0">
                <a:tc>
                  <a:txBody>
                    <a:bodyPr/>
                    <a:lstStyle/>
                    <a:p>
                      <a:pPr algn="r" fontAlgn="ctr"/>
                      <a:r>
                        <a:rPr lang="es-CO" sz="1100" b="1" u="none" strike="noStrike" dirty="0">
                          <a:effectLst/>
                        </a:rPr>
                        <a:t>Santander</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573" marR="573" marT="573" marB="0" anchor="ctr"/>
                </a:tc>
                <a:extLst>
                  <a:ext uri="{0D108BD9-81ED-4DB2-BD59-A6C34878D82A}">
                    <a16:rowId xmlns:a16="http://schemas.microsoft.com/office/drawing/2014/main" val="3710153573"/>
                  </a:ext>
                </a:extLst>
              </a:tr>
              <a:tr h="0">
                <a:tc>
                  <a:txBody>
                    <a:bodyPr/>
                    <a:lstStyle/>
                    <a:p>
                      <a:pPr algn="r" fontAlgn="ctr"/>
                      <a:r>
                        <a:rPr lang="es-CO" sz="1100" b="1" u="none" strike="noStrike" dirty="0">
                          <a:effectLst/>
                        </a:rPr>
                        <a:t>Tolima</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6%</a:t>
                      </a:r>
                      <a:endParaRPr lang="es-CO" sz="1100" b="0" i="0" u="none" strike="noStrike" dirty="0">
                        <a:solidFill>
                          <a:srgbClr val="000000"/>
                        </a:solidFill>
                        <a:effectLst/>
                        <a:latin typeface="+mn-lt"/>
                      </a:endParaRPr>
                    </a:p>
                  </a:txBody>
                  <a:tcPr marL="573" marR="573" marT="573" marB="0" anchor="ctr"/>
                </a:tc>
                <a:extLst>
                  <a:ext uri="{0D108BD9-81ED-4DB2-BD59-A6C34878D82A}">
                    <a16:rowId xmlns:a16="http://schemas.microsoft.com/office/drawing/2014/main" val="2541462177"/>
                  </a:ext>
                </a:extLst>
              </a:tr>
              <a:tr h="0">
                <a:tc>
                  <a:txBody>
                    <a:bodyPr/>
                    <a:lstStyle/>
                    <a:p>
                      <a:pPr algn="r" fontAlgn="ctr"/>
                      <a:r>
                        <a:rPr lang="es-CO" sz="1100" b="1" u="none" strike="noStrike" dirty="0">
                          <a:effectLst/>
                        </a:rPr>
                        <a:t>Valle</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66%</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81%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82%</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73%</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51%</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59%</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57%</a:t>
                      </a:r>
                      <a:endParaRPr lang="es-CO" sz="1100" b="0" i="0" u="none" strike="noStrike" dirty="0">
                        <a:solidFill>
                          <a:srgbClr val="000000"/>
                        </a:solidFill>
                        <a:effectLst/>
                        <a:latin typeface="+mn-lt"/>
                      </a:endParaRPr>
                    </a:p>
                  </a:txBody>
                  <a:tcPr marL="573" marR="573" marT="573" marB="0" anchor="ctr"/>
                </a:tc>
                <a:extLst>
                  <a:ext uri="{0D108BD9-81ED-4DB2-BD59-A6C34878D82A}">
                    <a16:rowId xmlns:a16="http://schemas.microsoft.com/office/drawing/2014/main" val="1043997549"/>
                  </a:ext>
                </a:extLst>
              </a:tr>
              <a:tr h="0">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73" marR="573" marT="573"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573" marR="573" marT="573" marB="0" anchor="ctr"/>
                </a:tc>
                <a:extLst>
                  <a:ext uri="{0D108BD9-81ED-4DB2-BD59-A6C34878D82A}">
                    <a16:rowId xmlns:a16="http://schemas.microsoft.com/office/drawing/2014/main" val="4015263845"/>
                  </a:ext>
                </a:extLst>
              </a:tr>
              <a:tr h="0">
                <a:tc>
                  <a:txBody>
                    <a:bodyPr/>
                    <a:lstStyle/>
                    <a:p>
                      <a:pPr algn="r" fontAlgn="ctr"/>
                      <a:r>
                        <a:rPr lang="es-CO" sz="1100" b="1" u="none" strike="noStrike" dirty="0">
                          <a:effectLst/>
                        </a:rPr>
                        <a:t>Base Expandida</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dirty="0">
                          <a:effectLst/>
                        </a:rPr>
                        <a:t>1.605.909</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dirty="0">
                          <a:effectLst/>
                        </a:rPr>
                        <a:t>202.859</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dirty="0">
                          <a:effectLst/>
                        </a:rPr>
                        <a:t>270.516</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dirty="0">
                          <a:effectLst/>
                        </a:rPr>
                        <a:t>260.561</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dirty="0">
                          <a:effectLst/>
                        </a:rPr>
                        <a:t>300.605</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573" marR="573" marT="573" marB="0" anchor="ctr"/>
                </a:tc>
                <a:extLst>
                  <a:ext uri="{0D108BD9-81ED-4DB2-BD59-A6C34878D82A}">
                    <a16:rowId xmlns:a16="http://schemas.microsoft.com/office/drawing/2014/main" val="2617451397"/>
                  </a:ext>
                </a:extLst>
              </a:tr>
              <a:tr h="0">
                <a:tc>
                  <a:txBody>
                    <a:bodyPr/>
                    <a:lstStyle/>
                    <a:p>
                      <a:pPr algn="r" fontAlgn="ctr"/>
                      <a:r>
                        <a:rPr lang="es-CO" sz="1100" b="1" u="none" strike="noStrike" dirty="0">
                          <a:effectLst/>
                        </a:rPr>
                        <a:t>Base Total Encuestados</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a:effectLst/>
                        </a:rPr>
                        <a:t>423</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b="1" u="none" strike="noStrike">
                          <a:effectLst/>
                        </a:rPr>
                        <a:t>53</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b="1" u="none" strike="noStrike">
                          <a:effectLst/>
                        </a:rPr>
                        <a:t>76</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b="1" u="none" strike="noStrike">
                          <a:effectLst/>
                        </a:rPr>
                        <a:t>74</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b="1" u="none" strike="noStrike">
                          <a:effectLst/>
                        </a:rPr>
                        <a:t>78</a:t>
                      </a:r>
                      <a:endParaRPr lang="es-CO" sz="1100" b="1" i="0" u="none" strike="noStrike">
                        <a:solidFill>
                          <a:srgbClr val="000000"/>
                        </a:solidFill>
                        <a:effectLst/>
                        <a:latin typeface="+mn-lt"/>
                      </a:endParaRPr>
                    </a:p>
                  </a:txBody>
                  <a:tcPr marL="573" marR="573" marT="573"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573" marR="573" marT="573"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573" marR="573" marT="573" marB="0" anchor="ctr"/>
                </a:tc>
                <a:extLst>
                  <a:ext uri="{0D108BD9-81ED-4DB2-BD59-A6C34878D82A}">
                    <a16:rowId xmlns:a16="http://schemas.microsoft.com/office/drawing/2014/main" val="325943859"/>
                  </a:ext>
                </a:extLst>
              </a:tr>
            </a:tbl>
          </a:graphicData>
        </a:graphic>
      </p:graphicFrame>
    </p:spTree>
    <p:extLst>
      <p:ext uri="{BB962C8B-B14F-4D97-AF65-F5344CB8AC3E}">
        <p14:creationId xmlns:p14="http://schemas.microsoft.com/office/powerpoint/2010/main" val="30499318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120</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4,3</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4,2</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6008680"/>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45717"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4,3</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4,2</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4,4</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4,3</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COMODIDAD (CONFORT)</a:t>
            </a:r>
            <a:endParaRPr lang="es-MX" sz="2360" spc="84" dirty="0">
              <a:solidFill>
                <a:schemeClr val="tx1"/>
              </a:solidFill>
              <a:latin typeface="+mn-lt"/>
            </a:endParaRPr>
          </a:p>
        </p:txBody>
      </p:sp>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281626565"/>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613954957"/>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004231491"/>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584430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121</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4,3</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4,4</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4,3</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4,2</a:t>
              </a:r>
            </a:p>
          </p:txBody>
        </p:sp>
      </p:grpSp>
      <p:graphicFrame>
        <p:nvGraphicFramePr>
          <p:cNvPr id="1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417004380"/>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0"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26"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COMODIDAD (CONFORT)</a:t>
            </a:r>
            <a:endParaRPr lang="es-MX" sz="2360" spc="84" dirty="0">
              <a:solidFill>
                <a:schemeClr val="tx1"/>
              </a:solidFill>
              <a:latin typeface="+mn-lt"/>
            </a:endParaRPr>
          </a:p>
        </p:txBody>
      </p:sp>
      <p:graphicFrame>
        <p:nvGraphicFramePr>
          <p:cNvPr id="21" name="Tabla 20"/>
          <p:cNvGraphicFramePr>
            <a:graphicFrameLocks noGrp="1"/>
          </p:cNvGraphicFramePr>
          <p:nvPr>
            <p:extLst>
              <p:ext uri="{D42A27DB-BD31-4B8C-83A1-F6EECF244321}">
                <p14:modId xmlns:p14="http://schemas.microsoft.com/office/powerpoint/2010/main" val="103182550"/>
              </p:ext>
            </p:extLst>
          </p:nvPr>
        </p:nvGraphicFramePr>
        <p:xfrm>
          <a:off x="5204732" y="1916832"/>
          <a:ext cx="6651908" cy="1924134"/>
        </p:xfrm>
        <a:graphic>
          <a:graphicData uri="http://schemas.openxmlformats.org/drawingml/2006/table">
            <a:tbl>
              <a:tblPr>
                <a:tableStyleId>{69C7853C-536D-4A76-A0AE-DD22124D55A5}</a:tableStyleId>
              </a:tblPr>
              <a:tblGrid>
                <a:gridCol w="1359908">
                  <a:extLst>
                    <a:ext uri="{9D8B030D-6E8A-4147-A177-3AD203B41FA5}">
                      <a16:colId xmlns:a16="http://schemas.microsoft.com/office/drawing/2014/main" val="3556751232"/>
                    </a:ext>
                  </a:extLst>
                </a:gridCol>
                <a:gridCol w="756000">
                  <a:extLst>
                    <a:ext uri="{9D8B030D-6E8A-4147-A177-3AD203B41FA5}">
                      <a16:colId xmlns:a16="http://schemas.microsoft.com/office/drawing/2014/main" val="4011656644"/>
                    </a:ext>
                  </a:extLst>
                </a:gridCol>
                <a:gridCol w="756000">
                  <a:extLst>
                    <a:ext uri="{9D8B030D-6E8A-4147-A177-3AD203B41FA5}">
                      <a16:colId xmlns:a16="http://schemas.microsoft.com/office/drawing/2014/main" val="1354285831"/>
                    </a:ext>
                  </a:extLst>
                </a:gridCol>
                <a:gridCol w="756000">
                  <a:extLst>
                    <a:ext uri="{9D8B030D-6E8A-4147-A177-3AD203B41FA5}">
                      <a16:colId xmlns:a16="http://schemas.microsoft.com/office/drawing/2014/main" val="2384637603"/>
                    </a:ext>
                  </a:extLst>
                </a:gridCol>
                <a:gridCol w="756000">
                  <a:extLst>
                    <a:ext uri="{9D8B030D-6E8A-4147-A177-3AD203B41FA5}">
                      <a16:colId xmlns:a16="http://schemas.microsoft.com/office/drawing/2014/main" val="2484846684"/>
                    </a:ext>
                  </a:extLst>
                </a:gridCol>
                <a:gridCol w="756000">
                  <a:extLst>
                    <a:ext uri="{9D8B030D-6E8A-4147-A177-3AD203B41FA5}">
                      <a16:colId xmlns:a16="http://schemas.microsoft.com/office/drawing/2014/main" val="2383519280"/>
                    </a:ext>
                  </a:extLst>
                </a:gridCol>
                <a:gridCol w="756000">
                  <a:extLst>
                    <a:ext uri="{9D8B030D-6E8A-4147-A177-3AD203B41FA5}">
                      <a16:colId xmlns:a16="http://schemas.microsoft.com/office/drawing/2014/main" val="1539729544"/>
                    </a:ext>
                  </a:extLst>
                </a:gridCol>
                <a:gridCol w="756000">
                  <a:extLst>
                    <a:ext uri="{9D8B030D-6E8A-4147-A177-3AD203B41FA5}">
                      <a16:colId xmlns:a16="http://schemas.microsoft.com/office/drawing/2014/main" val="345337570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1268912"/>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857812075"/>
                  </a:ext>
                </a:extLst>
              </a:tr>
              <a:tr h="0">
                <a:tc>
                  <a:txBody>
                    <a:bodyPr/>
                    <a:lstStyle/>
                    <a:p>
                      <a:pPr algn="r" fontAlgn="t"/>
                      <a:r>
                        <a:rPr lang="es-CO" sz="1100" b="1" u="none" strike="noStrike" dirty="0">
                          <a:effectLst/>
                        </a:rPr>
                        <a:t>Nada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3809225563"/>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extLst>
                  <a:ext uri="{0D108BD9-81ED-4DB2-BD59-A6C34878D82A}">
                    <a16:rowId xmlns:a16="http://schemas.microsoft.com/office/drawing/2014/main" val="3406181641"/>
                  </a:ext>
                </a:extLst>
              </a:tr>
              <a:tr h="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dirty="0">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15%</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1257419664"/>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23%</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extLst>
                  <a:ext uri="{0D108BD9-81ED-4DB2-BD59-A6C34878D82A}">
                    <a16:rowId xmlns:a16="http://schemas.microsoft.com/office/drawing/2014/main" val="1203698120"/>
                  </a:ext>
                </a:extLst>
              </a:tr>
              <a:tr h="0">
                <a:tc>
                  <a:txBody>
                    <a:bodyPr/>
                    <a:lstStyle/>
                    <a:p>
                      <a:pPr algn="r" fontAlgn="t"/>
                      <a:r>
                        <a:rPr lang="es-CO" sz="1100" b="1" u="none" strike="noStrike">
                          <a:effectLst/>
                        </a:rPr>
                        <a:t>Muy importante</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66%</a:t>
                      </a:r>
                    </a:p>
                  </a:txBody>
                  <a:tcPr marL="9525" marR="9525" marT="9525" marB="0" anchor="ctr"/>
                </a:tc>
                <a:tc>
                  <a:txBody>
                    <a:bodyPr/>
                    <a:lstStyle/>
                    <a:p>
                      <a:pPr algn="ctr" fontAlgn="ctr"/>
                      <a:r>
                        <a:rPr lang="es-CO" sz="1100" b="0" i="0" u="none" strike="noStrike">
                          <a:solidFill>
                            <a:srgbClr val="000000"/>
                          </a:solidFill>
                          <a:effectLst/>
                          <a:latin typeface="+mn-lt"/>
                        </a:rPr>
                        <a:t>58%</a:t>
                      </a:r>
                    </a:p>
                  </a:txBody>
                  <a:tcPr marL="9525" marR="9525" marT="9525" marB="0" anchor="ctr"/>
                </a:tc>
                <a:tc>
                  <a:txBody>
                    <a:bodyPr/>
                    <a:lstStyle/>
                    <a:p>
                      <a:pPr algn="ctr" fontAlgn="ctr"/>
                      <a:r>
                        <a:rPr lang="es-CO" sz="1100" b="0" i="0" u="none" strike="noStrike">
                          <a:solidFill>
                            <a:srgbClr val="000000"/>
                          </a:solidFill>
                          <a:effectLst/>
                          <a:latin typeface="+mn-lt"/>
                        </a:rPr>
                        <a:t>69%</a:t>
                      </a:r>
                    </a:p>
                  </a:txBody>
                  <a:tcPr marL="9525" marR="9525" marT="9525" marB="0" anchor="ctr"/>
                </a:tc>
                <a:tc>
                  <a:txBody>
                    <a:bodyPr/>
                    <a:lstStyle/>
                    <a:p>
                      <a:pPr algn="ctr" fontAlgn="ctr"/>
                      <a:r>
                        <a:rPr lang="es-CO" sz="1100" b="0" i="0" u="none" strike="noStrike">
                          <a:solidFill>
                            <a:srgbClr val="000000"/>
                          </a:solidFill>
                          <a:effectLst/>
                          <a:latin typeface="+mn-lt"/>
                        </a:rPr>
                        <a:t>72%</a:t>
                      </a:r>
                    </a:p>
                  </a:txBody>
                  <a:tcPr marL="9525" marR="9525" marT="9525" marB="0" anchor="ctr"/>
                </a:tc>
                <a:tc>
                  <a:txBody>
                    <a:bodyPr/>
                    <a:lstStyle/>
                    <a:p>
                      <a:pPr algn="ctr" fontAlgn="ctr"/>
                      <a:r>
                        <a:rPr lang="es-CO" sz="1100" b="0" i="0" u="none" strike="noStrike">
                          <a:solidFill>
                            <a:srgbClr val="000000"/>
                          </a:solidFill>
                          <a:effectLst/>
                          <a:latin typeface="+mn-lt"/>
                        </a:rPr>
                        <a:t>67%</a:t>
                      </a:r>
                    </a:p>
                  </a:txBody>
                  <a:tcPr marL="9525" marR="9525" marT="9525" marB="0" anchor="ctr"/>
                </a:tc>
                <a:tc>
                  <a:txBody>
                    <a:bodyPr/>
                    <a:lstStyle/>
                    <a:p>
                      <a:pPr algn="ctr" fontAlgn="ctr"/>
                      <a:r>
                        <a:rPr lang="es-CO" sz="1100" b="0" i="0" u="none" strike="noStrike">
                          <a:solidFill>
                            <a:srgbClr val="000000"/>
                          </a:solidFill>
                          <a:effectLst/>
                          <a:latin typeface="+mn-lt"/>
                        </a:rPr>
                        <a:t>61%</a:t>
                      </a:r>
                    </a:p>
                  </a:txBody>
                  <a:tcPr marL="9525" marR="9525" marT="9525" marB="0" anchor="ctr"/>
                </a:tc>
                <a:tc>
                  <a:txBody>
                    <a:bodyPr/>
                    <a:lstStyle/>
                    <a:p>
                      <a:pPr algn="ctr" fontAlgn="ctr"/>
                      <a:r>
                        <a:rPr lang="es-CO" sz="1100" b="0" i="0" u="none" strike="noStrike">
                          <a:solidFill>
                            <a:srgbClr val="000000"/>
                          </a:solidFill>
                          <a:effectLst/>
                          <a:latin typeface="+mn-lt"/>
                        </a:rPr>
                        <a:t>69%</a:t>
                      </a:r>
                    </a:p>
                  </a:txBody>
                  <a:tcPr marL="9525" marR="9525" marT="9525" marB="0" anchor="ctr"/>
                </a:tc>
                <a:extLst>
                  <a:ext uri="{0D108BD9-81ED-4DB2-BD59-A6C34878D82A}">
                    <a16:rowId xmlns:a16="http://schemas.microsoft.com/office/drawing/2014/main" val="2823653809"/>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2680640548"/>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dirty="0">
                          <a:solidFill>
                            <a:srgbClr val="000000"/>
                          </a:solidFill>
                          <a:effectLst/>
                          <a:latin typeface="+mn-lt"/>
                        </a:rPr>
                        <a:t>333.057</a:t>
                      </a:r>
                    </a:p>
                  </a:txBody>
                  <a:tcPr marL="9525" marR="9525" marT="9525" marB="0" anchor="ctr"/>
                </a:tc>
                <a:tc>
                  <a:txBody>
                    <a:bodyPr/>
                    <a:lstStyle/>
                    <a:p>
                      <a:pPr algn="ctr" fontAlgn="ctr"/>
                      <a:r>
                        <a:rPr lang="es-CO" sz="1100" b="1" i="0" u="none" strike="noStrike">
                          <a:solidFill>
                            <a:srgbClr val="000000"/>
                          </a:solidFill>
                          <a:effectLst/>
                          <a:latin typeface="+mn-lt"/>
                        </a:rPr>
                        <a:t>238.311</a:t>
                      </a:r>
                    </a:p>
                  </a:txBody>
                  <a:tcPr marL="9525" marR="9525" marT="9525" marB="0" anchor="ctr"/>
                </a:tc>
                <a:extLst>
                  <a:ext uri="{0D108BD9-81ED-4DB2-BD59-A6C34878D82A}">
                    <a16:rowId xmlns:a16="http://schemas.microsoft.com/office/drawing/2014/main" val="325119419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dirty="0">
                          <a:solidFill>
                            <a:srgbClr val="000000"/>
                          </a:solidFill>
                          <a:effectLst/>
                          <a:latin typeface="+mn-lt"/>
                        </a:rPr>
                        <a:t>54</a:t>
                      </a:r>
                    </a:p>
                  </a:txBody>
                  <a:tcPr marL="9525" marR="9525" marT="9525" marB="0" anchor="ctr"/>
                </a:tc>
                <a:tc>
                  <a:txBody>
                    <a:bodyPr/>
                    <a:lstStyle/>
                    <a:p>
                      <a:pPr algn="ctr" fontAlgn="ctr"/>
                      <a:r>
                        <a:rPr lang="es-CO" sz="1100" b="1" i="0" u="none" strike="noStrike" dirty="0">
                          <a:solidFill>
                            <a:srgbClr val="000000"/>
                          </a:solidFill>
                          <a:effectLst/>
                          <a:latin typeface="+mn-lt"/>
                        </a:rPr>
                        <a:t>83</a:t>
                      </a:r>
                    </a:p>
                  </a:txBody>
                  <a:tcPr marL="9525" marR="9525" marT="9525" marB="0" anchor="ctr"/>
                </a:tc>
                <a:tc>
                  <a:txBody>
                    <a:bodyPr/>
                    <a:lstStyle/>
                    <a:p>
                      <a:pPr algn="ctr" fontAlgn="ctr"/>
                      <a:r>
                        <a:rPr lang="es-CO" sz="1100" b="1" i="0" u="none" strike="noStrike" dirty="0">
                          <a:solidFill>
                            <a:srgbClr val="000000"/>
                          </a:solidFill>
                          <a:effectLst/>
                          <a:latin typeface="+mn-lt"/>
                        </a:rPr>
                        <a:t>77</a:t>
                      </a:r>
                    </a:p>
                  </a:txBody>
                  <a:tcPr marL="9525" marR="9525" marT="9525" marB="0" anchor="ctr"/>
                </a:tc>
                <a:tc>
                  <a:txBody>
                    <a:bodyPr/>
                    <a:lstStyle/>
                    <a:p>
                      <a:pPr algn="ctr" fontAlgn="ctr"/>
                      <a:r>
                        <a:rPr lang="es-CO" sz="1100" b="1" i="0" u="none" strike="noStrike" dirty="0">
                          <a:solidFill>
                            <a:srgbClr val="000000"/>
                          </a:solidFill>
                          <a:effectLst/>
                          <a:latin typeface="+mn-lt"/>
                        </a:rPr>
                        <a:t>79</a:t>
                      </a:r>
                    </a:p>
                  </a:txBody>
                  <a:tcPr marL="9525" marR="9525" marT="9525" marB="0" anchor="ctr"/>
                </a:tc>
                <a:tc>
                  <a:txBody>
                    <a:bodyPr/>
                    <a:lstStyle/>
                    <a:p>
                      <a:pPr algn="ctr" fontAlgn="ctr"/>
                      <a:r>
                        <a:rPr lang="es-CO" sz="1100" b="1" i="0" u="none" strike="noStrike" dirty="0">
                          <a:solidFill>
                            <a:srgbClr val="000000"/>
                          </a:solidFill>
                          <a:effectLst/>
                          <a:latin typeface="+mn-lt"/>
                        </a:rPr>
                        <a:t>80</a:t>
                      </a:r>
                    </a:p>
                  </a:txBody>
                  <a:tcPr marL="9525" marR="9525" marT="9525" marB="0" anchor="ctr"/>
                </a:tc>
                <a:tc>
                  <a:txBody>
                    <a:bodyPr/>
                    <a:lstStyle/>
                    <a:p>
                      <a:pPr algn="ctr" fontAlgn="ctr"/>
                      <a:r>
                        <a:rPr lang="es-CO" sz="1100" b="1" i="0" u="none" strike="noStrike" dirty="0">
                          <a:solidFill>
                            <a:srgbClr val="000000"/>
                          </a:solidFill>
                          <a:effectLst/>
                          <a:latin typeface="+mn-lt"/>
                        </a:rPr>
                        <a:t>62</a:t>
                      </a:r>
                    </a:p>
                  </a:txBody>
                  <a:tcPr marL="9525" marR="9525" marT="9525" marB="0" anchor="ctr"/>
                </a:tc>
                <a:extLst>
                  <a:ext uri="{0D108BD9-81ED-4DB2-BD59-A6C34878D82A}">
                    <a16:rowId xmlns:a16="http://schemas.microsoft.com/office/drawing/2014/main" val="1279974952"/>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4,3</a:t>
                      </a:r>
                    </a:p>
                  </a:txBody>
                  <a:tcPr marL="9525" marR="9525" marT="9525" marB="0" anchor="ctr"/>
                </a:tc>
                <a:tc>
                  <a:txBody>
                    <a:bodyPr/>
                    <a:lstStyle/>
                    <a:p>
                      <a:pPr algn="ctr" fontAlgn="ctr"/>
                      <a:r>
                        <a:rPr lang="es-CO" sz="1100" b="1" i="0" u="none" strike="noStrike">
                          <a:solidFill>
                            <a:srgbClr val="000000"/>
                          </a:solidFill>
                          <a:effectLst/>
                          <a:latin typeface="+mn-lt"/>
                        </a:rPr>
                        <a:t>4,3</a:t>
                      </a:r>
                    </a:p>
                  </a:txBody>
                  <a:tcPr marL="9525" marR="9525" marT="9525" marB="0" anchor="ctr"/>
                </a:tc>
                <a:tc>
                  <a:txBody>
                    <a:bodyPr/>
                    <a:lstStyle/>
                    <a:p>
                      <a:pPr algn="ctr" fontAlgn="ctr"/>
                      <a:r>
                        <a:rPr lang="es-CO" sz="1100" b="1" i="0" u="none" strike="noStrike">
                          <a:solidFill>
                            <a:srgbClr val="000000"/>
                          </a:solidFill>
                          <a:effectLst/>
                          <a:latin typeface="+mn-lt"/>
                        </a:rPr>
                        <a:t>4,5</a:t>
                      </a:r>
                    </a:p>
                  </a:txBody>
                  <a:tcPr marL="9525" marR="9525" marT="9525" marB="0" anchor="ctr"/>
                </a:tc>
                <a:tc>
                  <a:txBody>
                    <a:bodyPr/>
                    <a:lstStyle/>
                    <a:p>
                      <a:pPr algn="ctr" fontAlgn="ctr"/>
                      <a:r>
                        <a:rPr lang="es-CO" sz="1100" b="1" i="0" u="none" strike="noStrike">
                          <a:solidFill>
                            <a:srgbClr val="000000"/>
                          </a:solidFill>
                          <a:effectLst/>
                          <a:latin typeface="+mn-lt"/>
                        </a:rPr>
                        <a:t>4,5</a:t>
                      </a:r>
                    </a:p>
                  </a:txBody>
                  <a:tcPr marL="9525" marR="9525" marT="9525" marB="0" anchor="ctr"/>
                </a:tc>
                <a:tc>
                  <a:txBody>
                    <a:bodyPr/>
                    <a:lstStyle/>
                    <a:p>
                      <a:pPr algn="ctr" fontAlgn="ctr"/>
                      <a:r>
                        <a:rPr lang="es-CO" sz="1100" b="1" i="0" u="none" strike="noStrike">
                          <a:solidFill>
                            <a:srgbClr val="000000"/>
                          </a:solidFill>
                          <a:effectLst/>
                          <a:latin typeface="+mn-lt"/>
                        </a:rPr>
                        <a:t>4,3</a:t>
                      </a:r>
                    </a:p>
                  </a:txBody>
                  <a:tcPr marL="9525" marR="9525" marT="9525" marB="0" anchor="ctr"/>
                </a:tc>
                <a:tc>
                  <a:txBody>
                    <a:bodyPr/>
                    <a:lstStyle/>
                    <a:p>
                      <a:pPr algn="ctr" fontAlgn="ctr"/>
                      <a:r>
                        <a:rPr lang="es-CO" sz="1100" b="1" i="0" u="none" strike="noStrike">
                          <a:solidFill>
                            <a:srgbClr val="000000"/>
                          </a:solidFill>
                          <a:effectLst/>
                          <a:latin typeface="+mn-lt"/>
                        </a:rPr>
                        <a:t>3,9</a:t>
                      </a:r>
                    </a:p>
                  </a:txBody>
                  <a:tcPr marL="9525" marR="9525" marT="9525" marB="0" anchor="ctr"/>
                </a:tc>
                <a:tc>
                  <a:txBody>
                    <a:bodyPr/>
                    <a:lstStyle/>
                    <a:p>
                      <a:pPr algn="ctr" fontAlgn="ctr"/>
                      <a:r>
                        <a:rPr lang="es-CO" sz="1100" b="1" i="0" u="none" strike="noStrike" dirty="0">
                          <a:solidFill>
                            <a:srgbClr val="000000"/>
                          </a:solidFill>
                          <a:effectLst/>
                          <a:latin typeface="+mn-lt"/>
                        </a:rPr>
                        <a:t>4,4</a:t>
                      </a:r>
                    </a:p>
                  </a:txBody>
                  <a:tcPr marL="9525" marR="9525" marT="9525" marB="0" anchor="ctr"/>
                </a:tc>
                <a:extLst>
                  <a:ext uri="{0D108BD9-81ED-4DB2-BD59-A6C34878D82A}">
                    <a16:rowId xmlns:a16="http://schemas.microsoft.com/office/drawing/2014/main" val="1133824592"/>
                  </a:ext>
                </a:extLst>
              </a:tr>
            </a:tbl>
          </a:graphicData>
        </a:graphic>
      </p:graphicFrame>
    </p:spTree>
    <p:extLst>
      <p:ext uri="{BB962C8B-B14F-4D97-AF65-F5344CB8AC3E}">
        <p14:creationId xmlns:p14="http://schemas.microsoft.com/office/powerpoint/2010/main" val="14866412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122</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4,2</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4,3</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6008680"/>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4,2</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4,1</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4,3</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4,2</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TIEMPO DE VIAJE</a:t>
            </a:r>
            <a:endParaRPr lang="es-MX" sz="2360" spc="84" dirty="0">
              <a:solidFill>
                <a:schemeClr val="tx1"/>
              </a:solidFill>
              <a:latin typeface="+mn-lt"/>
            </a:endParaRPr>
          </a:p>
        </p:txBody>
      </p:sp>
      <p:graphicFrame>
        <p:nvGraphicFramePr>
          <p:cNvPr id="6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659337091"/>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179515299"/>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978405243"/>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091955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123</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4,2</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4,3</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4,2</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4,2</a:t>
              </a:r>
            </a:p>
          </p:txBody>
        </p:sp>
      </p:grpSp>
      <p:sp>
        <p:nvSpPr>
          <p:cNvPr id="21"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22"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TIEMPO DE VIAJE</a:t>
            </a:r>
            <a:endParaRPr lang="es-MX" sz="2360" spc="84" dirty="0">
              <a:solidFill>
                <a:schemeClr val="tx1"/>
              </a:solidFill>
              <a:latin typeface="+mn-lt"/>
            </a:endParaRPr>
          </a:p>
        </p:txBody>
      </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219550345"/>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Tabla 18"/>
          <p:cNvGraphicFramePr>
            <a:graphicFrameLocks noGrp="1"/>
          </p:cNvGraphicFramePr>
          <p:nvPr>
            <p:extLst>
              <p:ext uri="{D42A27DB-BD31-4B8C-83A1-F6EECF244321}">
                <p14:modId xmlns:p14="http://schemas.microsoft.com/office/powerpoint/2010/main" val="460720997"/>
              </p:ext>
            </p:extLst>
          </p:nvPr>
        </p:nvGraphicFramePr>
        <p:xfrm>
          <a:off x="5204732" y="1916832"/>
          <a:ext cx="6651908" cy="1924134"/>
        </p:xfrm>
        <a:graphic>
          <a:graphicData uri="http://schemas.openxmlformats.org/drawingml/2006/table">
            <a:tbl>
              <a:tblPr>
                <a:tableStyleId>{69C7853C-536D-4A76-A0AE-DD22124D55A5}</a:tableStyleId>
              </a:tblPr>
              <a:tblGrid>
                <a:gridCol w="1359908">
                  <a:extLst>
                    <a:ext uri="{9D8B030D-6E8A-4147-A177-3AD203B41FA5}">
                      <a16:colId xmlns:a16="http://schemas.microsoft.com/office/drawing/2014/main" val="3556751232"/>
                    </a:ext>
                  </a:extLst>
                </a:gridCol>
                <a:gridCol w="756000">
                  <a:extLst>
                    <a:ext uri="{9D8B030D-6E8A-4147-A177-3AD203B41FA5}">
                      <a16:colId xmlns:a16="http://schemas.microsoft.com/office/drawing/2014/main" val="4011656644"/>
                    </a:ext>
                  </a:extLst>
                </a:gridCol>
                <a:gridCol w="756000">
                  <a:extLst>
                    <a:ext uri="{9D8B030D-6E8A-4147-A177-3AD203B41FA5}">
                      <a16:colId xmlns:a16="http://schemas.microsoft.com/office/drawing/2014/main" val="1354285831"/>
                    </a:ext>
                  </a:extLst>
                </a:gridCol>
                <a:gridCol w="756000">
                  <a:extLst>
                    <a:ext uri="{9D8B030D-6E8A-4147-A177-3AD203B41FA5}">
                      <a16:colId xmlns:a16="http://schemas.microsoft.com/office/drawing/2014/main" val="2384637603"/>
                    </a:ext>
                  </a:extLst>
                </a:gridCol>
                <a:gridCol w="756000">
                  <a:extLst>
                    <a:ext uri="{9D8B030D-6E8A-4147-A177-3AD203B41FA5}">
                      <a16:colId xmlns:a16="http://schemas.microsoft.com/office/drawing/2014/main" val="2484846684"/>
                    </a:ext>
                  </a:extLst>
                </a:gridCol>
                <a:gridCol w="756000">
                  <a:extLst>
                    <a:ext uri="{9D8B030D-6E8A-4147-A177-3AD203B41FA5}">
                      <a16:colId xmlns:a16="http://schemas.microsoft.com/office/drawing/2014/main" val="2383519280"/>
                    </a:ext>
                  </a:extLst>
                </a:gridCol>
                <a:gridCol w="756000">
                  <a:extLst>
                    <a:ext uri="{9D8B030D-6E8A-4147-A177-3AD203B41FA5}">
                      <a16:colId xmlns:a16="http://schemas.microsoft.com/office/drawing/2014/main" val="1539729544"/>
                    </a:ext>
                  </a:extLst>
                </a:gridCol>
                <a:gridCol w="756000">
                  <a:extLst>
                    <a:ext uri="{9D8B030D-6E8A-4147-A177-3AD203B41FA5}">
                      <a16:colId xmlns:a16="http://schemas.microsoft.com/office/drawing/2014/main" val="345337570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1268912"/>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857812075"/>
                  </a:ext>
                </a:extLst>
              </a:tr>
              <a:tr h="0">
                <a:tc>
                  <a:txBody>
                    <a:bodyPr/>
                    <a:lstStyle/>
                    <a:p>
                      <a:pPr algn="r" fontAlgn="t"/>
                      <a:r>
                        <a:rPr lang="es-CO" sz="1100" b="1" u="none" strike="noStrike" dirty="0">
                          <a:effectLst/>
                        </a:rPr>
                        <a:t>Nada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15%</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3809225563"/>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3406181641"/>
                  </a:ext>
                </a:extLst>
              </a:tr>
              <a:tr h="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18%</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21%</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extLst>
                  <a:ext uri="{0D108BD9-81ED-4DB2-BD59-A6C34878D82A}">
                    <a16:rowId xmlns:a16="http://schemas.microsoft.com/office/drawing/2014/main" val="1257419664"/>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15%</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extLst>
                  <a:ext uri="{0D108BD9-81ED-4DB2-BD59-A6C34878D82A}">
                    <a16:rowId xmlns:a16="http://schemas.microsoft.com/office/drawing/2014/main" val="1203698120"/>
                  </a:ext>
                </a:extLst>
              </a:tr>
              <a:tr h="0">
                <a:tc>
                  <a:txBody>
                    <a:bodyPr/>
                    <a:lstStyle/>
                    <a:p>
                      <a:pPr algn="r" fontAlgn="t"/>
                      <a:r>
                        <a:rPr lang="es-CO" sz="1100" b="1" u="none" strike="noStrike">
                          <a:effectLst/>
                        </a:rPr>
                        <a:t>Muy importante</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64%</a:t>
                      </a:r>
                    </a:p>
                  </a:txBody>
                  <a:tcPr marL="9525" marR="9525" marT="9525" marB="0" anchor="ctr"/>
                </a:tc>
                <a:tc>
                  <a:txBody>
                    <a:bodyPr/>
                    <a:lstStyle/>
                    <a:p>
                      <a:pPr algn="ctr" fontAlgn="ctr"/>
                      <a:r>
                        <a:rPr lang="es-CO" sz="1100" b="0" i="0" u="none" strike="noStrike">
                          <a:solidFill>
                            <a:srgbClr val="000000"/>
                          </a:solidFill>
                          <a:effectLst/>
                          <a:latin typeface="+mn-lt"/>
                        </a:rPr>
                        <a:t>62%</a:t>
                      </a:r>
                    </a:p>
                  </a:txBody>
                  <a:tcPr marL="9525" marR="9525" marT="9525" marB="0" anchor="ctr"/>
                </a:tc>
                <a:tc>
                  <a:txBody>
                    <a:bodyPr/>
                    <a:lstStyle/>
                    <a:p>
                      <a:pPr algn="ctr" fontAlgn="ctr"/>
                      <a:r>
                        <a:rPr lang="es-CO" sz="1100" b="0" i="0" u="none" strike="noStrike">
                          <a:solidFill>
                            <a:srgbClr val="000000"/>
                          </a:solidFill>
                          <a:effectLst/>
                          <a:latin typeface="+mn-lt"/>
                        </a:rPr>
                        <a:t>66%</a:t>
                      </a:r>
                    </a:p>
                  </a:txBody>
                  <a:tcPr marL="9525" marR="9525" marT="9525" marB="0" anchor="ctr"/>
                </a:tc>
                <a:tc>
                  <a:txBody>
                    <a:bodyPr/>
                    <a:lstStyle/>
                    <a:p>
                      <a:pPr algn="ctr" fontAlgn="ctr"/>
                      <a:r>
                        <a:rPr lang="es-CO" sz="1100" b="0" i="0" u="none" strike="noStrike">
                          <a:solidFill>
                            <a:srgbClr val="000000"/>
                          </a:solidFill>
                          <a:effectLst/>
                          <a:latin typeface="+mn-lt"/>
                        </a:rPr>
                        <a:t>76%</a:t>
                      </a:r>
                    </a:p>
                  </a:txBody>
                  <a:tcPr marL="9525" marR="9525" marT="9525" marB="0" anchor="ctr"/>
                </a:tc>
                <a:tc>
                  <a:txBody>
                    <a:bodyPr/>
                    <a:lstStyle/>
                    <a:p>
                      <a:pPr algn="ctr" fontAlgn="ctr"/>
                      <a:r>
                        <a:rPr lang="es-CO" sz="1100" b="0" i="0" u="none" strike="noStrike">
                          <a:solidFill>
                            <a:srgbClr val="000000"/>
                          </a:solidFill>
                          <a:effectLst/>
                          <a:latin typeface="+mn-lt"/>
                        </a:rPr>
                        <a:t>57%</a:t>
                      </a:r>
                    </a:p>
                  </a:txBody>
                  <a:tcPr marL="9525" marR="9525" marT="9525" marB="0" anchor="ctr"/>
                </a:tc>
                <a:tc>
                  <a:txBody>
                    <a:bodyPr/>
                    <a:lstStyle/>
                    <a:p>
                      <a:pPr algn="ctr" fontAlgn="ctr"/>
                      <a:r>
                        <a:rPr lang="es-CO" sz="1100" b="0" i="0" u="none" strike="noStrike">
                          <a:solidFill>
                            <a:srgbClr val="000000"/>
                          </a:solidFill>
                          <a:effectLst/>
                          <a:latin typeface="+mn-lt"/>
                        </a:rPr>
                        <a:t>58%</a:t>
                      </a:r>
                    </a:p>
                  </a:txBody>
                  <a:tcPr marL="9525" marR="9525" marT="9525" marB="0" anchor="ctr"/>
                </a:tc>
                <a:tc>
                  <a:txBody>
                    <a:bodyPr/>
                    <a:lstStyle/>
                    <a:p>
                      <a:pPr algn="ctr" fontAlgn="ctr"/>
                      <a:r>
                        <a:rPr lang="es-CO" sz="1100" b="0" i="0" u="none" strike="noStrike">
                          <a:solidFill>
                            <a:srgbClr val="000000"/>
                          </a:solidFill>
                          <a:effectLst/>
                          <a:latin typeface="+mn-lt"/>
                        </a:rPr>
                        <a:t>68%</a:t>
                      </a:r>
                    </a:p>
                  </a:txBody>
                  <a:tcPr marL="9525" marR="9525" marT="9525" marB="0" anchor="ctr"/>
                </a:tc>
                <a:extLst>
                  <a:ext uri="{0D108BD9-81ED-4DB2-BD59-A6C34878D82A}">
                    <a16:rowId xmlns:a16="http://schemas.microsoft.com/office/drawing/2014/main" val="2823653809"/>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2680640548"/>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dirty="0">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dirty="0">
                          <a:solidFill>
                            <a:srgbClr val="000000"/>
                          </a:solidFill>
                          <a:effectLst/>
                          <a:latin typeface="+mn-lt"/>
                        </a:rPr>
                        <a:t>333.057</a:t>
                      </a:r>
                    </a:p>
                  </a:txBody>
                  <a:tcPr marL="9525" marR="9525" marT="9525" marB="0" anchor="ctr"/>
                </a:tc>
                <a:tc>
                  <a:txBody>
                    <a:bodyPr/>
                    <a:lstStyle/>
                    <a:p>
                      <a:pPr algn="ctr" fontAlgn="ctr"/>
                      <a:r>
                        <a:rPr lang="es-CO" sz="1100" b="1" i="0" u="none" strike="noStrike" dirty="0">
                          <a:solidFill>
                            <a:srgbClr val="000000"/>
                          </a:solidFill>
                          <a:effectLst/>
                          <a:latin typeface="+mn-lt"/>
                        </a:rPr>
                        <a:t>238.311</a:t>
                      </a:r>
                    </a:p>
                  </a:txBody>
                  <a:tcPr marL="9525" marR="9525" marT="9525" marB="0" anchor="ctr"/>
                </a:tc>
                <a:extLst>
                  <a:ext uri="{0D108BD9-81ED-4DB2-BD59-A6C34878D82A}">
                    <a16:rowId xmlns:a16="http://schemas.microsoft.com/office/drawing/2014/main" val="325119419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a:solidFill>
                            <a:srgbClr val="000000"/>
                          </a:solidFill>
                          <a:effectLst/>
                          <a:latin typeface="+mn-lt"/>
                        </a:rPr>
                        <a:t>54</a:t>
                      </a:r>
                    </a:p>
                  </a:txBody>
                  <a:tcPr marL="9525" marR="9525" marT="9525" marB="0" anchor="ctr"/>
                </a:tc>
                <a:tc>
                  <a:txBody>
                    <a:bodyPr/>
                    <a:lstStyle/>
                    <a:p>
                      <a:pPr algn="ctr" fontAlgn="ctr"/>
                      <a:r>
                        <a:rPr lang="es-CO" sz="1100" b="1" i="0" u="none" strike="noStrike">
                          <a:solidFill>
                            <a:srgbClr val="000000"/>
                          </a:solidFill>
                          <a:effectLst/>
                          <a:latin typeface="+mn-lt"/>
                        </a:rPr>
                        <a:t>83</a:t>
                      </a:r>
                    </a:p>
                  </a:txBody>
                  <a:tcPr marL="9525" marR="9525" marT="9525" marB="0" anchor="ctr"/>
                </a:tc>
                <a:tc>
                  <a:txBody>
                    <a:bodyPr/>
                    <a:lstStyle/>
                    <a:p>
                      <a:pPr algn="ctr" fontAlgn="ctr"/>
                      <a:r>
                        <a:rPr lang="es-CO" sz="1100" b="1" i="0" u="none" strike="noStrike">
                          <a:solidFill>
                            <a:srgbClr val="000000"/>
                          </a:solidFill>
                          <a:effectLst/>
                          <a:latin typeface="+mn-lt"/>
                        </a:rPr>
                        <a:t>77</a:t>
                      </a:r>
                    </a:p>
                  </a:txBody>
                  <a:tcPr marL="9525" marR="9525" marT="9525" marB="0" anchor="ctr"/>
                </a:tc>
                <a:tc>
                  <a:txBody>
                    <a:bodyPr/>
                    <a:lstStyle/>
                    <a:p>
                      <a:pPr algn="ctr" fontAlgn="ctr"/>
                      <a:r>
                        <a:rPr lang="es-CO" sz="1100" b="1" i="0" u="none" strike="noStrike">
                          <a:solidFill>
                            <a:srgbClr val="000000"/>
                          </a:solidFill>
                          <a:effectLst/>
                          <a:latin typeface="+mn-lt"/>
                        </a:rPr>
                        <a:t>79</a:t>
                      </a:r>
                    </a:p>
                  </a:txBody>
                  <a:tcPr marL="9525" marR="9525" marT="9525" marB="0" anchor="ctr"/>
                </a:tc>
                <a:tc>
                  <a:txBody>
                    <a:bodyPr/>
                    <a:lstStyle/>
                    <a:p>
                      <a:pPr algn="ctr" fontAlgn="ctr"/>
                      <a:r>
                        <a:rPr lang="es-CO" sz="1100" b="1" i="0" u="none" strike="noStrike" dirty="0">
                          <a:solidFill>
                            <a:srgbClr val="000000"/>
                          </a:solidFill>
                          <a:effectLst/>
                          <a:latin typeface="+mn-lt"/>
                        </a:rPr>
                        <a:t>80</a:t>
                      </a:r>
                    </a:p>
                  </a:txBody>
                  <a:tcPr marL="9525" marR="9525" marT="9525" marB="0" anchor="ctr"/>
                </a:tc>
                <a:tc>
                  <a:txBody>
                    <a:bodyPr/>
                    <a:lstStyle/>
                    <a:p>
                      <a:pPr algn="ctr" fontAlgn="ctr"/>
                      <a:r>
                        <a:rPr lang="es-CO" sz="1100" b="1" i="0" u="none" strike="noStrike" dirty="0">
                          <a:solidFill>
                            <a:srgbClr val="000000"/>
                          </a:solidFill>
                          <a:effectLst/>
                          <a:latin typeface="+mn-lt"/>
                        </a:rPr>
                        <a:t>62</a:t>
                      </a:r>
                    </a:p>
                  </a:txBody>
                  <a:tcPr marL="9525" marR="9525" marT="9525" marB="0" anchor="ctr"/>
                </a:tc>
                <a:extLst>
                  <a:ext uri="{0D108BD9-81ED-4DB2-BD59-A6C34878D82A}">
                    <a16:rowId xmlns:a16="http://schemas.microsoft.com/office/drawing/2014/main" val="1279974952"/>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4,2</a:t>
                      </a:r>
                    </a:p>
                  </a:txBody>
                  <a:tcPr marL="9525" marR="9525" marT="9525" marB="0" anchor="ctr"/>
                </a:tc>
                <a:tc>
                  <a:txBody>
                    <a:bodyPr/>
                    <a:lstStyle/>
                    <a:p>
                      <a:pPr algn="ctr" fontAlgn="ctr"/>
                      <a:r>
                        <a:rPr lang="es-CO" sz="1100" b="1" i="0" u="none" strike="noStrike">
                          <a:solidFill>
                            <a:srgbClr val="000000"/>
                          </a:solidFill>
                          <a:effectLst/>
                          <a:latin typeface="+mn-lt"/>
                        </a:rPr>
                        <a:t>4,3</a:t>
                      </a:r>
                    </a:p>
                  </a:txBody>
                  <a:tcPr marL="9525" marR="9525" marT="9525" marB="0" anchor="ctr"/>
                </a:tc>
                <a:tc>
                  <a:txBody>
                    <a:bodyPr/>
                    <a:lstStyle/>
                    <a:p>
                      <a:pPr algn="ctr" fontAlgn="ctr"/>
                      <a:r>
                        <a:rPr lang="es-CO" sz="1100" b="1" i="0" u="none" strike="noStrike">
                          <a:solidFill>
                            <a:srgbClr val="000000"/>
                          </a:solidFill>
                          <a:effectLst/>
                          <a:latin typeface="+mn-lt"/>
                        </a:rPr>
                        <a:t>4,3</a:t>
                      </a:r>
                    </a:p>
                  </a:txBody>
                  <a:tcPr marL="9525" marR="9525" marT="9525" marB="0" anchor="ctr"/>
                </a:tc>
                <a:tc>
                  <a:txBody>
                    <a:bodyPr/>
                    <a:lstStyle/>
                    <a:p>
                      <a:pPr algn="ctr" fontAlgn="ctr"/>
                      <a:r>
                        <a:rPr lang="es-CO" sz="1100" b="1" i="0" u="none" strike="noStrike">
                          <a:solidFill>
                            <a:srgbClr val="000000"/>
                          </a:solidFill>
                          <a:effectLst/>
                          <a:latin typeface="+mn-lt"/>
                        </a:rPr>
                        <a:t>4,5</a:t>
                      </a:r>
                    </a:p>
                  </a:txBody>
                  <a:tcPr marL="9525" marR="9525" marT="9525" marB="0" anchor="ctr"/>
                </a:tc>
                <a:tc>
                  <a:txBody>
                    <a:bodyPr/>
                    <a:lstStyle/>
                    <a:p>
                      <a:pPr algn="ctr" fontAlgn="ctr"/>
                      <a:r>
                        <a:rPr lang="es-CO" sz="1100" b="1" i="0" u="none" strike="noStrike">
                          <a:solidFill>
                            <a:srgbClr val="000000"/>
                          </a:solidFill>
                          <a:effectLst/>
                          <a:latin typeface="+mn-lt"/>
                        </a:rPr>
                        <a:t>4,0</a:t>
                      </a:r>
                    </a:p>
                  </a:txBody>
                  <a:tcPr marL="9525" marR="9525" marT="9525" marB="0" anchor="ctr"/>
                </a:tc>
                <a:tc>
                  <a:txBody>
                    <a:bodyPr/>
                    <a:lstStyle/>
                    <a:p>
                      <a:pPr algn="ctr" fontAlgn="ctr"/>
                      <a:r>
                        <a:rPr lang="es-CO" sz="1100" b="1" i="0" u="none" strike="noStrike">
                          <a:solidFill>
                            <a:srgbClr val="000000"/>
                          </a:solidFill>
                          <a:effectLst/>
                          <a:latin typeface="+mn-lt"/>
                        </a:rPr>
                        <a:t>3,9</a:t>
                      </a:r>
                    </a:p>
                  </a:txBody>
                  <a:tcPr marL="9525" marR="9525" marT="9525" marB="0" anchor="ctr"/>
                </a:tc>
                <a:tc>
                  <a:txBody>
                    <a:bodyPr/>
                    <a:lstStyle/>
                    <a:p>
                      <a:pPr algn="ctr" fontAlgn="ctr"/>
                      <a:r>
                        <a:rPr lang="es-CO" sz="1100" b="1" i="0" u="none" strike="noStrike" dirty="0">
                          <a:solidFill>
                            <a:srgbClr val="000000"/>
                          </a:solidFill>
                          <a:effectLst/>
                          <a:latin typeface="+mn-lt"/>
                        </a:rPr>
                        <a:t>4,3</a:t>
                      </a:r>
                    </a:p>
                  </a:txBody>
                  <a:tcPr marL="9525" marR="9525" marT="9525" marB="0" anchor="ctr"/>
                </a:tc>
                <a:extLst>
                  <a:ext uri="{0D108BD9-81ED-4DB2-BD59-A6C34878D82A}">
                    <a16:rowId xmlns:a16="http://schemas.microsoft.com/office/drawing/2014/main" val="1133824592"/>
                  </a:ext>
                </a:extLst>
              </a:tr>
            </a:tbl>
          </a:graphicData>
        </a:graphic>
      </p:graphicFrame>
    </p:spTree>
    <p:extLst>
      <p:ext uri="{BB962C8B-B14F-4D97-AF65-F5344CB8AC3E}">
        <p14:creationId xmlns:p14="http://schemas.microsoft.com/office/powerpoint/2010/main" val="21153672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124</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3,9</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4,1</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6008680"/>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4,0</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4,1</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4,3</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4,2</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RIESGO DE SER VÍCTIMA DE ROBO O ATRACO</a:t>
            </a:r>
            <a:endParaRPr lang="es-MX" sz="2360" spc="84" dirty="0">
              <a:solidFill>
                <a:schemeClr val="tx1"/>
              </a:solidFill>
              <a:latin typeface="+mn-lt"/>
            </a:endParaRPr>
          </a:p>
        </p:txBody>
      </p:sp>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907359740"/>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997402050"/>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205446835"/>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06426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125</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3,6</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4,1</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4,1</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3,9</a:t>
              </a:r>
            </a:p>
          </p:txBody>
        </p:sp>
      </p:grpSp>
      <p:sp>
        <p:nvSpPr>
          <p:cNvPr id="21"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graphicFrame>
        <p:nvGraphicFramePr>
          <p:cNvPr id="1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756697892"/>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0"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RIESGO DE SER VÍCTIMA DE ROBO O ATRACO</a:t>
            </a:r>
            <a:endParaRPr lang="es-MX" sz="2360" spc="84" dirty="0">
              <a:solidFill>
                <a:schemeClr val="tx1"/>
              </a:solidFill>
              <a:latin typeface="+mn-lt"/>
            </a:endParaRPr>
          </a:p>
        </p:txBody>
      </p:sp>
      <p:graphicFrame>
        <p:nvGraphicFramePr>
          <p:cNvPr id="22" name="Tabla 21"/>
          <p:cNvGraphicFramePr>
            <a:graphicFrameLocks noGrp="1"/>
          </p:cNvGraphicFramePr>
          <p:nvPr>
            <p:extLst>
              <p:ext uri="{D42A27DB-BD31-4B8C-83A1-F6EECF244321}">
                <p14:modId xmlns:p14="http://schemas.microsoft.com/office/powerpoint/2010/main" val="3139989545"/>
              </p:ext>
            </p:extLst>
          </p:nvPr>
        </p:nvGraphicFramePr>
        <p:xfrm>
          <a:off x="5204732" y="1916832"/>
          <a:ext cx="6651908" cy="1924134"/>
        </p:xfrm>
        <a:graphic>
          <a:graphicData uri="http://schemas.openxmlformats.org/drawingml/2006/table">
            <a:tbl>
              <a:tblPr>
                <a:tableStyleId>{69C7853C-536D-4A76-A0AE-DD22124D55A5}</a:tableStyleId>
              </a:tblPr>
              <a:tblGrid>
                <a:gridCol w="1359908">
                  <a:extLst>
                    <a:ext uri="{9D8B030D-6E8A-4147-A177-3AD203B41FA5}">
                      <a16:colId xmlns:a16="http://schemas.microsoft.com/office/drawing/2014/main" val="3556751232"/>
                    </a:ext>
                  </a:extLst>
                </a:gridCol>
                <a:gridCol w="756000">
                  <a:extLst>
                    <a:ext uri="{9D8B030D-6E8A-4147-A177-3AD203B41FA5}">
                      <a16:colId xmlns:a16="http://schemas.microsoft.com/office/drawing/2014/main" val="4011656644"/>
                    </a:ext>
                  </a:extLst>
                </a:gridCol>
                <a:gridCol w="756000">
                  <a:extLst>
                    <a:ext uri="{9D8B030D-6E8A-4147-A177-3AD203B41FA5}">
                      <a16:colId xmlns:a16="http://schemas.microsoft.com/office/drawing/2014/main" val="1354285831"/>
                    </a:ext>
                  </a:extLst>
                </a:gridCol>
                <a:gridCol w="756000">
                  <a:extLst>
                    <a:ext uri="{9D8B030D-6E8A-4147-A177-3AD203B41FA5}">
                      <a16:colId xmlns:a16="http://schemas.microsoft.com/office/drawing/2014/main" val="2384637603"/>
                    </a:ext>
                  </a:extLst>
                </a:gridCol>
                <a:gridCol w="756000">
                  <a:extLst>
                    <a:ext uri="{9D8B030D-6E8A-4147-A177-3AD203B41FA5}">
                      <a16:colId xmlns:a16="http://schemas.microsoft.com/office/drawing/2014/main" val="2484846684"/>
                    </a:ext>
                  </a:extLst>
                </a:gridCol>
                <a:gridCol w="756000">
                  <a:extLst>
                    <a:ext uri="{9D8B030D-6E8A-4147-A177-3AD203B41FA5}">
                      <a16:colId xmlns:a16="http://schemas.microsoft.com/office/drawing/2014/main" val="2383519280"/>
                    </a:ext>
                  </a:extLst>
                </a:gridCol>
                <a:gridCol w="756000">
                  <a:extLst>
                    <a:ext uri="{9D8B030D-6E8A-4147-A177-3AD203B41FA5}">
                      <a16:colId xmlns:a16="http://schemas.microsoft.com/office/drawing/2014/main" val="1539729544"/>
                    </a:ext>
                  </a:extLst>
                </a:gridCol>
                <a:gridCol w="756000">
                  <a:extLst>
                    <a:ext uri="{9D8B030D-6E8A-4147-A177-3AD203B41FA5}">
                      <a16:colId xmlns:a16="http://schemas.microsoft.com/office/drawing/2014/main" val="345337570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1268912"/>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857812075"/>
                  </a:ext>
                </a:extLst>
              </a:tr>
              <a:tr h="0">
                <a:tc>
                  <a:txBody>
                    <a:bodyPr/>
                    <a:lstStyle/>
                    <a:p>
                      <a:pPr algn="r" fontAlgn="t"/>
                      <a:r>
                        <a:rPr lang="es-CO" sz="1100" b="1" u="none" strike="noStrike" dirty="0">
                          <a:effectLst/>
                        </a:rPr>
                        <a:t>Nada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20%</a:t>
                      </a:r>
                    </a:p>
                  </a:txBody>
                  <a:tcPr marL="9525" marR="9525" marT="9525" marB="0" anchor="ctr"/>
                </a:tc>
                <a:tc>
                  <a:txBody>
                    <a:bodyPr/>
                    <a:lstStyle/>
                    <a:p>
                      <a:pPr algn="ctr" fontAlgn="ctr"/>
                      <a:r>
                        <a:rPr lang="es-CO" sz="1100" b="0" i="0" u="none" strike="noStrike">
                          <a:solidFill>
                            <a:srgbClr val="000000"/>
                          </a:solidFill>
                          <a:effectLst/>
                          <a:latin typeface="+mn-lt"/>
                        </a:rPr>
                        <a:t>19%</a:t>
                      </a:r>
                    </a:p>
                  </a:txBody>
                  <a:tcPr marL="9525" marR="9525" marT="9525" marB="0" anchor="ctr"/>
                </a:tc>
                <a:tc>
                  <a:txBody>
                    <a:bodyPr/>
                    <a:lstStyle/>
                    <a:p>
                      <a:pPr algn="ctr" fontAlgn="ctr"/>
                      <a:r>
                        <a:rPr lang="es-CO" sz="1100" b="0" i="0" u="none" strike="noStrike">
                          <a:solidFill>
                            <a:srgbClr val="000000"/>
                          </a:solidFill>
                          <a:effectLst/>
                          <a:latin typeface="+mn-lt"/>
                        </a:rPr>
                        <a:t>11%</a:t>
                      </a:r>
                    </a:p>
                  </a:txBody>
                  <a:tcPr marL="9525" marR="9525" marT="9525" marB="0" anchor="ctr"/>
                </a:tc>
                <a:extLst>
                  <a:ext uri="{0D108BD9-81ED-4DB2-BD59-A6C34878D82A}">
                    <a16:rowId xmlns:a16="http://schemas.microsoft.com/office/drawing/2014/main" val="3809225563"/>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extLst>
                  <a:ext uri="{0D108BD9-81ED-4DB2-BD59-A6C34878D82A}">
                    <a16:rowId xmlns:a16="http://schemas.microsoft.com/office/drawing/2014/main" val="3406181641"/>
                  </a:ext>
                </a:extLst>
              </a:tr>
              <a:tr h="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extLst>
                  <a:ext uri="{0D108BD9-81ED-4DB2-BD59-A6C34878D82A}">
                    <a16:rowId xmlns:a16="http://schemas.microsoft.com/office/drawing/2014/main" val="1257419664"/>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20%</a:t>
                      </a:r>
                    </a:p>
                  </a:txBody>
                  <a:tcPr marL="9525" marR="9525" marT="9525" marB="0" anchor="ctr"/>
                </a:tc>
                <a:tc>
                  <a:txBody>
                    <a:bodyPr/>
                    <a:lstStyle/>
                    <a:p>
                      <a:pPr algn="ctr" fontAlgn="ctr"/>
                      <a:r>
                        <a:rPr lang="es-CO" sz="1100" b="0" i="0" u="none" strike="noStrike">
                          <a:solidFill>
                            <a:srgbClr val="000000"/>
                          </a:solidFill>
                          <a:effectLst/>
                          <a:latin typeface="+mn-lt"/>
                        </a:rPr>
                        <a:t>15%</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extLst>
                  <a:ext uri="{0D108BD9-81ED-4DB2-BD59-A6C34878D82A}">
                    <a16:rowId xmlns:a16="http://schemas.microsoft.com/office/drawing/2014/main" val="1203698120"/>
                  </a:ext>
                </a:extLst>
              </a:tr>
              <a:tr h="0">
                <a:tc>
                  <a:txBody>
                    <a:bodyPr/>
                    <a:lstStyle/>
                    <a:p>
                      <a:pPr algn="r" fontAlgn="t"/>
                      <a:r>
                        <a:rPr lang="es-CO" sz="1100" b="1" u="none" strike="noStrike">
                          <a:effectLst/>
                        </a:rPr>
                        <a:t>Muy importante</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58%</a:t>
                      </a:r>
                    </a:p>
                  </a:txBody>
                  <a:tcPr marL="9525" marR="9525" marT="9525" marB="0" anchor="ctr"/>
                </a:tc>
                <a:tc>
                  <a:txBody>
                    <a:bodyPr/>
                    <a:lstStyle/>
                    <a:p>
                      <a:pPr algn="ctr" fontAlgn="ctr"/>
                      <a:r>
                        <a:rPr lang="es-CO" sz="1100" b="0" i="0" u="none" strike="noStrike">
                          <a:solidFill>
                            <a:srgbClr val="000000"/>
                          </a:solidFill>
                          <a:effectLst/>
                          <a:latin typeface="+mn-lt"/>
                        </a:rPr>
                        <a:t>53%</a:t>
                      </a:r>
                    </a:p>
                  </a:txBody>
                  <a:tcPr marL="9525" marR="9525" marT="9525" marB="0" anchor="ctr"/>
                </a:tc>
                <a:tc>
                  <a:txBody>
                    <a:bodyPr/>
                    <a:lstStyle/>
                    <a:p>
                      <a:pPr algn="ctr" fontAlgn="ctr"/>
                      <a:r>
                        <a:rPr lang="es-CO" sz="1100" b="0" i="0" u="none" strike="noStrike">
                          <a:solidFill>
                            <a:srgbClr val="000000"/>
                          </a:solidFill>
                          <a:effectLst/>
                          <a:latin typeface="+mn-lt"/>
                        </a:rPr>
                        <a:t>61%</a:t>
                      </a:r>
                    </a:p>
                  </a:txBody>
                  <a:tcPr marL="9525" marR="9525" marT="9525" marB="0" anchor="ctr"/>
                </a:tc>
                <a:tc>
                  <a:txBody>
                    <a:bodyPr/>
                    <a:lstStyle/>
                    <a:p>
                      <a:pPr algn="ctr" fontAlgn="ctr"/>
                      <a:r>
                        <a:rPr lang="es-CO" sz="1100" b="0" i="0" u="none" strike="noStrike">
                          <a:solidFill>
                            <a:srgbClr val="000000"/>
                          </a:solidFill>
                          <a:effectLst/>
                          <a:latin typeface="+mn-lt"/>
                        </a:rPr>
                        <a:t>64%</a:t>
                      </a:r>
                    </a:p>
                  </a:txBody>
                  <a:tcPr marL="9525" marR="9525" marT="9525" marB="0" anchor="ctr"/>
                </a:tc>
                <a:tc>
                  <a:txBody>
                    <a:bodyPr/>
                    <a:lstStyle/>
                    <a:p>
                      <a:pPr algn="ctr" fontAlgn="ctr"/>
                      <a:r>
                        <a:rPr lang="es-CO" sz="1100" b="0" i="0" u="none" strike="noStrike">
                          <a:solidFill>
                            <a:srgbClr val="000000"/>
                          </a:solidFill>
                          <a:effectLst/>
                          <a:latin typeface="+mn-lt"/>
                        </a:rPr>
                        <a:t>61%</a:t>
                      </a:r>
                    </a:p>
                  </a:txBody>
                  <a:tcPr marL="9525" marR="9525" marT="9525" marB="0" anchor="ctr"/>
                </a:tc>
                <a:tc>
                  <a:txBody>
                    <a:bodyPr/>
                    <a:lstStyle/>
                    <a:p>
                      <a:pPr algn="ctr" fontAlgn="ctr"/>
                      <a:r>
                        <a:rPr lang="es-CO" sz="1100" b="0" i="0" u="none" strike="noStrike">
                          <a:solidFill>
                            <a:srgbClr val="000000"/>
                          </a:solidFill>
                          <a:effectLst/>
                          <a:latin typeface="+mn-lt"/>
                        </a:rPr>
                        <a:t>52%</a:t>
                      </a:r>
                    </a:p>
                  </a:txBody>
                  <a:tcPr marL="9525" marR="9525" marT="9525" marB="0" anchor="ctr"/>
                </a:tc>
                <a:tc>
                  <a:txBody>
                    <a:bodyPr/>
                    <a:lstStyle/>
                    <a:p>
                      <a:pPr algn="ctr" fontAlgn="ctr"/>
                      <a:r>
                        <a:rPr lang="es-CO" sz="1100" b="0" i="0" u="none" strike="noStrike">
                          <a:solidFill>
                            <a:srgbClr val="000000"/>
                          </a:solidFill>
                          <a:effectLst/>
                          <a:latin typeface="+mn-lt"/>
                        </a:rPr>
                        <a:t>59%</a:t>
                      </a:r>
                    </a:p>
                  </a:txBody>
                  <a:tcPr marL="9525" marR="9525" marT="9525" marB="0" anchor="ctr"/>
                </a:tc>
                <a:extLst>
                  <a:ext uri="{0D108BD9-81ED-4DB2-BD59-A6C34878D82A}">
                    <a16:rowId xmlns:a16="http://schemas.microsoft.com/office/drawing/2014/main" val="2823653809"/>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2680640548"/>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205.446</a:t>
                      </a:r>
                    </a:p>
                  </a:txBody>
                  <a:tcPr marL="9525" marR="9525" marT="9525" marB="0" anchor="ctr"/>
                </a:tc>
                <a:tc>
                  <a:txBody>
                    <a:bodyPr/>
                    <a:lstStyle/>
                    <a:p>
                      <a:pPr algn="ctr" fontAlgn="ctr"/>
                      <a:r>
                        <a:rPr lang="es-CO" sz="1100" b="1" i="0" u="none" strike="noStrike">
                          <a:solidFill>
                            <a:srgbClr val="000000"/>
                          </a:solidFill>
                          <a:effectLst/>
                          <a:latin typeface="+mn-lt"/>
                        </a:rPr>
                        <a:t>294.934</a:t>
                      </a:r>
                    </a:p>
                  </a:txBody>
                  <a:tcPr marL="9525" marR="9525" marT="9525" marB="0" anchor="ctr"/>
                </a:tc>
                <a:tc>
                  <a:txBody>
                    <a:bodyPr/>
                    <a:lstStyle/>
                    <a:p>
                      <a:pPr algn="ctr" fontAlgn="ctr"/>
                      <a:r>
                        <a:rPr lang="es-CO" sz="1100" b="1" i="0" u="none" strike="noStrike">
                          <a:solidFill>
                            <a:srgbClr val="000000"/>
                          </a:solidFill>
                          <a:effectLst/>
                          <a:latin typeface="+mn-lt"/>
                        </a:rPr>
                        <a:t>270.878</a:t>
                      </a:r>
                    </a:p>
                  </a:txBody>
                  <a:tcPr marL="9525" marR="9525" marT="9525" marB="0" anchor="ctr"/>
                </a:tc>
                <a:tc>
                  <a:txBody>
                    <a:bodyPr/>
                    <a:lstStyle/>
                    <a:p>
                      <a:pPr algn="ctr" fontAlgn="ctr"/>
                      <a:r>
                        <a:rPr lang="es-CO" sz="1100" b="1" i="0" u="none" strike="noStrike">
                          <a:solidFill>
                            <a:srgbClr val="000000"/>
                          </a:solidFill>
                          <a:effectLst/>
                          <a:latin typeface="+mn-lt"/>
                        </a:rPr>
                        <a:t>309.932</a:t>
                      </a:r>
                    </a:p>
                  </a:txBody>
                  <a:tcPr marL="9525" marR="9525" marT="9525" marB="0" anchor="ctr"/>
                </a:tc>
                <a:tc>
                  <a:txBody>
                    <a:bodyPr/>
                    <a:lstStyle/>
                    <a:p>
                      <a:pPr algn="ctr" fontAlgn="ctr"/>
                      <a:r>
                        <a:rPr lang="es-CO" sz="1100" b="1" i="0" u="none" strike="noStrike">
                          <a:solidFill>
                            <a:srgbClr val="000000"/>
                          </a:solidFill>
                          <a:effectLst/>
                          <a:latin typeface="+mn-lt"/>
                        </a:rPr>
                        <a:t>333.057</a:t>
                      </a:r>
                    </a:p>
                  </a:txBody>
                  <a:tcPr marL="9525" marR="9525" marT="9525" marB="0" anchor="ctr"/>
                </a:tc>
                <a:tc>
                  <a:txBody>
                    <a:bodyPr/>
                    <a:lstStyle/>
                    <a:p>
                      <a:pPr algn="ctr" fontAlgn="ctr"/>
                      <a:r>
                        <a:rPr lang="es-CO" sz="1100" b="1" i="0" u="none" strike="noStrike">
                          <a:solidFill>
                            <a:srgbClr val="000000"/>
                          </a:solidFill>
                          <a:effectLst/>
                          <a:latin typeface="+mn-lt"/>
                        </a:rPr>
                        <a:t>238.311</a:t>
                      </a:r>
                    </a:p>
                  </a:txBody>
                  <a:tcPr marL="9525" marR="9525" marT="9525" marB="0" anchor="ctr"/>
                </a:tc>
                <a:extLst>
                  <a:ext uri="{0D108BD9-81ED-4DB2-BD59-A6C34878D82A}">
                    <a16:rowId xmlns:a16="http://schemas.microsoft.com/office/drawing/2014/main" val="325119419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a:solidFill>
                            <a:srgbClr val="000000"/>
                          </a:solidFill>
                          <a:effectLst/>
                          <a:latin typeface="+mn-lt"/>
                        </a:rPr>
                        <a:t>54</a:t>
                      </a:r>
                    </a:p>
                  </a:txBody>
                  <a:tcPr marL="9525" marR="9525" marT="9525" marB="0" anchor="ctr"/>
                </a:tc>
                <a:tc>
                  <a:txBody>
                    <a:bodyPr/>
                    <a:lstStyle/>
                    <a:p>
                      <a:pPr algn="ctr" fontAlgn="ctr"/>
                      <a:r>
                        <a:rPr lang="es-CO" sz="1100" b="1" i="0" u="none" strike="noStrike">
                          <a:solidFill>
                            <a:srgbClr val="000000"/>
                          </a:solidFill>
                          <a:effectLst/>
                          <a:latin typeface="+mn-lt"/>
                        </a:rPr>
                        <a:t>83</a:t>
                      </a:r>
                    </a:p>
                  </a:txBody>
                  <a:tcPr marL="9525" marR="9525" marT="9525" marB="0" anchor="ctr"/>
                </a:tc>
                <a:tc>
                  <a:txBody>
                    <a:bodyPr/>
                    <a:lstStyle/>
                    <a:p>
                      <a:pPr algn="ctr" fontAlgn="ctr"/>
                      <a:r>
                        <a:rPr lang="es-CO" sz="1100" b="1" i="0" u="none" strike="noStrike" dirty="0">
                          <a:solidFill>
                            <a:srgbClr val="000000"/>
                          </a:solidFill>
                          <a:effectLst/>
                          <a:latin typeface="+mn-lt"/>
                        </a:rPr>
                        <a:t>77</a:t>
                      </a:r>
                    </a:p>
                  </a:txBody>
                  <a:tcPr marL="9525" marR="9525" marT="9525" marB="0" anchor="ctr"/>
                </a:tc>
                <a:tc>
                  <a:txBody>
                    <a:bodyPr/>
                    <a:lstStyle/>
                    <a:p>
                      <a:pPr algn="ctr" fontAlgn="ctr"/>
                      <a:r>
                        <a:rPr lang="es-CO" sz="1100" b="1" i="0" u="none" strike="noStrike">
                          <a:solidFill>
                            <a:srgbClr val="000000"/>
                          </a:solidFill>
                          <a:effectLst/>
                          <a:latin typeface="+mn-lt"/>
                        </a:rPr>
                        <a:t>79</a:t>
                      </a:r>
                    </a:p>
                  </a:txBody>
                  <a:tcPr marL="9525" marR="9525" marT="9525" marB="0" anchor="ctr"/>
                </a:tc>
                <a:tc>
                  <a:txBody>
                    <a:bodyPr/>
                    <a:lstStyle/>
                    <a:p>
                      <a:pPr algn="ctr" fontAlgn="ctr"/>
                      <a:r>
                        <a:rPr lang="es-CO" sz="1100" b="1" i="0" u="none" strike="noStrike" dirty="0">
                          <a:solidFill>
                            <a:srgbClr val="000000"/>
                          </a:solidFill>
                          <a:effectLst/>
                          <a:latin typeface="+mn-lt"/>
                        </a:rPr>
                        <a:t>80</a:t>
                      </a:r>
                    </a:p>
                  </a:txBody>
                  <a:tcPr marL="9525" marR="9525" marT="9525" marB="0" anchor="ctr"/>
                </a:tc>
                <a:tc>
                  <a:txBody>
                    <a:bodyPr/>
                    <a:lstStyle/>
                    <a:p>
                      <a:pPr algn="ctr" fontAlgn="ctr"/>
                      <a:r>
                        <a:rPr lang="es-CO" sz="1100" b="1" i="0" u="none" strike="noStrike" dirty="0">
                          <a:solidFill>
                            <a:srgbClr val="000000"/>
                          </a:solidFill>
                          <a:effectLst/>
                          <a:latin typeface="+mn-lt"/>
                        </a:rPr>
                        <a:t>62</a:t>
                      </a:r>
                    </a:p>
                  </a:txBody>
                  <a:tcPr marL="9525" marR="9525" marT="9525" marB="0" anchor="ctr"/>
                </a:tc>
                <a:extLst>
                  <a:ext uri="{0D108BD9-81ED-4DB2-BD59-A6C34878D82A}">
                    <a16:rowId xmlns:a16="http://schemas.microsoft.com/office/drawing/2014/main" val="1279974952"/>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4,0</a:t>
                      </a:r>
                    </a:p>
                  </a:txBody>
                  <a:tcPr marL="9525" marR="9525" marT="9525" marB="0" anchor="ctr"/>
                </a:tc>
                <a:tc>
                  <a:txBody>
                    <a:bodyPr/>
                    <a:lstStyle/>
                    <a:p>
                      <a:pPr algn="ctr" fontAlgn="ctr"/>
                      <a:r>
                        <a:rPr lang="es-CO" sz="1100" b="1" i="0" u="none" strike="noStrike">
                          <a:solidFill>
                            <a:srgbClr val="000000"/>
                          </a:solidFill>
                          <a:effectLst/>
                          <a:latin typeface="+mn-lt"/>
                        </a:rPr>
                        <a:t>4,0</a:t>
                      </a:r>
                    </a:p>
                  </a:txBody>
                  <a:tcPr marL="9525" marR="9525" marT="9525" marB="0" anchor="ctr"/>
                </a:tc>
                <a:tc>
                  <a:txBody>
                    <a:bodyPr/>
                    <a:lstStyle/>
                    <a:p>
                      <a:pPr algn="ctr" fontAlgn="ctr"/>
                      <a:r>
                        <a:rPr lang="es-CO" sz="1100" b="1" i="0" u="none" strike="noStrike">
                          <a:solidFill>
                            <a:srgbClr val="000000"/>
                          </a:solidFill>
                          <a:effectLst/>
                          <a:latin typeface="+mn-lt"/>
                        </a:rPr>
                        <a:t>4,1</a:t>
                      </a:r>
                    </a:p>
                  </a:txBody>
                  <a:tcPr marL="9525" marR="9525" marT="9525" marB="0" anchor="ctr"/>
                </a:tc>
                <a:tc>
                  <a:txBody>
                    <a:bodyPr/>
                    <a:lstStyle/>
                    <a:p>
                      <a:pPr algn="ctr" fontAlgn="ctr"/>
                      <a:r>
                        <a:rPr lang="es-CO" sz="1100" b="1" i="0" u="none" strike="noStrike">
                          <a:solidFill>
                            <a:srgbClr val="000000"/>
                          </a:solidFill>
                          <a:effectLst/>
                          <a:latin typeface="+mn-lt"/>
                        </a:rPr>
                        <a:t>4,2</a:t>
                      </a:r>
                    </a:p>
                  </a:txBody>
                  <a:tcPr marL="9525" marR="9525" marT="9525" marB="0" anchor="ctr"/>
                </a:tc>
                <a:tc>
                  <a:txBody>
                    <a:bodyPr/>
                    <a:lstStyle/>
                    <a:p>
                      <a:pPr algn="ctr" fontAlgn="ctr"/>
                      <a:r>
                        <a:rPr lang="es-CO" sz="1100" b="1" i="0" u="none" strike="noStrike">
                          <a:solidFill>
                            <a:srgbClr val="000000"/>
                          </a:solidFill>
                          <a:effectLst/>
                          <a:latin typeface="+mn-lt"/>
                        </a:rPr>
                        <a:t>3,9</a:t>
                      </a:r>
                    </a:p>
                  </a:txBody>
                  <a:tcPr marL="9525" marR="9525" marT="9525" marB="0" anchor="ctr"/>
                </a:tc>
                <a:tc>
                  <a:txBody>
                    <a:bodyPr/>
                    <a:lstStyle/>
                    <a:p>
                      <a:pPr algn="ctr" fontAlgn="ctr"/>
                      <a:r>
                        <a:rPr lang="es-CO" sz="1100" b="1" i="0" u="none" strike="noStrike">
                          <a:solidFill>
                            <a:srgbClr val="000000"/>
                          </a:solidFill>
                          <a:effectLst/>
                          <a:latin typeface="+mn-lt"/>
                        </a:rPr>
                        <a:t>3,7</a:t>
                      </a:r>
                    </a:p>
                  </a:txBody>
                  <a:tcPr marL="9525" marR="9525" marT="9525" marB="0" anchor="ctr"/>
                </a:tc>
                <a:tc>
                  <a:txBody>
                    <a:bodyPr/>
                    <a:lstStyle/>
                    <a:p>
                      <a:pPr algn="ctr" fontAlgn="ctr"/>
                      <a:r>
                        <a:rPr lang="es-CO" sz="1100" b="1" i="0" u="none" strike="noStrike" dirty="0">
                          <a:solidFill>
                            <a:srgbClr val="000000"/>
                          </a:solidFill>
                          <a:effectLst/>
                          <a:latin typeface="+mn-lt"/>
                        </a:rPr>
                        <a:t>4,0</a:t>
                      </a:r>
                    </a:p>
                  </a:txBody>
                  <a:tcPr marL="9525" marR="9525" marT="9525" marB="0" anchor="ctr"/>
                </a:tc>
                <a:extLst>
                  <a:ext uri="{0D108BD9-81ED-4DB2-BD59-A6C34878D82A}">
                    <a16:rowId xmlns:a16="http://schemas.microsoft.com/office/drawing/2014/main" val="1133824592"/>
                  </a:ext>
                </a:extLst>
              </a:tr>
            </a:tbl>
          </a:graphicData>
        </a:graphic>
      </p:graphicFrame>
    </p:spTree>
    <p:extLst>
      <p:ext uri="{BB962C8B-B14F-4D97-AF65-F5344CB8AC3E}">
        <p14:creationId xmlns:p14="http://schemas.microsoft.com/office/powerpoint/2010/main" val="4861953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126</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3,6</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4,0</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6008680"/>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3,8</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3,6</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4,0</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3,8</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RIESGO DE SER ACOSADO (VIOLENTADO)</a:t>
            </a:r>
            <a:endParaRPr lang="es-MX" sz="2360" spc="84" dirty="0">
              <a:solidFill>
                <a:schemeClr val="tx1"/>
              </a:solidFill>
              <a:latin typeface="+mn-lt"/>
            </a:endParaRPr>
          </a:p>
        </p:txBody>
      </p:sp>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093233401"/>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023920800"/>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802536522"/>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684412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127</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3,6</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3,9</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3,8</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3,7</a:t>
              </a:r>
            </a:p>
          </p:txBody>
        </p:sp>
      </p:grpSp>
      <p:sp>
        <p:nvSpPr>
          <p:cNvPr id="21"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graphicFrame>
        <p:nvGraphicFramePr>
          <p:cNvPr id="2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469638982"/>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RIESGO DE SER ACOSADO (VIOLENTADO)</a:t>
            </a:r>
            <a:endParaRPr lang="es-MX" sz="2360" spc="84" dirty="0">
              <a:solidFill>
                <a:schemeClr val="tx1"/>
              </a:solidFill>
              <a:latin typeface="+mn-lt"/>
            </a:endParaRPr>
          </a:p>
        </p:txBody>
      </p:sp>
      <p:graphicFrame>
        <p:nvGraphicFramePr>
          <p:cNvPr id="19" name="Tabla 18"/>
          <p:cNvGraphicFramePr>
            <a:graphicFrameLocks noGrp="1"/>
          </p:cNvGraphicFramePr>
          <p:nvPr>
            <p:extLst>
              <p:ext uri="{D42A27DB-BD31-4B8C-83A1-F6EECF244321}">
                <p14:modId xmlns:p14="http://schemas.microsoft.com/office/powerpoint/2010/main" val="3265165507"/>
              </p:ext>
            </p:extLst>
          </p:nvPr>
        </p:nvGraphicFramePr>
        <p:xfrm>
          <a:off x="5204732" y="1916832"/>
          <a:ext cx="6651908" cy="1924134"/>
        </p:xfrm>
        <a:graphic>
          <a:graphicData uri="http://schemas.openxmlformats.org/drawingml/2006/table">
            <a:tbl>
              <a:tblPr>
                <a:tableStyleId>{69C7853C-536D-4A76-A0AE-DD22124D55A5}</a:tableStyleId>
              </a:tblPr>
              <a:tblGrid>
                <a:gridCol w="1359908">
                  <a:extLst>
                    <a:ext uri="{9D8B030D-6E8A-4147-A177-3AD203B41FA5}">
                      <a16:colId xmlns:a16="http://schemas.microsoft.com/office/drawing/2014/main" val="3556751232"/>
                    </a:ext>
                  </a:extLst>
                </a:gridCol>
                <a:gridCol w="756000">
                  <a:extLst>
                    <a:ext uri="{9D8B030D-6E8A-4147-A177-3AD203B41FA5}">
                      <a16:colId xmlns:a16="http://schemas.microsoft.com/office/drawing/2014/main" val="4011656644"/>
                    </a:ext>
                  </a:extLst>
                </a:gridCol>
                <a:gridCol w="756000">
                  <a:extLst>
                    <a:ext uri="{9D8B030D-6E8A-4147-A177-3AD203B41FA5}">
                      <a16:colId xmlns:a16="http://schemas.microsoft.com/office/drawing/2014/main" val="1354285831"/>
                    </a:ext>
                  </a:extLst>
                </a:gridCol>
                <a:gridCol w="756000">
                  <a:extLst>
                    <a:ext uri="{9D8B030D-6E8A-4147-A177-3AD203B41FA5}">
                      <a16:colId xmlns:a16="http://schemas.microsoft.com/office/drawing/2014/main" val="2384637603"/>
                    </a:ext>
                  </a:extLst>
                </a:gridCol>
                <a:gridCol w="756000">
                  <a:extLst>
                    <a:ext uri="{9D8B030D-6E8A-4147-A177-3AD203B41FA5}">
                      <a16:colId xmlns:a16="http://schemas.microsoft.com/office/drawing/2014/main" val="2484846684"/>
                    </a:ext>
                  </a:extLst>
                </a:gridCol>
                <a:gridCol w="756000">
                  <a:extLst>
                    <a:ext uri="{9D8B030D-6E8A-4147-A177-3AD203B41FA5}">
                      <a16:colId xmlns:a16="http://schemas.microsoft.com/office/drawing/2014/main" val="2383519280"/>
                    </a:ext>
                  </a:extLst>
                </a:gridCol>
                <a:gridCol w="756000">
                  <a:extLst>
                    <a:ext uri="{9D8B030D-6E8A-4147-A177-3AD203B41FA5}">
                      <a16:colId xmlns:a16="http://schemas.microsoft.com/office/drawing/2014/main" val="1539729544"/>
                    </a:ext>
                  </a:extLst>
                </a:gridCol>
                <a:gridCol w="756000">
                  <a:extLst>
                    <a:ext uri="{9D8B030D-6E8A-4147-A177-3AD203B41FA5}">
                      <a16:colId xmlns:a16="http://schemas.microsoft.com/office/drawing/2014/main" val="345337570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1268912"/>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857812075"/>
                  </a:ext>
                </a:extLst>
              </a:tr>
              <a:tr h="0">
                <a:tc>
                  <a:txBody>
                    <a:bodyPr/>
                    <a:lstStyle/>
                    <a:p>
                      <a:pPr algn="r" fontAlgn="t"/>
                      <a:r>
                        <a:rPr lang="es-CO" sz="1100" b="1" u="none" strike="noStrike" dirty="0">
                          <a:effectLst/>
                        </a:rPr>
                        <a:t>Nada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19%</a:t>
                      </a:r>
                    </a:p>
                  </a:txBody>
                  <a:tcPr marL="9525" marR="9525" marT="9525" marB="0" anchor="ctr"/>
                </a:tc>
                <a:tc>
                  <a:txBody>
                    <a:bodyPr/>
                    <a:lstStyle/>
                    <a:p>
                      <a:pPr algn="ctr" fontAlgn="ctr"/>
                      <a:r>
                        <a:rPr lang="es-CO" sz="1100" b="0" i="0" u="none" strike="noStrike">
                          <a:solidFill>
                            <a:srgbClr val="000000"/>
                          </a:solidFill>
                          <a:effectLst/>
                          <a:latin typeface="+mn-lt"/>
                        </a:rPr>
                        <a:t>18%</a:t>
                      </a:r>
                    </a:p>
                  </a:txBody>
                  <a:tcPr marL="9525" marR="9525" marT="9525" marB="0" anchor="ctr"/>
                </a:tc>
                <a:tc>
                  <a:txBody>
                    <a:bodyPr/>
                    <a:lstStyle/>
                    <a:p>
                      <a:pPr algn="ctr" fontAlgn="ctr"/>
                      <a:r>
                        <a:rPr lang="es-CO" sz="1100" b="0" i="0" u="none" strike="noStrike">
                          <a:solidFill>
                            <a:srgbClr val="000000"/>
                          </a:solidFill>
                          <a:effectLst/>
                          <a:latin typeface="+mn-lt"/>
                        </a:rPr>
                        <a:t>17%</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25%</a:t>
                      </a:r>
                    </a:p>
                  </a:txBody>
                  <a:tcPr marL="9525" marR="9525" marT="9525" marB="0" anchor="ctr"/>
                </a:tc>
                <a:tc>
                  <a:txBody>
                    <a:bodyPr/>
                    <a:lstStyle/>
                    <a:p>
                      <a:pPr algn="ctr" fontAlgn="ctr"/>
                      <a:r>
                        <a:rPr lang="es-CO" sz="1100" b="0" i="0" u="none" strike="noStrike">
                          <a:solidFill>
                            <a:srgbClr val="000000"/>
                          </a:solidFill>
                          <a:effectLst/>
                          <a:latin typeface="+mn-lt"/>
                        </a:rPr>
                        <a:t>23%</a:t>
                      </a:r>
                    </a:p>
                  </a:txBody>
                  <a:tcPr marL="9525" marR="9525" marT="9525" marB="0" anchor="ctr"/>
                </a:tc>
                <a:tc>
                  <a:txBody>
                    <a:bodyPr/>
                    <a:lstStyle/>
                    <a:p>
                      <a:pPr algn="ctr" fontAlgn="ctr"/>
                      <a:r>
                        <a:rPr lang="es-CO" sz="1100" b="0" i="0" u="none" strike="noStrike">
                          <a:solidFill>
                            <a:srgbClr val="000000"/>
                          </a:solidFill>
                          <a:effectLst/>
                          <a:latin typeface="+mn-lt"/>
                        </a:rPr>
                        <a:t>18%</a:t>
                      </a:r>
                    </a:p>
                  </a:txBody>
                  <a:tcPr marL="9525" marR="9525" marT="9525" marB="0" anchor="ctr"/>
                </a:tc>
                <a:extLst>
                  <a:ext uri="{0D108BD9-81ED-4DB2-BD59-A6C34878D82A}">
                    <a16:rowId xmlns:a16="http://schemas.microsoft.com/office/drawing/2014/main" val="3809225563"/>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3406181641"/>
                  </a:ext>
                </a:extLst>
              </a:tr>
              <a:tr h="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19%</a:t>
                      </a:r>
                    </a:p>
                  </a:txBody>
                  <a:tcPr marL="9525" marR="9525" marT="9525" marB="0" anchor="ctr"/>
                </a:tc>
                <a:extLst>
                  <a:ext uri="{0D108BD9-81ED-4DB2-BD59-A6C34878D82A}">
                    <a16:rowId xmlns:a16="http://schemas.microsoft.com/office/drawing/2014/main" val="1257419664"/>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1203698120"/>
                  </a:ext>
                </a:extLst>
              </a:tr>
              <a:tr h="0">
                <a:tc>
                  <a:txBody>
                    <a:bodyPr/>
                    <a:lstStyle/>
                    <a:p>
                      <a:pPr algn="r" fontAlgn="t"/>
                      <a:r>
                        <a:rPr lang="es-CO" sz="1100" b="1" u="none" strike="noStrike">
                          <a:effectLst/>
                        </a:rPr>
                        <a:t>Muy importante</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55%</a:t>
                      </a:r>
                    </a:p>
                  </a:txBody>
                  <a:tcPr marL="9525" marR="9525" marT="9525" marB="0" anchor="ctr"/>
                </a:tc>
                <a:tc>
                  <a:txBody>
                    <a:bodyPr/>
                    <a:lstStyle/>
                    <a:p>
                      <a:pPr algn="ctr" fontAlgn="ctr"/>
                      <a:r>
                        <a:rPr lang="es-CO" sz="1100" b="0" i="0" u="none" strike="noStrike">
                          <a:solidFill>
                            <a:srgbClr val="000000"/>
                          </a:solidFill>
                          <a:effectLst/>
                          <a:latin typeface="+mn-lt"/>
                        </a:rPr>
                        <a:t>51%</a:t>
                      </a:r>
                    </a:p>
                  </a:txBody>
                  <a:tcPr marL="9525" marR="9525" marT="9525" marB="0" anchor="ctr"/>
                </a:tc>
                <a:tc>
                  <a:txBody>
                    <a:bodyPr/>
                    <a:lstStyle/>
                    <a:p>
                      <a:pPr algn="ctr" fontAlgn="ctr"/>
                      <a:r>
                        <a:rPr lang="es-CO" sz="1100" b="0" i="0" u="none" strike="noStrike">
                          <a:solidFill>
                            <a:srgbClr val="000000"/>
                          </a:solidFill>
                          <a:effectLst/>
                          <a:latin typeface="+mn-lt"/>
                        </a:rPr>
                        <a:t>60%</a:t>
                      </a:r>
                    </a:p>
                  </a:txBody>
                  <a:tcPr marL="9525" marR="9525" marT="9525" marB="0" anchor="ctr"/>
                </a:tc>
                <a:tc>
                  <a:txBody>
                    <a:bodyPr/>
                    <a:lstStyle/>
                    <a:p>
                      <a:pPr algn="ctr" fontAlgn="ctr"/>
                      <a:r>
                        <a:rPr lang="es-CO" sz="1100" b="0" i="0" u="none" strike="noStrike">
                          <a:solidFill>
                            <a:srgbClr val="000000"/>
                          </a:solidFill>
                          <a:effectLst/>
                          <a:latin typeface="+mn-lt"/>
                        </a:rPr>
                        <a:t>67%</a:t>
                      </a:r>
                    </a:p>
                  </a:txBody>
                  <a:tcPr marL="9525" marR="9525" marT="9525" marB="0" anchor="ctr"/>
                </a:tc>
                <a:tc>
                  <a:txBody>
                    <a:bodyPr/>
                    <a:lstStyle/>
                    <a:p>
                      <a:pPr algn="ctr" fontAlgn="ctr"/>
                      <a:r>
                        <a:rPr lang="es-CO" sz="1100" b="0" i="0" u="none" strike="noStrike">
                          <a:solidFill>
                            <a:srgbClr val="000000"/>
                          </a:solidFill>
                          <a:effectLst/>
                          <a:latin typeface="+mn-lt"/>
                        </a:rPr>
                        <a:t>52%</a:t>
                      </a:r>
                    </a:p>
                  </a:txBody>
                  <a:tcPr marL="9525" marR="9525" marT="9525" marB="0" anchor="ctr"/>
                </a:tc>
                <a:tc>
                  <a:txBody>
                    <a:bodyPr/>
                    <a:lstStyle/>
                    <a:p>
                      <a:pPr algn="ctr" fontAlgn="ctr"/>
                      <a:r>
                        <a:rPr lang="es-CO" sz="1100" b="0" i="0" u="none" strike="noStrike">
                          <a:solidFill>
                            <a:srgbClr val="000000"/>
                          </a:solidFill>
                          <a:effectLst/>
                          <a:latin typeface="+mn-lt"/>
                        </a:rPr>
                        <a:t>45%</a:t>
                      </a:r>
                    </a:p>
                  </a:txBody>
                  <a:tcPr marL="9525" marR="9525" marT="9525" marB="0" anchor="ctr"/>
                </a:tc>
                <a:tc>
                  <a:txBody>
                    <a:bodyPr/>
                    <a:lstStyle/>
                    <a:p>
                      <a:pPr algn="ctr" fontAlgn="ctr"/>
                      <a:r>
                        <a:rPr lang="es-CO" sz="1100" b="0" i="0" u="none" strike="noStrike">
                          <a:solidFill>
                            <a:srgbClr val="000000"/>
                          </a:solidFill>
                          <a:effectLst/>
                          <a:latin typeface="+mn-lt"/>
                        </a:rPr>
                        <a:t>56%</a:t>
                      </a:r>
                    </a:p>
                  </a:txBody>
                  <a:tcPr marL="9525" marR="9525" marT="9525" marB="0" anchor="ctr"/>
                </a:tc>
                <a:extLst>
                  <a:ext uri="{0D108BD9-81ED-4DB2-BD59-A6C34878D82A}">
                    <a16:rowId xmlns:a16="http://schemas.microsoft.com/office/drawing/2014/main" val="2823653809"/>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2680640548"/>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dirty="0">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dirty="0">
                          <a:solidFill>
                            <a:srgbClr val="000000"/>
                          </a:solidFill>
                          <a:effectLst/>
                          <a:latin typeface="+mn-lt"/>
                        </a:rPr>
                        <a:t>333.057</a:t>
                      </a:r>
                    </a:p>
                  </a:txBody>
                  <a:tcPr marL="9525" marR="9525" marT="9525" marB="0" anchor="ctr"/>
                </a:tc>
                <a:tc>
                  <a:txBody>
                    <a:bodyPr/>
                    <a:lstStyle/>
                    <a:p>
                      <a:pPr algn="ctr" fontAlgn="ctr"/>
                      <a:r>
                        <a:rPr lang="es-CO" sz="1100" b="1" i="0" u="none" strike="noStrike">
                          <a:solidFill>
                            <a:srgbClr val="000000"/>
                          </a:solidFill>
                          <a:effectLst/>
                          <a:latin typeface="+mn-lt"/>
                        </a:rPr>
                        <a:t>238.311</a:t>
                      </a:r>
                    </a:p>
                  </a:txBody>
                  <a:tcPr marL="9525" marR="9525" marT="9525" marB="0" anchor="ctr"/>
                </a:tc>
                <a:extLst>
                  <a:ext uri="{0D108BD9-81ED-4DB2-BD59-A6C34878D82A}">
                    <a16:rowId xmlns:a16="http://schemas.microsoft.com/office/drawing/2014/main" val="325119419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a:solidFill>
                            <a:srgbClr val="000000"/>
                          </a:solidFill>
                          <a:effectLst/>
                          <a:latin typeface="+mn-lt"/>
                        </a:rPr>
                        <a:t>54</a:t>
                      </a:r>
                    </a:p>
                  </a:txBody>
                  <a:tcPr marL="9525" marR="9525" marT="9525" marB="0" anchor="ctr"/>
                </a:tc>
                <a:tc>
                  <a:txBody>
                    <a:bodyPr/>
                    <a:lstStyle/>
                    <a:p>
                      <a:pPr algn="ctr" fontAlgn="ctr"/>
                      <a:r>
                        <a:rPr lang="es-CO" sz="1100" b="1" i="0" u="none" strike="noStrike" dirty="0">
                          <a:solidFill>
                            <a:srgbClr val="000000"/>
                          </a:solidFill>
                          <a:effectLst/>
                          <a:latin typeface="+mn-lt"/>
                        </a:rPr>
                        <a:t>83</a:t>
                      </a:r>
                    </a:p>
                  </a:txBody>
                  <a:tcPr marL="9525" marR="9525" marT="9525" marB="0" anchor="ctr"/>
                </a:tc>
                <a:tc>
                  <a:txBody>
                    <a:bodyPr/>
                    <a:lstStyle/>
                    <a:p>
                      <a:pPr algn="ctr" fontAlgn="ctr"/>
                      <a:r>
                        <a:rPr lang="es-CO" sz="1100" b="1" i="0" u="none" strike="noStrike" dirty="0">
                          <a:solidFill>
                            <a:srgbClr val="000000"/>
                          </a:solidFill>
                          <a:effectLst/>
                          <a:latin typeface="+mn-lt"/>
                        </a:rPr>
                        <a:t>77</a:t>
                      </a:r>
                    </a:p>
                  </a:txBody>
                  <a:tcPr marL="9525" marR="9525" marT="9525" marB="0" anchor="ctr"/>
                </a:tc>
                <a:tc>
                  <a:txBody>
                    <a:bodyPr/>
                    <a:lstStyle/>
                    <a:p>
                      <a:pPr algn="ctr" fontAlgn="ctr"/>
                      <a:r>
                        <a:rPr lang="es-CO" sz="1100" b="1" i="0" u="none" strike="noStrike" dirty="0">
                          <a:solidFill>
                            <a:srgbClr val="000000"/>
                          </a:solidFill>
                          <a:effectLst/>
                          <a:latin typeface="+mn-lt"/>
                        </a:rPr>
                        <a:t>79</a:t>
                      </a:r>
                    </a:p>
                  </a:txBody>
                  <a:tcPr marL="9525" marR="9525" marT="9525" marB="0" anchor="ctr"/>
                </a:tc>
                <a:tc>
                  <a:txBody>
                    <a:bodyPr/>
                    <a:lstStyle/>
                    <a:p>
                      <a:pPr algn="ctr" fontAlgn="ctr"/>
                      <a:r>
                        <a:rPr lang="es-CO" sz="1100" b="1" i="0" u="none" strike="noStrike" dirty="0">
                          <a:solidFill>
                            <a:srgbClr val="000000"/>
                          </a:solidFill>
                          <a:effectLst/>
                          <a:latin typeface="+mn-lt"/>
                        </a:rPr>
                        <a:t>80</a:t>
                      </a:r>
                    </a:p>
                  </a:txBody>
                  <a:tcPr marL="9525" marR="9525" marT="9525" marB="0" anchor="ctr"/>
                </a:tc>
                <a:tc>
                  <a:txBody>
                    <a:bodyPr/>
                    <a:lstStyle/>
                    <a:p>
                      <a:pPr algn="ctr" fontAlgn="ctr"/>
                      <a:r>
                        <a:rPr lang="es-CO" sz="1100" b="1" i="0" u="none" strike="noStrike">
                          <a:solidFill>
                            <a:srgbClr val="000000"/>
                          </a:solidFill>
                          <a:effectLst/>
                          <a:latin typeface="+mn-lt"/>
                        </a:rPr>
                        <a:t>62</a:t>
                      </a:r>
                    </a:p>
                  </a:txBody>
                  <a:tcPr marL="9525" marR="9525" marT="9525" marB="0" anchor="ctr"/>
                </a:tc>
                <a:extLst>
                  <a:ext uri="{0D108BD9-81ED-4DB2-BD59-A6C34878D82A}">
                    <a16:rowId xmlns:a16="http://schemas.microsoft.com/office/drawing/2014/main" val="1279974952"/>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3,8</a:t>
                      </a:r>
                    </a:p>
                  </a:txBody>
                  <a:tcPr marL="9525" marR="9525" marT="9525" marB="0" anchor="ctr"/>
                </a:tc>
                <a:tc>
                  <a:txBody>
                    <a:bodyPr/>
                    <a:lstStyle/>
                    <a:p>
                      <a:pPr algn="ctr" fontAlgn="ctr"/>
                      <a:r>
                        <a:rPr lang="es-CO" sz="1100" b="1" i="0" u="none" strike="noStrike">
                          <a:solidFill>
                            <a:srgbClr val="000000"/>
                          </a:solidFill>
                          <a:effectLst/>
                          <a:latin typeface="+mn-lt"/>
                        </a:rPr>
                        <a:t>3,7</a:t>
                      </a:r>
                    </a:p>
                  </a:txBody>
                  <a:tcPr marL="9525" marR="9525" marT="9525" marB="0" anchor="ctr"/>
                </a:tc>
                <a:tc>
                  <a:txBody>
                    <a:bodyPr/>
                    <a:lstStyle/>
                    <a:p>
                      <a:pPr algn="ctr" fontAlgn="ctr"/>
                      <a:r>
                        <a:rPr lang="es-CO" sz="1100" b="1" i="0" u="none" strike="noStrike">
                          <a:solidFill>
                            <a:srgbClr val="000000"/>
                          </a:solidFill>
                          <a:effectLst/>
                          <a:latin typeface="+mn-lt"/>
                        </a:rPr>
                        <a:t>3,9</a:t>
                      </a:r>
                    </a:p>
                  </a:txBody>
                  <a:tcPr marL="9525" marR="9525" marT="9525" marB="0" anchor="ctr"/>
                </a:tc>
                <a:tc>
                  <a:txBody>
                    <a:bodyPr/>
                    <a:lstStyle/>
                    <a:p>
                      <a:pPr algn="ctr" fontAlgn="ctr"/>
                      <a:r>
                        <a:rPr lang="es-CO" sz="1100" b="1" i="0" u="none" strike="noStrike">
                          <a:solidFill>
                            <a:srgbClr val="000000"/>
                          </a:solidFill>
                          <a:effectLst/>
                          <a:latin typeface="+mn-lt"/>
                        </a:rPr>
                        <a:t>4,2</a:t>
                      </a:r>
                    </a:p>
                  </a:txBody>
                  <a:tcPr marL="9525" marR="9525" marT="9525" marB="0" anchor="ctr"/>
                </a:tc>
                <a:tc>
                  <a:txBody>
                    <a:bodyPr/>
                    <a:lstStyle/>
                    <a:p>
                      <a:pPr algn="ctr" fontAlgn="ctr"/>
                      <a:r>
                        <a:rPr lang="es-CO" sz="1100" b="1" i="0" u="none" strike="noStrike">
                          <a:solidFill>
                            <a:srgbClr val="000000"/>
                          </a:solidFill>
                          <a:effectLst/>
                          <a:latin typeface="+mn-lt"/>
                        </a:rPr>
                        <a:t>3,5</a:t>
                      </a:r>
                    </a:p>
                  </a:txBody>
                  <a:tcPr marL="9525" marR="9525" marT="9525" marB="0" anchor="ctr"/>
                </a:tc>
                <a:tc>
                  <a:txBody>
                    <a:bodyPr/>
                    <a:lstStyle/>
                    <a:p>
                      <a:pPr algn="ctr" fontAlgn="ctr"/>
                      <a:r>
                        <a:rPr lang="es-CO" sz="1100" b="1" i="0" u="none" strike="noStrike" dirty="0">
                          <a:solidFill>
                            <a:srgbClr val="000000"/>
                          </a:solidFill>
                          <a:effectLst/>
                          <a:latin typeface="+mn-lt"/>
                        </a:rPr>
                        <a:t>3,5</a:t>
                      </a:r>
                    </a:p>
                  </a:txBody>
                  <a:tcPr marL="9525" marR="9525" marT="9525" marB="0" anchor="ctr"/>
                </a:tc>
                <a:tc>
                  <a:txBody>
                    <a:bodyPr/>
                    <a:lstStyle/>
                    <a:p>
                      <a:pPr algn="ctr" fontAlgn="ctr"/>
                      <a:r>
                        <a:rPr lang="es-CO" sz="1100" b="1" i="0" u="none" strike="noStrike" dirty="0">
                          <a:solidFill>
                            <a:srgbClr val="000000"/>
                          </a:solidFill>
                          <a:effectLst/>
                          <a:latin typeface="+mn-lt"/>
                        </a:rPr>
                        <a:t>3,8</a:t>
                      </a:r>
                    </a:p>
                  </a:txBody>
                  <a:tcPr marL="9525" marR="9525" marT="9525" marB="0" anchor="ctr"/>
                </a:tc>
                <a:extLst>
                  <a:ext uri="{0D108BD9-81ED-4DB2-BD59-A6C34878D82A}">
                    <a16:rowId xmlns:a16="http://schemas.microsoft.com/office/drawing/2014/main" val="1133824592"/>
                  </a:ext>
                </a:extLst>
              </a:tr>
            </a:tbl>
          </a:graphicData>
        </a:graphic>
      </p:graphicFrame>
    </p:spTree>
    <p:extLst>
      <p:ext uri="{BB962C8B-B14F-4D97-AF65-F5344CB8AC3E}">
        <p14:creationId xmlns:p14="http://schemas.microsoft.com/office/powerpoint/2010/main" val="21492706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128</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3,1</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3,5</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6008680"/>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3,3</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3,3</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3,4</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3,3</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RIESGO DE SER DISCRIMINADO</a:t>
            </a:r>
            <a:endParaRPr lang="es-MX" sz="2360" spc="84" dirty="0">
              <a:solidFill>
                <a:schemeClr val="tx1"/>
              </a:solidFill>
              <a:latin typeface="+mn-lt"/>
            </a:endParaRPr>
          </a:p>
        </p:txBody>
      </p:sp>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983253701"/>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439465529"/>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581228687"/>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14965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129</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3,3</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3,2</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3,2</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3,5</a:t>
              </a:r>
            </a:p>
          </p:txBody>
        </p:sp>
      </p:grpSp>
      <p:sp>
        <p:nvSpPr>
          <p:cNvPr id="21"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graphicFrame>
        <p:nvGraphicFramePr>
          <p:cNvPr id="1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106173722"/>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0"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RIESGO DE SER DISCRIMINADO</a:t>
            </a:r>
            <a:endParaRPr lang="es-MX" sz="2360" spc="84" dirty="0">
              <a:solidFill>
                <a:schemeClr val="tx1"/>
              </a:solidFill>
              <a:latin typeface="+mn-lt"/>
            </a:endParaRPr>
          </a:p>
        </p:txBody>
      </p:sp>
      <p:graphicFrame>
        <p:nvGraphicFramePr>
          <p:cNvPr id="22" name="Tabla 21"/>
          <p:cNvGraphicFramePr>
            <a:graphicFrameLocks noGrp="1"/>
          </p:cNvGraphicFramePr>
          <p:nvPr>
            <p:extLst>
              <p:ext uri="{D42A27DB-BD31-4B8C-83A1-F6EECF244321}">
                <p14:modId xmlns:p14="http://schemas.microsoft.com/office/powerpoint/2010/main" val="4089816505"/>
              </p:ext>
            </p:extLst>
          </p:nvPr>
        </p:nvGraphicFramePr>
        <p:xfrm>
          <a:off x="5204732" y="1916832"/>
          <a:ext cx="6651908" cy="1932361"/>
        </p:xfrm>
        <a:graphic>
          <a:graphicData uri="http://schemas.openxmlformats.org/drawingml/2006/table">
            <a:tbl>
              <a:tblPr>
                <a:tableStyleId>{69C7853C-536D-4A76-A0AE-DD22124D55A5}</a:tableStyleId>
              </a:tblPr>
              <a:tblGrid>
                <a:gridCol w="1359908">
                  <a:extLst>
                    <a:ext uri="{9D8B030D-6E8A-4147-A177-3AD203B41FA5}">
                      <a16:colId xmlns:a16="http://schemas.microsoft.com/office/drawing/2014/main" val="3556751232"/>
                    </a:ext>
                  </a:extLst>
                </a:gridCol>
                <a:gridCol w="756000">
                  <a:extLst>
                    <a:ext uri="{9D8B030D-6E8A-4147-A177-3AD203B41FA5}">
                      <a16:colId xmlns:a16="http://schemas.microsoft.com/office/drawing/2014/main" val="4011656644"/>
                    </a:ext>
                  </a:extLst>
                </a:gridCol>
                <a:gridCol w="756000">
                  <a:extLst>
                    <a:ext uri="{9D8B030D-6E8A-4147-A177-3AD203B41FA5}">
                      <a16:colId xmlns:a16="http://schemas.microsoft.com/office/drawing/2014/main" val="1354285831"/>
                    </a:ext>
                  </a:extLst>
                </a:gridCol>
                <a:gridCol w="756000">
                  <a:extLst>
                    <a:ext uri="{9D8B030D-6E8A-4147-A177-3AD203B41FA5}">
                      <a16:colId xmlns:a16="http://schemas.microsoft.com/office/drawing/2014/main" val="2384637603"/>
                    </a:ext>
                  </a:extLst>
                </a:gridCol>
                <a:gridCol w="756000">
                  <a:extLst>
                    <a:ext uri="{9D8B030D-6E8A-4147-A177-3AD203B41FA5}">
                      <a16:colId xmlns:a16="http://schemas.microsoft.com/office/drawing/2014/main" val="2484846684"/>
                    </a:ext>
                  </a:extLst>
                </a:gridCol>
                <a:gridCol w="756000">
                  <a:extLst>
                    <a:ext uri="{9D8B030D-6E8A-4147-A177-3AD203B41FA5}">
                      <a16:colId xmlns:a16="http://schemas.microsoft.com/office/drawing/2014/main" val="2383519280"/>
                    </a:ext>
                  </a:extLst>
                </a:gridCol>
                <a:gridCol w="756000">
                  <a:extLst>
                    <a:ext uri="{9D8B030D-6E8A-4147-A177-3AD203B41FA5}">
                      <a16:colId xmlns:a16="http://schemas.microsoft.com/office/drawing/2014/main" val="1539729544"/>
                    </a:ext>
                  </a:extLst>
                </a:gridCol>
                <a:gridCol w="756000">
                  <a:extLst>
                    <a:ext uri="{9D8B030D-6E8A-4147-A177-3AD203B41FA5}">
                      <a16:colId xmlns:a16="http://schemas.microsoft.com/office/drawing/2014/main" val="345337570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1268912"/>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857812075"/>
                  </a:ext>
                </a:extLst>
              </a:tr>
              <a:tr h="0">
                <a:tc>
                  <a:txBody>
                    <a:bodyPr/>
                    <a:lstStyle/>
                    <a:p>
                      <a:pPr algn="r" fontAlgn="t"/>
                      <a:r>
                        <a:rPr lang="es-CO" sz="1100" b="1" u="none" strike="noStrike" dirty="0">
                          <a:effectLst/>
                        </a:rPr>
                        <a:t>Nada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29%</a:t>
                      </a:r>
                    </a:p>
                  </a:txBody>
                  <a:tcPr marL="9525" marR="9525" marT="9525" marB="0" anchor="ctr"/>
                </a:tc>
                <a:tc>
                  <a:txBody>
                    <a:bodyPr/>
                    <a:lstStyle/>
                    <a:p>
                      <a:pPr algn="ctr" fontAlgn="ctr"/>
                      <a:r>
                        <a:rPr lang="es-CO" sz="1100" b="0" i="0" u="none" strike="noStrike">
                          <a:solidFill>
                            <a:srgbClr val="000000"/>
                          </a:solidFill>
                          <a:effectLst/>
                          <a:latin typeface="+mn-lt"/>
                        </a:rPr>
                        <a:t>22%</a:t>
                      </a:r>
                    </a:p>
                  </a:txBody>
                  <a:tcPr marL="9525" marR="9525" marT="9525" marB="0" anchor="ctr"/>
                </a:tc>
                <a:tc>
                  <a:txBody>
                    <a:bodyPr/>
                    <a:lstStyle/>
                    <a:p>
                      <a:pPr algn="ctr" fontAlgn="ctr"/>
                      <a:r>
                        <a:rPr lang="es-CO" sz="1100" b="0" i="0" u="none" strike="noStrike">
                          <a:solidFill>
                            <a:srgbClr val="000000"/>
                          </a:solidFill>
                          <a:effectLst/>
                          <a:latin typeface="+mn-lt"/>
                        </a:rPr>
                        <a:t>26%</a:t>
                      </a:r>
                    </a:p>
                  </a:txBody>
                  <a:tcPr marL="9525" marR="9525" marT="9525" marB="0" anchor="ctr"/>
                </a:tc>
                <a:tc>
                  <a:txBody>
                    <a:bodyPr/>
                    <a:lstStyle/>
                    <a:p>
                      <a:pPr algn="ctr" fontAlgn="ctr"/>
                      <a:r>
                        <a:rPr lang="es-CO" sz="1100" b="0" i="0" u="none" strike="noStrike">
                          <a:solidFill>
                            <a:srgbClr val="000000"/>
                          </a:solidFill>
                          <a:effectLst/>
                          <a:latin typeface="+mn-lt"/>
                        </a:rPr>
                        <a:t>22%</a:t>
                      </a:r>
                    </a:p>
                  </a:txBody>
                  <a:tcPr marL="9525" marR="9525" marT="9525" marB="0" anchor="ctr"/>
                </a:tc>
                <a:tc>
                  <a:txBody>
                    <a:bodyPr/>
                    <a:lstStyle/>
                    <a:p>
                      <a:pPr algn="ctr" fontAlgn="ctr"/>
                      <a:r>
                        <a:rPr lang="es-CO" sz="1100" b="0" i="0" u="none" strike="noStrike">
                          <a:solidFill>
                            <a:srgbClr val="000000"/>
                          </a:solidFill>
                          <a:effectLst/>
                          <a:latin typeface="+mn-lt"/>
                        </a:rPr>
                        <a:t>28%</a:t>
                      </a:r>
                    </a:p>
                  </a:txBody>
                  <a:tcPr marL="9525" marR="9525" marT="9525" marB="0" anchor="ctr"/>
                </a:tc>
                <a:tc>
                  <a:txBody>
                    <a:bodyPr/>
                    <a:lstStyle/>
                    <a:p>
                      <a:pPr algn="ctr" fontAlgn="ctr"/>
                      <a:r>
                        <a:rPr lang="es-CO" sz="1100" b="0" i="0" u="none" strike="noStrike">
                          <a:solidFill>
                            <a:srgbClr val="000000"/>
                          </a:solidFill>
                          <a:effectLst/>
                          <a:latin typeface="+mn-lt"/>
                        </a:rPr>
                        <a:t>40%</a:t>
                      </a:r>
                    </a:p>
                  </a:txBody>
                  <a:tcPr marL="9525" marR="9525" marT="9525" marB="0" anchor="ctr"/>
                </a:tc>
                <a:tc>
                  <a:txBody>
                    <a:bodyPr/>
                    <a:lstStyle/>
                    <a:p>
                      <a:pPr algn="ctr" fontAlgn="ctr"/>
                      <a:r>
                        <a:rPr lang="es-CO" sz="1100" b="0" i="0" u="none" strike="noStrike">
                          <a:solidFill>
                            <a:srgbClr val="000000"/>
                          </a:solidFill>
                          <a:effectLst/>
                          <a:latin typeface="+mn-lt"/>
                        </a:rPr>
                        <a:t>30%</a:t>
                      </a:r>
                    </a:p>
                  </a:txBody>
                  <a:tcPr marL="9525" marR="9525" marT="9525" marB="0" anchor="ctr"/>
                </a:tc>
                <a:extLst>
                  <a:ext uri="{0D108BD9-81ED-4DB2-BD59-A6C34878D82A}">
                    <a16:rowId xmlns:a16="http://schemas.microsoft.com/office/drawing/2014/main" val="3809225563"/>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extLst>
                  <a:ext uri="{0D108BD9-81ED-4DB2-BD59-A6C34878D82A}">
                    <a16:rowId xmlns:a16="http://schemas.microsoft.com/office/drawing/2014/main" val="3406181641"/>
                  </a:ext>
                </a:extLst>
              </a:tr>
              <a:tr h="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extLst>
                  <a:ext uri="{0D108BD9-81ED-4DB2-BD59-A6C34878D82A}">
                    <a16:rowId xmlns:a16="http://schemas.microsoft.com/office/drawing/2014/main" val="1257419664"/>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24%</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1203698120"/>
                  </a:ext>
                </a:extLst>
              </a:tr>
              <a:tr h="0">
                <a:tc>
                  <a:txBody>
                    <a:bodyPr/>
                    <a:lstStyle/>
                    <a:p>
                      <a:pPr algn="r" fontAlgn="t"/>
                      <a:r>
                        <a:rPr lang="es-CO" sz="1100" b="1" u="none" strike="noStrike">
                          <a:effectLst/>
                        </a:rPr>
                        <a:t>Muy importante</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43%</a:t>
                      </a:r>
                    </a:p>
                  </a:txBody>
                  <a:tcPr marL="9525" marR="9525" marT="9525" marB="0" anchor="ctr"/>
                </a:tc>
                <a:tc>
                  <a:txBody>
                    <a:bodyPr/>
                    <a:lstStyle/>
                    <a:p>
                      <a:pPr algn="ctr" fontAlgn="ctr"/>
                      <a:r>
                        <a:rPr lang="es-CO" sz="1100" b="0" i="0" u="none" strike="noStrike">
                          <a:solidFill>
                            <a:srgbClr val="000000"/>
                          </a:solidFill>
                          <a:effectLst/>
                          <a:latin typeface="+mn-lt"/>
                        </a:rPr>
                        <a:t>32%</a:t>
                      </a:r>
                    </a:p>
                  </a:txBody>
                  <a:tcPr marL="9525" marR="9525" marT="9525" marB="0" anchor="ctr"/>
                </a:tc>
                <a:tc>
                  <a:txBody>
                    <a:bodyPr/>
                    <a:lstStyle/>
                    <a:p>
                      <a:pPr algn="ctr" fontAlgn="ctr"/>
                      <a:r>
                        <a:rPr lang="es-CO" sz="1100" b="0" i="0" u="none" strike="noStrike">
                          <a:solidFill>
                            <a:srgbClr val="000000"/>
                          </a:solidFill>
                          <a:effectLst/>
                          <a:latin typeface="+mn-lt"/>
                        </a:rPr>
                        <a:t>46%</a:t>
                      </a:r>
                    </a:p>
                  </a:txBody>
                  <a:tcPr marL="9525" marR="9525" marT="9525" marB="0" anchor="ctr"/>
                </a:tc>
                <a:tc>
                  <a:txBody>
                    <a:bodyPr/>
                    <a:lstStyle/>
                    <a:p>
                      <a:pPr algn="ctr" fontAlgn="ctr"/>
                      <a:r>
                        <a:rPr lang="es-CO" sz="1100" b="0" i="0" u="none" strike="noStrike">
                          <a:solidFill>
                            <a:srgbClr val="000000"/>
                          </a:solidFill>
                          <a:effectLst/>
                          <a:latin typeface="+mn-lt"/>
                        </a:rPr>
                        <a:t>48%</a:t>
                      </a:r>
                    </a:p>
                  </a:txBody>
                  <a:tcPr marL="9525" marR="9525" marT="9525" marB="0" anchor="ctr"/>
                </a:tc>
                <a:tc>
                  <a:txBody>
                    <a:bodyPr/>
                    <a:lstStyle/>
                    <a:p>
                      <a:pPr algn="ctr" fontAlgn="ctr"/>
                      <a:r>
                        <a:rPr lang="es-CO" sz="1100" b="0" i="0" u="none" strike="noStrike">
                          <a:solidFill>
                            <a:srgbClr val="000000"/>
                          </a:solidFill>
                          <a:effectLst/>
                          <a:latin typeface="+mn-lt"/>
                        </a:rPr>
                        <a:t>49%</a:t>
                      </a:r>
                    </a:p>
                  </a:txBody>
                  <a:tcPr marL="9525" marR="9525" marT="9525" marB="0" anchor="ctr"/>
                </a:tc>
                <a:tc>
                  <a:txBody>
                    <a:bodyPr/>
                    <a:lstStyle/>
                    <a:p>
                      <a:pPr algn="ctr" fontAlgn="ctr"/>
                      <a:r>
                        <a:rPr lang="es-CO" sz="1100" b="0" i="0" u="none" strike="noStrike">
                          <a:solidFill>
                            <a:srgbClr val="000000"/>
                          </a:solidFill>
                          <a:effectLst/>
                          <a:latin typeface="+mn-lt"/>
                        </a:rPr>
                        <a:t>35%</a:t>
                      </a:r>
                    </a:p>
                  </a:txBody>
                  <a:tcPr marL="9525" marR="9525" marT="9525" marB="0" anchor="ctr"/>
                </a:tc>
                <a:tc>
                  <a:txBody>
                    <a:bodyPr/>
                    <a:lstStyle/>
                    <a:p>
                      <a:pPr algn="ctr" fontAlgn="ctr"/>
                      <a:r>
                        <a:rPr lang="es-CO" sz="1100" b="0" i="0" u="none" strike="noStrike">
                          <a:solidFill>
                            <a:srgbClr val="000000"/>
                          </a:solidFill>
                          <a:effectLst/>
                          <a:latin typeface="+mn-lt"/>
                        </a:rPr>
                        <a:t>44%</a:t>
                      </a:r>
                    </a:p>
                  </a:txBody>
                  <a:tcPr marL="9525" marR="9525" marT="9525" marB="0" anchor="ctr"/>
                </a:tc>
                <a:extLst>
                  <a:ext uri="{0D108BD9-81ED-4DB2-BD59-A6C34878D82A}">
                    <a16:rowId xmlns:a16="http://schemas.microsoft.com/office/drawing/2014/main" val="2823653809"/>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extLst>
                  <a:ext uri="{0D108BD9-81ED-4DB2-BD59-A6C34878D82A}">
                    <a16:rowId xmlns:a16="http://schemas.microsoft.com/office/drawing/2014/main" val="2680640548"/>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a:solidFill>
                            <a:srgbClr val="000000"/>
                          </a:solidFill>
                          <a:effectLst/>
                          <a:latin typeface="+mn-lt"/>
                        </a:rPr>
                        <a:t>205.446</a:t>
                      </a:r>
                    </a:p>
                  </a:txBody>
                  <a:tcPr marL="9525" marR="9525" marT="9525" marB="0" anchor="ctr"/>
                </a:tc>
                <a:tc>
                  <a:txBody>
                    <a:bodyPr/>
                    <a:lstStyle/>
                    <a:p>
                      <a:pPr algn="ctr" fontAlgn="ctr"/>
                      <a:r>
                        <a:rPr lang="es-CO" sz="1100" b="1" i="0" u="none" strike="noStrike">
                          <a:solidFill>
                            <a:srgbClr val="000000"/>
                          </a:solidFill>
                          <a:effectLst/>
                          <a:latin typeface="+mn-lt"/>
                        </a:rPr>
                        <a:t>294.934</a:t>
                      </a:r>
                    </a:p>
                  </a:txBody>
                  <a:tcPr marL="9525" marR="9525" marT="9525" marB="0" anchor="ctr"/>
                </a:tc>
                <a:tc>
                  <a:txBody>
                    <a:bodyPr/>
                    <a:lstStyle/>
                    <a:p>
                      <a:pPr algn="ctr" fontAlgn="ctr"/>
                      <a:r>
                        <a:rPr lang="es-CO" sz="1100" b="1" i="0" u="none" strike="noStrike">
                          <a:solidFill>
                            <a:srgbClr val="000000"/>
                          </a:solidFill>
                          <a:effectLst/>
                          <a:latin typeface="+mn-lt"/>
                        </a:rPr>
                        <a:t>270.878</a:t>
                      </a:r>
                    </a:p>
                  </a:txBody>
                  <a:tcPr marL="9525" marR="9525" marT="9525" marB="0" anchor="ctr"/>
                </a:tc>
                <a:tc>
                  <a:txBody>
                    <a:bodyPr/>
                    <a:lstStyle/>
                    <a:p>
                      <a:pPr algn="ctr" fontAlgn="ctr"/>
                      <a:r>
                        <a:rPr lang="es-CO" sz="1100" b="1" i="0" u="none" strike="noStrike">
                          <a:solidFill>
                            <a:srgbClr val="000000"/>
                          </a:solidFill>
                          <a:effectLst/>
                          <a:latin typeface="+mn-lt"/>
                        </a:rPr>
                        <a:t>309.932</a:t>
                      </a:r>
                    </a:p>
                  </a:txBody>
                  <a:tcPr marL="9525" marR="9525" marT="9525" marB="0" anchor="ctr"/>
                </a:tc>
                <a:tc>
                  <a:txBody>
                    <a:bodyPr/>
                    <a:lstStyle/>
                    <a:p>
                      <a:pPr algn="ctr" fontAlgn="ctr"/>
                      <a:r>
                        <a:rPr lang="es-CO" sz="1100" b="1" i="0" u="none" strike="noStrike">
                          <a:solidFill>
                            <a:srgbClr val="000000"/>
                          </a:solidFill>
                          <a:effectLst/>
                          <a:latin typeface="+mn-lt"/>
                        </a:rPr>
                        <a:t>333.057</a:t>
                      </a:r>
                    </a:p>
                  </a:txBody>
                  <a:tcPr marL="9525" marR="9525" marT="9525" marB="0" anchor="ctr"/>
                </a:tc>
                <a:tc>
                  <a:txBody>
                    <a:bodyPr/>
                    <a:lstStyle/>
                    <a:p>
                      <a:pPr algn="ctr" fontAlgn="ctr"/>
                      <a:r>
                        <a:rPr lang="es-CO" sz="1100" b="1" i="0" u="none" strike="noStrike">
                          <a:solidFill>
                            <a:srgbClr val="000000"/>
                          </a:solidFill>
                          <a:effectLst/>
                          <a:latin typeface="+mn-lt"/>
                        </a:rPr>
                        <a:t>238.311</a:t>
                      </a:r>
                    </a:p>
                  </a:txBody>
                  <a:tcPr marL="9525" marR="9525" marT="9525" marB="0" anchor="ctr"/>
                </a:tc>
                <a:extLst>
                  <a:ext uri="{0D108BD9-81ED-4DB2-BD59-A6C34878D82A}">
                    <a16:rowId xmlns:a16="http://schemas.microsoft.com/office/drawing/2014/main" val="325119419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dirty="0">
                          <a:solidFill>
                            <a:srgbClr val="000000"/>
                          </a:solidFill>
                          <a:effectLst/>
                          <a:latin typeface="+mn-lt"/>
                        </a:rPr>
                        <a:t>54</a:t>
                      </a:r>
                    </a:p>
                  </a:txBody>
                  <a:tcPr marL="9525" marR="9525" marT="9525" marB="0" anchor="ctr"/>
                </a:tc>
                <a:tc>
                  <a:txBody>
                    <a:bodyPr/>
                    <a:lstStyle/>
                    <a:p>
                      <a:pPr algn="ctr" fontAlgn="ctr"/>
                      <a:r>
                        <a:rPr lang="es-CO" sz="1100" b="1" i="0" u="none" strike="noStrike">
                          <a:solidFill>
                            <a:srgbClr val="000000"/>
                          </a:solidFill>
                          <a:effectLst/>
                          <a:latin typeface="+mn-lt"/>
                        </a:rPr>
                        <a:t>83</a:t>
                      </a:r>
                    </a:p>
                  </a:txBody>
                  <a:tcPr marL="9525" marR="9525" marT="9525" marB="0" anchor="ctr"/>
                </a:tc>
                <a:tc>
                  <a:txBody>
                    <a:bodyPr/>
                    <a:lstStyle/>
                    <a:p>
                      <a:pPr algn="ctr" fontAlgn="ctr"/>
                      <a:r>
                        <a:rPr lang="es-CO" sz="1100" b="1" i="0" u="none" strike="noStrike">
                          <a:solidFill>
                            <a:srgbClr val="000000"/>
                          </a:solidFill>
                          <a:effectLst/>
                          <a:latin typeface="+mn-lt"/>
                        </a:rPr>
                        <a:t>77</a:t>
                      </a:r>
                    </a:p>
                  </a:txBody>
                  <a:tcPr marL="9525" marR="9525" marT="9525" marB="0" anchor="ctr"/>
                </a:tc>
                <a:tc>
                  <a:txBody>
                    <a:bodyPr/>
                    <a:lstStyle/>
                    <a:p>
                      <a:pPr algn="ctr" fontAlgn="ctr"/>
                      <a:r>
                        <a:rPr lang="es-CO" sz="1100" b="1" i="0" u="none" strike="noStrike">
                          <a:solidFill>
                            <a:srgbClr val="000000"/>
                          </a:solidFill>
                          <a:effectLst/>
                          <a:latin typeface="+mn-lt"/>
                        </a:rPr>
                        <a:t>79</a:t>
                      </a:r>
                    </a:p>
                  </a:txBody>
                  <a:tcPr marL="9525" marR="9525" marT="9525" marB="0" anchor="ctr"/>
                </a:tc>
                <a:tc>
                  <a:txBody>
                    <a:bodyPr/>
                    <a:lstStyle/>
                    <a:p>
                      <a:pPr algn="ctr" fontAlgn="ctr"/>
                      <a:r>
                        <a:rPr lang="es-CO" sz="1100" b="1" i="0" u="none" strike="noStrike">
                          <a:solidFill>
                            <a:srgbClr val="000000"/>
                          </a:solidFill>
                          <a:effectLst/>
                          <a:latin typeface="+mn-lt"/>
                        </a:rPr>
                        <a:t>80</a:t>
                      </a:r>
                    </a:p>
                  </a:txBody>
                  <a:tcPr marL="9525" marR="9525" marT="9525" marB="0" anchor="ctr"/>
                </a:tc>
                <a:tc>
                  <a:txBody>
                    <a:bodyPr/>
                    <a:lstStyle/>
                    <a:p>
                      <a:pPr algn="ctr" fontAlgn="ctr"/>
                      <a:r>
                        <a:rPr lang="es-CO" sz="1100" b="1" i="0" u="none" strike="noStrike">
                          <a:solidFill>
                            <a:srgbClr val="000000"/>
                          </a:solidFill>
                          <a:effectLst/>
                          <a:latin typeface="+mn-lt"/>
                        </a:rPr>
                        <a:t>62</a:t>
                      </a:r>
                    </a:p>
                  </a:txBody>
                  <a:tcPr marL="9525" marR="9525" marT="9525" marB="0" anchor="ctr"/>
                </a:tc>
                <a:extLst>
                  <a:ext uri="{0D108BD9-81ED-4DB2-BD59-A6C34878D82A}">
                    <a16:rowId xmlns:a16="http://schemas.microsoft.com/office/drawing/2014/main" val="1279974952"/>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3,3</a:t>
                      </a:r>
                    </a:p>
                  </a:txBody>
                  <a:tcPr marL="9525" marR="9525" marT="9525" marB="0" anchor="ctr"/>
                </a:tc>
                <a:tc>
                  <a:txBody>
                    <a:bodyPr/>
                    <a:lstStyle/>
                    <a:p>
                      <a:pPr algn="ctr" fontAlgn="ctr"/>
                      <a:r>
                        <a:rPr lang="es-CO" sz="1100" b="1" i="0" u="none" strike="noStrike" dirty="0">
                          <a:solidFill>
                            <a:srgbClr val="000000"/>
                          </a:solidFill>
                          <a:effectLst/>
                          <a:latin typeface="+mn-lt"/>
                        </a:rPr>
                        <a:t>3,4</a:t>
                      </a:r>
                    </a:p>
                  </a:txBody>
                  <a:tcPr marL="9525" marR="9525" marT="9525" marB="0" anchor="ctr"/>
                </a:tc>
                <a:tc>
                  <a:txBody>
                    <a:bodyPr/>
                    <a:lstStyle/>
                    <a:p>
                      <a:pPr algn="ctr" fontAlgn="ctr"/>
                      <a:r>
                        <a:rPr lang="es-CO" sz="1100" b="1" i="0" u="none" strike="noStrike" dirty="0">
                          <a:solidFill>
                            <a:srgbClr val="000000"/>
                          </a:solidFill>
                          <a:effectLst/>
                          <a:latin typeface="+mn-lt"/>
                        </a:rPr>
                        <a:t>3,5</a:t>
                      </a:r>
                    </a:p>
                  </a:txBody>
                  <a:tcPr marL="9525" marR="9525" marT="9525" marB="0" anchor="ctr"/>
                </a:tc>
                <a:tc>
                  <a:txBody>
                    <a:bodyPr/>
                    <a:lstStyle/>
                    <a:p>
                      <a:pPr algn="ctr" fontAlgn="ctr"/>
                      <a:r>
                        <a:rPr lang="es-CO" sz="1100" b="1" i="0" u="none" strike="noStrike" dirty="0">
                          <a:solidFill>
                            <a:srgbClr val="000000"/>
                          </a:solidFill>
                          <a:effectLst/>
                          <a:latin typeface="+mn-lt"/>
                        </a:rPr>
                        <a:t>3,5</a:t>
                      </a:r>
                    </a:p>
                  </a:txBody>
                  <a:tcPr marL="9525" marR="9525" marT="9525" marB="0" anchor="ctr"/>
                </a:tc>
                <a:tc>
                  <a:txBody>
                    <a:bodyPr/>
                    <a:lstStyle/>
                    <a:p>
                      <a:pPr algn="ctr" fontAlgn="ctr"/>
                      <a:r>
                        <a:rPr lang="es-CO" sz="1100" b="1" i="0" u="none" strike="noStrike" dirty="0">
                          <a:solidFill>
                            <a:srgbClr val="000000"/>
                          </a:solidFill>
                          <a:effectLst/>
                          <a:latin typeface="+mn-lt"/>
                        </a:rPr>
                        <a:t>3,5</a:t>
                      </a:r>
                    </a:p>
                  </a:txBody>
                  <a:tcPr marL="9525" marR="9525" marT="9525" marB="0" anchor="ctr"/>
                </a:tc>
                <a:tc>
                  <a:txBody>
                    <a:bodyPr/>
                    <a:lstStyle/>
                    <a:p>
                      <a:pPr algn="ctr" fontAlgn="ctr"/>
                      <a:r>
                        <a:rPr lang="es-CO" sz="1100" b="1" i="0" u="none" strike="noStrike" dirty="0">
                          <a:solidFill>
                            <a:srgbClr val="000000"/>
                          </a:solidFill>
                          <a:effectLst/>
                          <a:latin typeface="+mn-lt"/>
                        </a:rPr>
                        <a:t>2,9</a:t>
                      </a:r>
                    </a:p>
                  </a:txBody>
                  <a:tcPr marL="9525" marR="9525" marT="9525" marB="0" anchor="ctr"/>
                </a:tc>
                <a:tc>
                  <a:txBody>
                    <a:bodyPr/>
                    <a:lstStyle/>
                    <a:p>
                      <a:pPr algn="ctr" fontAlgn="ctr"/>
                      <a:r>
                        <a:rPr lang="es-CO" sz="1100" b="1" i="0" u="none" strike="noStrike" dirty="0">
                          <a:solidFill>
                            <a:srgbClr val="000000"/>
                          </a:solidFill>
                          <a:effectLst/>
                          <a:latin typeface="+mn-lt"/>
                        </a:rPr>
                        <a:t>3,2</a:t>
                      </a:r>
                    </a:p>
                  </a:txBody>
                  <a:tcPr marL="9525" marR="9525" marT="9525" marB="0" anchor="ctr"/>
                </a:tc>
                <a:extLst>
                  <a:ext uri="{0D108BD9-81ED-4DB2-BD59-A6C34878D82A}">
                    <a16:rowId xmlns:a16="http://schemas.microsoft.com/office/drawing/2014/main" val="1133824592"/>
                  </a:ext>
                </a:extLst>
              </a:tr>
            </a:tbl>
          </a:graphicData>
        </a:graphic>
      </p:graphicFrame>
    </p:spTree>
    <p:extLst>
      <p:ext uri="{BB962C8B-B14F-4D97-AF65-F5344CB8AC3E}">
        <p14:creationId xmlns:p14="http://schemas.microsoft.com/office/powerpoint/2010/main" val="367200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RECONOCIMIENTO</a:t>
            </a:r>
          </a:p>
          <a:p>
            <a:pPr marL="8573" marR="3429">
              <a:spcBef>
                <a:spcPts val="68"/>
              </a:spcBef>
            </a:pPr>
            <a:r>
              <a:rPr lang="es-MX" sz="2363" spc="101" dirty="0">
                <a:solidFill>
                  <a:schemeClr val="accent3">
                    <a:lumMod val="75000"/>
                  </a:schemeClr>
                </a:solidFill>
                <a:latin typeface="+mn-lt"/>
              </a:rPr>
              <a:t>CULTURAL</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13</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Usted se autoreconoce como:</a:t>
            </a:r>
          </a:p>
        </p:txBody>
      </p:sp>
      <p:sp>
        <p:nvSpPr>
          <p:cNvPr id="108" name="object 4">
            <a:extLst>
              <a:ext uri="{FF2B5EF4-FFF2-40B4-BE49-F238E27FC236}">
                <a16:creationId xmlns:a16="http://schemas.microsoft.com/office/drawing/2014/main" id="{A7157F5C-9DC2-425E-A31F-74B0C3BE6816}"/>
              </a:ext>
            </a:extLst>
          </p:cNvPr>
          <p:cNvSpPr txBox="1"/>
          <p:nvPr/>
        </p:nvSpPr>
        <p:spPr>
          <a:xfrm>
            <a:off x="700670"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4764571"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12" name="Rectángulo 111">
            <a:extLst>
              <a:ext uri="{FF2B5EF4-FFF2-40B4-BE49-F238E27FC236}">
                <a16:creationId xmlns:a16="http://schemas.microsoft.com/office/drawing/2014/main" id="{82BEA086-6F56-425E-93AB-1C9BCBCE5A27}"/>
              </a:ext>
            </a:extLst>
          </p:cNvPr>
          <p:cNvSpPr/>
          <p:nvPr/>
        </p:nvSpPr>
        <p:spPr>
          <a:xfrm>
            <a:off x="335360" y="146827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3" name="Rectángulo 112">
            <a:extLst>
              <a:ext uri="{FF2B5EF4-FFF2-40B4-BE49-F238E27FC236}">
                <a16:creationId xmlns:a16="http://schemas.microsoft.com/office/drawing/2014/main" id="{7081C7F0-A3E9-4743-9530-F2B4C8089B2D}"/>
              </a:ext>
            </a:extLst>
          </p:cNvPr>
          <p:cNvSpPr/>
          <p:nvPr/>
        </p:nvSpPr>
        <p:spPr>
          <a:xfrm>
            <a:off x="4373078" y="1468270"/>
            <a:ext cx="2894159"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20" name="Grupo 119"/>
          <p:cNvGrpSpPr/>
          <p:nvPr/>
        </p:nvGrpSpPr>
        <p:grpSpPr>
          <a:xfrm>
            <a:off x="4805126" y="6050511"/>
            <a:ext cx="2114861" cy="446715"/>
            <a:chOff x="9536152" y="5954085"/>
            <a:chExt cx="2114861" cy="446715"/>
          </a:xfrm>
        </p:grpSpPr>
        <p:sp>
          <p:nvSpPr>
            <p:cNvPr id="12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124" name="Rectángulo 123">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5" name="CuadroTexto 124">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126" name="Rectángulo 12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7" name="CuadroTexto 126">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135" name="Grupo 134"/>
          <p:cNvGrpSpPr/>
          <p:nvPr/>
        </p:nvGrpSpPr>
        <p:grpSpPr>
          <a:xfrm>
            <a:off x="1204726" y="6079790"/>
            <a:ext cx="1212265" cy="430887"/>
            <a:chOff x="8433990" y="5969913"/>
            <a:chExt cx="1212265" cy="430887"/>
          </a:xfrm>
        </p:grpSpPr>
        <p:sp>
          <p:nvSpPr>
            <p:cNvPr id="13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137" name="Rectángulo 13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8" name="CuadroTexto 137">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143" name="object 4">
            <a:extLst>
              <a:ext uri="{FF2B5EF4-FFF2-40B4-BE49-F238E27FC236}">
                <a16:creationId xmlns:a16="http://schemas.microsoft.com/office/drawing/2014/main" id="{FC66D8EB-E0AF-40E7-8EE1-0C25FBC9B55C}"/>
              </a:ext>
            </a:extLst>
          </p:cNvPr>
          <p:cNvSpPr txBox="1"/>
          <p:nvPr/>
        </p:nvSpPr>
        <p:spPr>
          <a:xfrm>
            <a:off x="8508987"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144" name="Rectángulo 143">
            <a:extLst>
              <a:ext uri="{FF2B5EF4-FFF2-40B4-BE49-F238E27FC236}">
                <a16:creationId xmlns:a16="http://schemas.microsoft.com/office/drawing/2014/main" id="{7081C7F0-A3E9-4743-9530-F2B4C8089B2D}"/>
              </a:ext>
            </a:extLst>
          </p:cNvPr>
          <p:cNvSpPr/>
          <p:nvPr/>
        </p:nvSpPr>
        <p:spPr>
          <a:xfrm>
            <a:off x="8130917" y="1470117"/>
            <a:ext cx="2866897"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49" name="Grupo 48"/>
          <p:cNvGrpSpPr/>
          <p:nvPr/>
        </p:nvGrpSpPr>
        <p:grpSpPr>
          <a:xfrm>
            <a:off x="8331422" y="6078629"/>
            <a:ext cx="2517106" cy="446715"/>
            <a:chOff x="8256240" y="6309320"/>
            <a:chExt cx="2517106" cy="446715"/>
          </a:xfrm>
        </p:grpSpPr>
        <p:sp>
          <p:nvSpPr>
            <p:cNvPr id="5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1" name="Rectángulo 5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2" name="CuadroTexto 5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53" name="Rectángulo 5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4" name="CuadroTexto 5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55" name="Rectángulo 5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6" name="CuadroTexto 5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540036542"/>
              </p:ext>
            </p:extLst>
          </p:nvPr>
        </p:nvGraphicFramePr>
        <p:xfrm>
          <a:off x="4535971"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047763183"/>
              </p:ext>
            </p:extLst>
          </p:nvPr>
        </p:nvGraphicFramePr>
        <p:xfrm>
          <a:off x="556654"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227557010"/>
              </p:ext>
            </p:extLst>
          </p:nvPr>
        </p:nvGraphicFramePr>
        <p:xfrm>
          <a:off x="8275349" y="1694117"/>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967653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130</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3,8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4,0</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6008680"/>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3,9</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3,9</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3,9</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3,9</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EL NIVEL DE EMISIONES QUE GENERA (CONTAMINACIÓN)</a:t>
            </a:r>
            <a:endParaRPr lang="es-MX" sz="2360" spc="84" dirty="0">
              <a:solidFill>
                <a:schemeClr val="tx1"/>
              </a:solidFill>
              <a:latin typeface="+mn-lt"/>
            </a:endParaRPr>
          </a:p>
        </p:txBody>
      </p:sp>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836270199"/>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847131519"/>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856621594"/>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67292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131</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3,3</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3,9</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3,8</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4,1</a:t>
              </a:r>
            </a:p>
          </p:txBody>
        </p:sp>
      </p:grpSp>
      <p:sp>
        <p:nvSpPr>
          <p:cNvPr id="21"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graphicFrame>
        <p:nvGraphicFramePr>
          <p:cNvPr id="2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513344124"/>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EL NIVEL DE EMISIONES QUE GENERA (CONTAMINACIÓN)</a:t>
            </a:r>
            <a:endParaRPr lang="es-MX" sz="2360" spc="84" dirty="0">
              <a:solidFill>
                <a:schemeClr val="tx1"/>
              </a:solidFill>
              <a:latin typeface="+mn-lt"/>
            </a:endParaRPr>
          </a:p>
        </p:txBody>
      </p:sp>
      <p:graphicFrame>
        <p:nvGraphicFramePr>
          <p:cNvPr id="19" name="Tabla 18"/>
          <p:cNvGraphicFramePr>
            <a:graphicFrameLocks noGrp="1"/>
          </p:cNvGraphicFramePr>
          <p:nvPr>
            <p:extLst>
              <p:ext uri="{D42A27DB-BD31-4B8C-83A1-F6EECF244321}">
                <p14:modId xmlns:p14="http://schemas.microsoft.com/office/powerpoint/2010/main" val="1396407551"/>
              </p:ext>
            </p:extLst>
          </p:nvPr>
        </p:nvGraphicFramePr>
        <p:xfrm>
          <a:off x="5204732" y="1916832"/>
          <a:ext cx="6651908" cy="1932361"/>
        </p:xfrm>
        <a:graphic>
          <a:graphicData uri="http://schemas.openxmlformats.org/drawingml/2006/table">
            <a:tbl>
              <a:tblPr>
                <a:tableStyleId>{69C7853C-536D-4A76-A0AE-DD22124D55A5}</a:tableStyleId>
              </a:tblPr>
              <a:tblGrid>
                <a:gridCol w="1359908">
                  <a:extLst>
                    <a:ext uri="{9D8B030D-6E8A-4147-A177-3AD203B41FA5}">
                      <a16:colId xmlns:a16="http://schemas.microsoft.com/office/drawing/2014/main" val="3556751232"/>
                    </a:ext>
                  </a:extLst>
                </a:gridCol>
                <a:gridCol w="756000">
                  <a:extLst>
                    <a:ext uri="{9D8B030D-6E8A-4147-A177-3AD203B41FA5}">
                      <a16:colId xmlns:a16="http://schemas.microsoft.com/office/drawing/2014/main" val="4011656644"/>
                    </a:ext>
                  </a:extLst>
                </a:gridCol>
                <a:gridCol w="756000">
                  <a:extLst>
                    <a:ext uri="{9D8B030D-6E8A-4147-A177-3AD203B41FA5}">
                      <a16:colId xmlns:a16="http://schemas.microsoft.com/office/drawing/2014/main" val="1354285831"/>
                    </a:ext>
                  </a:extLst>
                </a:gridCol>
                <a:gridCol w="756000">
                  <a:extLst>
                    <a:ext uri="{9D8B030D-6E8A-4147-A177-3AD203B41FA5}">
                      <a16:colId xmlns:a16="http://schemas.microsoft.com/office/drawing/2014/main" val="2384637603"/>
                    </a:ext>
                  </a:extLst>
                </a:gridCol>
                <a:gridCol w="756000">
                  <a:extLst>
                    <a:ext uri="{9D8B030D-6E8A-4147-A177-3AD203B41FA5}">
                      <a16:colId xmlns:a16="http://schemas.microsoft.com/office/drawing/2014/main" val="2484846684"/>
                    </a:ext>
                  </a:extLst>
                </a:gridCol>
                <a:gridCol w="756000">
                  <a:extLst>
                    <a:ext uri="{9D8B030D-6E8A-4147-A177-3AD203B41FA5}">
                      <a16:colId xmlns:a16="http://schemas.microsoft.com/office/drawing/2014/main" val="2383519280"/>
                    </a:ext>
                  </a:extLst>
                </a:gridCol>
                <a:gridCol w="756000">
                  <a:extLst>
                    <a:ext uri="{9D8B030D-6E8A-4147-A177-3AD203B41FA5}">
                      <a16:colId xmlns:a16="http://schemas.microsoft.com/office/drawing/2014/main" val="1539729544"/>
                    </a:ext>
                  </a:extLst>
                </a:gridCol>
                <a:gridCol w="756000">
                  <a:extLst>
                    <a:ext uri="{9D8B030D-6E8A-4147-A177-3AD203B41FA5}">
                      <a16:colId xmlns:a16="http://schemas.microsoft.com/office/drawing/2014/main" val="345337570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1268912"/>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857812075"/>
                  </a:ext>
                </a:extLst>
              </a:tr>
              <a:tr h="0">
                <a:tc>
                  <a:txBody>
                    <a:bodyPr/>
                    <a:lstStyle/>
                    <a:p>
                      <a:pPr algn="r" fontAlgn="t"/>
                      <a:r>
                        <a:rPr lang="es-CO" sz="1100" b="1" u="none" strike="noStrike" dirty="0">
                          <a:effectLst/>
                        </a:rPr>
                        <a:t>Nada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17%</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17%</a:t>
                      </a:r>
                    </a:p>
                  </a:txBody>
                  <a:tcPr marL="9525" marR="9525" marT="9525" marB="0" anchor="ctr"/>
                </a:tc>
                <a:tc>
                  <a:txBody>
                    <a:bodyPr/>
                    <a:lstStyle/>
                    <a:p>
                      <a:pPr algn="ctr" fontAlgn="ctr"/>
                      <a:r>
                        <a:rPr lang="es-CO" sz="1100" b="0" i="0" u="none" strike="noStrike">
                          <a:solidFill>
                            <a:srgbClr val="000000"/>
                          </a:solidFill>
                          <a:effectLst/>
                          <a:latin typeface="+mn-lt"/>
                        </a:rPr>
                        <a:t>18%</a:t>
                      </a:r>
                    </a:p>
                  </a:txBody>
                  <a:tcPr marL="9525" marR="9525" marT="9525" marB="0" anchor="ctr"/>
                </a:tc>
                <a:tc>
                  <a:txBody>
                    <a:bodyPr/>
                    <a:lstStyle/>
                    <a:p>
                      <a:pPr algn="ctr" fontAlgn="ctr"/>
                      <a:r>
                        <a:rPr lang="es-CO" sz="1100" b="0" i="0" u="none" strike="noStrike">
                          <a:solidFill>
                            <a:srgbClr val="000000"/>
                          </a:solidFill>
                          <a:effectLst/>
                          <a:latin typeface="+mn-lt"/>
                        </a:rPr>
                        <a:t>15%</a:t>
                      </a:r>
                    </a:p>
                  </a:txBody>
                  <a:tcPr marL="9525" marR="9525" marT="9525" marB="0" anchor="ctr"/>
                </a:tc>
                <a:extLst>
                  <a:ext uri="{0D108BD9-81ED-4DB2-BD59-A6C34878D82A}">
                    <a16:rowId xmlns:a16="http://schemas.microsoft.com/office/drawing/2014/main" val="3809225563"/>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extLst>
                  <a:ext uri="{0D108BD9-81ED-4DB2-BD59-A6C34878D82A}">
                    <a16:rowId xmlns:a16="http://schemas.microsoft.com/office/drawing/2014/main" val="3406181641"/>
                  </a:ext>
                </a:extLst>
              </a:tr>
              <a:tr h="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15%</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21%</a:t>
                      </a:r>
                    </a:p>
                  </a:txBody>
                  <a:tcPr marL="9525" marR="9525" marT="9525" marB="0" anchor="ctr"/>
                </a:tc>
                <a:tc>
                  <a:txBody>
                    <a:bodyPr/>
                    <a:lstStyle/>
                    <a:p>
                      <a:pPr algn="ctr" fontAlgn="ctr"/>
                      <a:r>
                        <a:rPr lang="es-CO" sz="1100" b="0" i="0" u="none" strike="noStrike">
                          <a:solidFill>
                            <a:srgbClr val="000000"/>
                          </a:solidFill>
                          <a:effectLst/>
                          <a:latin typeface="+mn-lt"/>
                        </a:rPr>
                        <a:t>20%</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extLst>
                  <a:ext uri="{0D108BD9-81ED-4DB2-BD59-A6C34878D82A}">
                    <a16:rowId xmlns:a16="http://schemas.microsoft.com/office/drawing/2014/main" val="1257419664"/>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24%</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extLst>
                  <a:ext uri="{0D108BD9-81ED-4DB2-BD59-A6C34878D82A}">
                    <a16:rowId xmlns:a16="http://schemas.microsoft.com/office/drawing/2014/main" val="1203698120"/>
                  </a:ext>
                </a:extLst>
              </a:tr>
              <a:tr h="0">
                <a:tc>
                  <a:txBody>
                    <a:bodyPr/>
                    <a:lstStyle/>
                    <a:p>
                      <a:pPr algn="r" fontAlgn="t"/>
                      <a:r>
                        <a:rPr lang="es-CO" sz="1100" b="1" u="none" strike="noStrike">
                          <a:effectLst/>
                        </a:rPr>
                        <a:t>Muy importante</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54%</a:t>
                      </a:r>
                    </a:p>
                  </a:txBody>
                  <a:tcPr marL="9525" marR="9525" marT="9525" marB="0" anchor="ctr"/>
                </a:tc>
                <a:tc>
                  <a:txBody>
                    <a:bodyPr/>
                    <a:lstStyle/>
                    <a:p>
                      <a:pPr algn="ctr" fontAlgn="ctr"/>
                      <a:r>
                        <a:rPr lang="es-CO" sz="1100" b="0" i="0" u="none" strike="noStrike">
                          <a:solidFill>
                            <a:srgbClr val="000000"/>
                          </a:solidFill>
                          <a:effectLst/>
                          <a:latin typeface="+mn-lt"/>
                        </a:rPr>
                        <a:t>48%</a:t>
                      </a:r>
                    </a:p>
                  </a:txBody>
                  <a:tcPr marL="9525" marR="9525" marT="9525" marB="0" anchor="ctr"/>
                </a:tc>
                <a:tc>
                  <a:txBody>
                    <a:bodyPr/>
                    <a:lstStyle/>
                    <a:p>
                      <a:pPr algn="ctr" fontAlgn="ctr"/>
                      <a:r>
                        <a:rPr lang="es-CO" sz="1100" b="0" i="0" u="none" strike="noStrike">
                          <a:solidFill>
                            <a:srgbClr val="000000"/>
                          </a:solidFill>
                          <a:effectLst/>
                          <a:latin typeface="+mn-lt"/>
                        </a:rPr>
                        <a:t>48%</a:t>
                      </a:r>
                    </a:p>
                  </a:txBody>
                  <a:tcPr marL="9525" marR="9525" marT="9525" marB="0" anchor="ctr"/>
                </a:tc>
                <a:tc>
                  <a:txBody>
                    <a:bodyPr/>
                    <a:lstStyle/>
                    <a:p>
                      <a:pPr algn="ctr" fontAlgn="ctr"/>
                      <a:r>
                        <a:rPr lang="es-CO" sz="1100" b="0" i="0" u="none" strike="noStrike">
                          <a:solidFill>
                            <a:srgbClr val="000000"/>
                          </a:solidFill>
                          <a:effectLst/>
                          <a:latin typeface="+mn-lt"/>
                        </a:rPr>
                        <a:t>58%</a:t>
                      </a:r>
                    </a:p>
                  </a:txBody>
                  <a:tcPr marL="9525" marR="9525" marT="9525" marB="0" anchor="ctr"/>
                </a:tc>
                <a:tc>
                  <a:txBody>
                    <a:bodyPr/>
                    <a:lstStyle/>
                    <a:p>
                      <a:pPr algn="ctr" fontAlgn="ctr"/>
                      <a:r>
                        <a:rPr lang="es-CO" sz="1100" b="0" i="0" u="none" strike="noStrike">
                          <a:solidFill>
                            <a:srgbClr val="000000"/>
                          </a:solidFill>
                          <a:effectLst/>
                          <a:latin typeface="+mn-lt"/>
                        </a:rPr>
                        <a:t>61%</a:t>
                      </a:r>
                    </a:p>
                  </a:txBody>
                  <a:tcPr marL="9525" marR="9525" marT="9525" marB="0" anchor="ctr"/>
                </a:tc>
                <a:tc>
                  <a:txBody>
                    <a:bodyPr/>
                    <a:lstStyle/>
                    <a:p>
                      <a:pPr algn="ctr" fontAlgn="ctr"/>
                      <a:r>
                        <a:rPr lang="es-CO" sz="1100" b="0" i="0" u="none" strike="noStrike">
                          <a:solidFill>
                            <a:srgbClr val="000000"/>
                          </a:solidFill>
                          <a:effectLst/>
                          <a:latin typeface="+mn-lt"/>
                        </a:rPr>
                        <a:t>54%</a:t>
                      </a:r>
                    </a:p>
                  </a:txBody>
                  <a:tcPr marL="9525" marR="9525" marT="9525" marB="0" anchor="ctr"/>
                </a:tc>
                <a:tc>
                  <a:txBody>
                    <a:bodyPr/>
                    <a:lstStyle/>
                    <a:p>
                      <a:pPr algn="ctr" fontAlgn="ctr"/>
                      <a:r>
                        <a:rPr lang="es-CO" sz="1100" b="0" i="0" u="none" strike="noStrike">
                          <a:solidFill>
                            <a:srgbClr val="000000"/>
                          </a:solidFill>
                          <a:effectLst/>
                          <a:latin typeface="+mn-lt"/>
                        </a:rPr>
                        <a:t>54%</a:t>
                      </a:r>
                    </a:p>
                  </a:txBody>
                  <a:tcPr marL="9525" marR="9525" marT="9525" marB="0" anchor="ctr"/>
                </a:tc>
                <a:extLst>
                  <a:ext uri="{0D108BD9-81ED-4DB2-BD59-A6C34878D82A}">
                    <a16:rowId xmlns:a16="http://schemas.microsoft.com/office/drawing/2014/main" val="2823653809"/>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extLst>
                  <a:ext uri="{0D108BD9-81ED-4DB2-BD59-A6C34878D82A}">
                    <a16:rowId xmlns:a16="http://schemas.microsoft.com/office/drawing/2014/main" val="2680640548"/>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205.446</a:t>
                      </a:r>
                    </a:p>
                  </a:txBody>
                  <a:tcPr marL="9525" marR="9525" marT="9525" marB="0" anchor="ctr"/>
                </a:tc>
                <a:tc>
                  <a:txBody>
                    <a:bodyPr/>
                    <a:lstStyle/>
                    <a:p>
                      <a:pPr algn="ctr" fontAlgn="ctr"/>
                      <a:r>
                        <a:rPr lang="es-CO" sz="1100" b="1" i="0" u="none" strike="noStrike">
                          <a:solidFill>
                            <a:srgbClr val="000000"/>
                          </a:solidFill>
                          <a:effectLst/>
                          <a:latin typeface="+mn-lt"/>
                        </a:rPr>
                        <a:t>294.934</a:t>
                      </a:r>
                    </a:p>
                  </a:txBody>
                  <a:tcPr marL="9525" marR="9525" marT="9525" marB="0" anchor="ctr"/>
                </a:tc>
                <a:tc>
                  <a:txBody>
                    <a:bodyPr/>
                    <a:lstStyle/>
                    <a:p>
                      <a:pPr algn="ctr" fontAlgn="ctr"/>
                      <a:r>
                        <a:rPr lang="es-CO" sz="1100" b="1" i="0" u="none" strike="noStrike">
                          <a:solidFill>
                            <a:srgbClr val="000000"/>
                          </a:solidFill>
                          <a:effectLst/>
                          <a:latin typeface="+mn-lt"/>
                        </a:rPr>
                        <a:t>270.878</a:t>
                      </a:r>
                    </a:p>
                  </a:txBody>
                  <a:tcPr marL="9525" marR="9525" marT="9525" marB="0" anchor="ctr"/>
                </a:tc>
                <a:tc>
                  <a:txBody>
                    <a:bodyPr/>
                    <a:lstStyle/>
                    <a:p>
                      <a:pPr algn="ctr" fontAlgn="ctr"/>
                      <a:r>
                        <a:rPr lang="es-CO" sz="1100" b="1" i="0" u="none" strike="noStrike">
                          <a:solidFill>
                            <a:srgbClr val="000000"/>
                          </a:solidFill>
                          <a:effectLst/>
                          <a:latin typeface="+mn-lt"/>
                        </a:rPr>
                        <a:t>309.932</a:t>
                      </a:r>
                    </a:p>
                  </a:txBody>
                  <a:tcPr marL="9525" marR="9525" marT="9525" marB="0" anchor="ctr"/>
                </a:tc>
                <a:tc>
                  <a:txBody>
                    <a:bodyPr/>
                    <a:lstStyle/>
                    <a:p>
                      <a:pPr algn="ctr" fontAlgn="ctr"/>
                      <a:r>
                        <a:rPr lang="es-CO" sz="1100" b="1" i="0" u="none" strike="noStrike">
                          <a:solidFill>
                            <a:srgbClr val="000000"/>
                          </a:solidFill>
                          <a:effectLst/>
                          <a:latin typeface="+mn-lt"/>
                        </a:rPr>
                        <a:t>333.057</a:t>
                      </a:r>
                    </a:p>
                  </a:txBody>
                  <a:tcPr marL="9525" marR="9525" marT="9525" marB="0" anchor="ctr"/>
                </a:tc>
                <a:tc>
                  <a:txBody>
                    <a:bodyPr/>
                    <a:lstStyle/>
                    <a:p>
                      <a:pPr algn="ctr" fontAlgn="ctr"/>
                      <a:r>
                        <a:rPr lang="es-CO" sz="1100" b="1" i="0" u="none" strike="noStrike">
                          <a:solidFill>
                            <a:srgbClr val="000000"/>
                          </a:solidFill>
                          <a:effectLst/>
                          <a:latin typeface="+mn-lt"/>
                        </a:rPr>
                        <a:t>238.311</a:t>
                      </a:r>
                    </a:p>
                  </a:txBody>
                  <a:tcPr marL="9525" marR="9525" marT="9525" marB="0" anchor="ctr"/>
                </a:tc>
                <a:extLst>
                  <a:ext uri="{0D108BD9-81ED-4DB2-BD59-A6C34878D82A}">
                    <a16:rowId xmlns:a16="http://schemas.microsoft.com/office/drawing/2014/main" val="325119419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dirty="0">
                          <a:solidFill>
                            <a:srgbClr val="000000"/>
                          </a:solidFill>
                          <a:effectLst/>
                          <a:latin typeface="+mn-lt"/>
                        </a:rPr>
                        <a:t>54</a:t>
                      </a:r>
                    </a:p>
                  </a:txBody>
                  <a:tcPr marL="9525" marR="9525" marT="9525" marB="0" anchor="ctr"/>
                </a:tc>
                <a:tc>
                  <a:txBody>
                    <a:bodyPr/>
                    <a:lstStyle/>
                    <a:p>
                      <a:pPr algn="ctr" fontAlgn="ctr"/>
                      <a:r>
                        <a:rPr lang="es-CO" sz="1100" b="1" i="0" u="none" strike="noStrike" dirty="0">
                          <a:solidFill>
                            <a:srgbClr val="000000"/>
                          </a:solidFill>
                          <a:effectLst/>
                          <a:latin typeface="+mn-lt"/>
                        </a:rPr>
                        <a:t>83</a:t>
                      </a:r>
                    </a:p>
                  </a:txBody>
                  <a:tcPr marL="9525" marR="9525" marT="9525" marB="0" anchor="ctr"/>
                </a:tc>
                <a:tc>
                  <a:txBody>
                    <a:bodyPr/>
                    <a:lstStyle/>
                    <a:p>
                      <a:pPr algn="ctr" fontAlgn="ctr"/>
                      <a:r>
                        <a:rPr lang="es-CO" sz="1100" b="1" i="0" u="none" strike="noStrike" dirty="0">
                          <a:solidFill>
                            <a:srgbClr val="000000"/>
                          </a:solidFill>
                          <a:effectLst/>
                          <a:latin typeface="+mn-lt"/>
                        </a:rPr>
                        <a:t>77</a:t>
                      </a:r>
                    </a:p>
                  </a:txBody>
                  <a:tcPr marL="9525" marR="9525" marT="9525" marB="0" anchor="ctr"/>
                </a:tc>
                <a:tc>
                  <a:txBody>
                    <a:bodyPr/>
                    <a:lstStyle/>
                    <a:p>
                      <a:pPr algn="ctr" fontAlgn="ctr"/>
                      <a:r>
                        <a:rPr lang="es-CO" sz="1100" b="1" i="0" u="none" strike="noStrike">
                          <a:solidFill>
                            <a:srgbClr val="000000"/>
                          </a:solidFill>
                          <a:effectLst/>
                          <a:latin typeface="+mn-lt"/>
                        </a:rPr>
                        <a:t>79</a:t>
                      </a:r>
                    </a:p>
                  </a:txBody>
                  <a:tcPr marL="9525" marR="9525" marT="9525" marB="0" anchor="ctr"/>
                </a:tc>
                <a:tc>
                  <a:txBody>
                    <a:bodyPr/>
                    <a:lstStyle/>
                    <a:p>
                      <a:pPr algn="ctr" fontAlgn="ctr"/>
                      <a:r>
                        <a:rPr lang="es-CO" sz="1100" b="1" i="0" u="none" strike="noStrike">
                          <a:solidFill>
                            <a:srgbClr val="000000"/>
                          </a:solidFill>
                          <a:effectLst/>
                          <a:latin typeface="+mn-lt"/>
                        </a:rPr>
                        <a:t>80</a:t>
                      </a:r>
                    </a:p>
                  </a:txBody>
                  <a:tcPr marL="9525" marR="9525" marT="9525" marB="0" anchor="ctr"/>
                </a:tc>
                <a:tc>
                  <a:txBody>
                    <a:bodyPr/>
                    <a:lstStyle/>
                    <a:p>
                      <a:pPr algn="ctr" fontAlgn="ctr"/>
                      <a:r>
                        <a:rPr lang="es-CO" sz="1100" b="1" i="0" u="none" strike="noStrike">
                          <a:solidFill>
                            <a:srgbClr val="000000"/>
                          </a:solidFill>
                          <a:effectLst/>
                          <a:latin typeface="+mn-lt"/>
                        </a:rPr>
                        <a:t>62</a:t>
                      </a:r>
                    </a:p>
                  </a:txBody>
                  <a:tcPr marL="9525" marR="9525" marT="9525" marB="0" anchor="ctr"/>
                </a:tc>
                <a:extLst>
                  <a:ext uri="{0D108BD9-81ED-4DB2-BD59-A6C34878D82A}">
                    <a16:rowId xmlns:a16="http://schemas.microsoft.com/office/drawing/2014/main" val="1279974952"/>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3,9</a:t>
                      </a:r>
                    </a:p>
                  </a:txBody>
                  <a:tcPr marL="9525" marR="9525" marT="9525" marB="0" anchor="ctr"/>
                </a:tc>
                <a:tc>
                  <a:txBody>
                    <a:bodyPr/>
                    <a:lstStyle/>
                    <a:p>
                      <a:pPr algn="ctr" fontAlgn="ctr"/>
                      <a:r>
                        <a:rPr lang="es-CO" sz="1100" b="1" i="0" u="none" strike="noStrike">
                          <a:solidFill>
                            <a:srgbClr val="000000"/>
                          </a:solidFill>
                          <a:effectLst/>
                          <a:latin typeface="+mn-lt"/>
                        </a:rPr>
                        <a:t>4,0</a:t>
                      </a:r>
                    </a:p>
                  </a:txBody>
                  <a:tcPr marL="9525" marR="9525" marT="9525" marB="0" anchor="ctr"/>
                </a:tc>
                <a:tc>
                  <a:txBody>
                    <a:bodyPr/>
                    <a:lstStyle/>
                    <a:p>
                      <a:pPr algn="ctr" fontAlgn="ctr"/>
                      <a:r>
                        <a:rPr lang="es-CO" sz="1100" b="1" i="0" u="none" strike="noStrike">
                          <a:solidFill>
                            <a:srgbClr val="000000"/>
                          </a:solidFill>
                          <a:effectLst/>
                          <a:latin typeface="+mn-lt"/>
                        </a:rPr>
                        <a:t>3,8</a:t>
                      </a:r>
                    </a:p>
                  </a:txBody>
                  <a:tcPr marL="9525" marR="9525" marT="9525" marB="0" anchor="ctr"/>
                </a:tc>
                <a:tc>
                  <a:txBody>
                    <a:bodyPr/>
                    <a:lstStyle/>
                    <a:p>
                      <a:pPr algn="ctr" fontAlgn="ctr"/>
                      <a:r>
                        <a:rPr lang="es-CO" sz="1100" b="1" i="0" u="none" strike="noStrike" dirty="0">
                          <a:solidFill>
                            <a:srgbClr val="000000"/>
                          </a:solidFill>
                          <a:effectLst/>
                          <a:latin typeface="+mn-lt"/>
                        </a:rPr>
                        <a:t>4,1</a:t>
                      </a:r>
                    </a:p>
                  </a:txBody>
                  <a:tcPr marL="9525" marR="9525" marT="9525" marB="0" anchor="ctr"/>
                </a:tc>
                <a:tc>
                  <a:txBody>
                    <a:bodyPr/>
                    <a:lstStyle/>
                    <a:p>
                      <a:pPr algn="ctr" fontAlgn="ctr"/>
                      <a:r>
                        <a:rPr lang="es-CO" sz="1100" b="1" i="0" u="none" strike="noStrike" dirty="0">
                          <a:solidFill>
                            <a:srgbClr val="000000"/>
                          </a:solidFill>
                          <a:effectLst/>
                          <a:latin typeface="+mn-lt"/>
                        </a:rPr>
                        <a:t>4,0</a:t>
                      </a:r>
                    </a:p>
                  </a:txBody>
                  <a:tcPr marL="9525" marR="9525" marT="9525" marB="0" anchor="ctr"/>
                </a:tc>
                <a:tc>
                  <a:txBody>
                    <a:bodyPr/>
                    <a:lstStyle/>
                    <a:p>
                      <a:pPr algn="ctr" fontAlgn="ctr"/>
                      <a:r>
                        <a:rPr lang="es-CO" sz="1100" b="1" i="0" u="none" strike="noStrike" dirty="0">
                          <a:solidFill>
                            <a:srgbClr val="000000"/>
                          </a:solidFill>
                          <a:effectLst/>
                          <a:latin typeface="+mn-lt"/>
                        </a:rPr>
                        <a:t>3,8</a:t>
                      </a:r>
                    </a:p>
                  </a:txBody>
                  <a:tcPr marL="9525" marR="9525" marT="9525" marB="0" anchor="ctr"/>
                </a:tc>
                <a:tc>
                  <a:txBody>
                    <a:bodyPr/>
                    <a:lstStyle/>
                    <a:p>
                      <a:pPr algn="ctr" fontAlgn="ctr"/>
                      <a:r>
                        <a:rPr lang="es-CO" sz="1100" b="1" i="0" u="none" strike="noStrike" dirty="0">
                          <a:solidFill>
                            <a:srgbClr val="000000"/>
                          </a:solidFill>
                          <a:effectLst/>
                          <a:latin typeface="+mn-lt"/>
                        </a:rPr>
                        <a:t>3,8</a:t>
                      </a:r>
                    </a:p>
                  </a:txBody>
                  <a:tcPr marL="9525" marR="9525" marT="9525" marB="0" anchor="ctr"/>
                </a:tc>
                <a:extLst>
                  <a:ext uri="{0D108BD9-81ED-4DB2-BD59-A6C34878D82A}">
                    <a16:rowId xmlns:a16="http://schemas.microsoft.com/office/drawing/2014/main" val="1133824592"/>
                  </a:ext>
                </a:extLst>
              </a:tr>
            </a:tbl>
          </a:graphicData>
        </a:graphic>
      </p:graphicFrame>
    </p:spTree>
    <p:extLst>
      <p:ext uri="{BB962C8B-B14F-4D97-AF65-F5344CB8AC3E}">
        <p14:creationId xmlns:p14="http://schemas.microsoft.com/office/powerpoint/2010/main" val="18903391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132</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3,8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4,0</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6008680"/>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3,9</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3,8</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4,0</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3,9</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NIVEL DE SINIESTRALIDAD VIAL ASOCIADO</a:t>
            </a:r>
            <a:endParaRPr lang="es-MX" sz="2360" spc="84" dirty="0">
              <a:solidFill>
                <a:schemeClr val="tx1"/>
              </a:solidFill>
              <a:latin typeface="+mn-lt"/>
            </a:endParaRPr>
          </a:p>
        </p:txBody>
      </p:sp>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343445574"/>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619630292"/>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8153475"/>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448814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133</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3,7</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3,9</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4,0</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3,8</a:t>
              </a:r>
            </a:p>
          </p:txBody>
        </p:sp>
      </p:grpSp>
      <p:sp>
        <p:nvSpPr>
          <p:cNvPr id="21"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qué tan importantes son para usted los siguientes aspectos a la hora de elegir su modo de transporte: </a:t>
            </a:r>
          </a:p>
        </p:txBody>
      </p:sp>
      <p:graphicFrame>
        <p:nvGraphicFramePr>
          <p:cNvPr id="1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27642893"/>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0"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ASPECTOS:</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NIVEL DE SINIESTRALIDAD VIAL ASOCIADO</a:t>
            </a:r>
            <a:endParaRPr lang="es-MX" sz="2360" spc="84" dirty="0">
              <a:solidFill>
                <a:schemeClr val="tx1"/>
              </a:solidFill>
              <a:latin typeface="+mn-lt"/>
            </a:endParaRPr>
          </a:p>
        </p:txBody>
      </p:sp>
      <p:graphicFrame>
        <p:nvGraphicFramePr>
          <p:cNvPr id="22" name="Tabla 21"/>
          <p:cNvGraphicFramePr>
            <a:graphicFrameLocks noGrp="1"/>
          </p:cNvGraphicFramePr>
          <p:nvPr>
            <p:extLst>
              <p:ext uri="{D42A27DB-BD31-4B8C-83A1-F6EECF244321}">
                <p14:modId xmlns:p14="http://schemas.microsoft.com/office/powerpoint/2010/main" val="3002039442"/>
              </p:ext>
            </p:extLst>
          </p:nvPr>
        </p:nvGraphicFramePr>
        <p:xfrm>
          <a:off x="5204732" y="1916832"/>
          <a:ext cx="6651908" cy="1932361"/>
        </p:xfrm>
        <a:graphic>
          <a:graphicData uri="http://schemas.openxmlformats.org/drawingml/2006/table">
            <a:tbl>
              <a:tblPr>
                <a:tableStyleId>{69C7853C-536D-4A76-A0AE-DD22124D55A5}</a:tableStyleId>
              </a:tblPr>
              <a:tblGrid>
                <a:gridCol w="1359908">
                  <a:extLst>
                    <a:ext uri="{9D8B030D-6E8A-4147-A177-3AD203B41FA5}">
                      <a16:colId xmlns:a16="http://schemas.microsoft.com/office/drawing/2014/main" val="3556751232"/>
                    </a:ext>
                  </a:extLst>
                </a:gridCol>
                <a:gridCol w="756000">
                  <a:extLst>
                    <a:ext uri="{9D8B030D-6E8A-4147-A177-3AD203B41FA5}">
                      <a16:colId xmlns:a16="http://schemas.microsoft.com/office/drawing/2014/main" val="4011656644"/>
                    </a:ext>
                  </a:extLst>
                </a:gridCol>
                <a:gridCol w="756000">
                  <a:extLst>
                    <a:ext uri="{9D8B030D-6E8A-4147-A177-3AD203B41FA5}">
                      <a16:colId xmlns:a16="http://schemas.microsoft.com/office/drawing/2014/main" val="1354285831"/>
                    </a:ext>
                  </a:extLst>
                </a:gridCol>
                <a:gridCol w="756000">
                  <a:extLst>
                    <a:ext uri="{9D8B030D-6E8A-4147-A177-3AD203B41FA5}">
                      <a16:colId xmlns:a16="http://schemas.microsoft.com/office/drawing/2014/main" val="2384637603"/>
                    </a:ext>
                  </a:extLst>
                </a:gridCol>
                <a:gridCol w="756000">
                  <a:extLst>
                    <a:ext uri="{9D8B030D-6E8A-4147-A177-3AD203B41FA5}">
                      <a16:colId xmlns:a16="http://schemas.microsoft.com/office/drawing/2014/main" val="2484846684"/>
                    </a:ext>
                  </a:extLst>
                </a:gridCol>
                <a:gridCol w="756000">
                  <a:extLst>
                    <a:ext uri="{9D8B030D-6E8A-4147-A177-3AD203B41FA5}">
                      <a16:colId xmlns:a16="http://schemas.microsoft.com/office/drawing/2014/main" val="2383519280"/>
                    </a:ext>
                  </a:extLst>
                </a:gridCol>
                <a:gridCol w="756000">
                  <a:extLst>
                    <a:ext uri="{9D8B030D-6E8A-4147-A177-3AD203B41FA5}">
                      <a16:colId xmlns:a16="http://schemas.microsoft.com/office/drawing/2014/main" val="1539729544"/>
                    </a:ext>
                  </a:extLst>
                </a:gridCol>
                <a:gridCol w="756000">
                  <a:extLst>
                    <a:ext uri="{9D8B030D-6E8A-4147-A177-3AD203B41FA5}">
                      <a16:colId xmlns:a16="http://schemas.microsoft.com/office/drawing/2014/main" val="345337570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91268912"/>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857812075"/>
                  </a:ext>
                </a:extLst>
              </a:tr>
              <a:tr h="0">
                <a:tc>
                  <a:txBody>
                    <a:bodyPr/>
                    <a:lstStyle/>
                    <a:p>
                      <a:pPr algn="r" fontAlgn="t"/>
                      <a:r>
                        <a:rPr lang="es-CO" sz="1100" b="1" u="none" strike="noStrike" dirty="0">
                          <a:effectLst/>
                        </a:rPr>
                        <a:t>Nada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17%</a:t>
                      </a:r>
                    </a:p>
                  </a:txBody>
                  <a:tcPr marL="9525" marR="9525" marT="9525" marB="0" anchor="ctr"/>
                </a:tc>
                <a:tc>
                  <a:txBody>
                    <a:bodyPr/>
                    <a:lstStyle/>
                    <a:p>
                      <a:pPr algn="ctr" fontAlgn="ctr"/>
                      <a:r>
                        <a:rPr lang="es-CO" sz="1100" b="0" i="0" u="none" strike="noStrike">
                          <a:solidFill>
                            <a:srgbClr val="000000"/>
                          </a:solidFill>
                          <a:effectLst/>
                          <a:latin typeface="+mn-lt"/>
                        </a:rPr>
                        <a:t>21%</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extLst>
                  <a:ext uri="{0D108BD9-81ED-4DB2-BD59-A6C34878D82A}">
                    <a16:rowId xmlns:a16="http://schemas.microsoft.com/office/drawing/2014/main" val="3809225563"/>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extLst>
                  <a:ext uri="{0D108BD9-81ED-4DB2-BD59-A6C34878D82A}">
                    <a16:rowId xmlns:a16="http://schemas.microsoft.com/office/drawing/2014/main" val="3406181641"/>
                  </a:ext>
                </a:extLst>
              </a:tr>
              <a:tr h="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extLst>
                  <a:ext uri="{0D108BD9-81ED-4DB2-BD59-A6C34878D82A}">
                    <a16:rowId xmlns:a16="http://schemas.microsoft.com/office/drawing/2014/main" val="1257419664"/>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25%</a:t>
                      </a:r>
                    </a:p>
                  </a:txBody>
                  <a:tcPr marL="9525" marR="9525" marT="9525" marB="0" anchor="ctr"/>
                </a:tc>
                <a:tc>
                  <a:txBody>
                    <a:bodyPr/>
                    <a:lstStyle/>
                    <a:p>
                      <a:pPr algn="ctr" fontAlgn="ctr"/>
                      <a:r>
                        <a:rPr lang="es-CO" sz="1100" b="0" i="0" u="none" strike="noStrike">
                          <a:solidFill>
                            <a:srgbClr val="000000"/>
                          </a:solidFill>
                          <a:effectLst/>
                          <a:latin typeface="+mn-lt"/>
                        </a:rPr>
                        <a:t>17%</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extLst>
                  <a:ext uri="{0D108BD9-81ED-4DB2-BD59-A6C34878D82A}">
                    <a16:rowId xmlns:a16="http://schemas.microsoft.com/office/drawing/2014/main" val="1203698120"/>
                  </a:ext>
                </a:extLst>
              </a:tr>
              <a:tr h="0">
                <a:tc>
                  <a:txBody>
                    <a:bodyPr/>
                    <a:lstStyle/>
                    <a:p>
                      <a:pPr algn="r" fontAlgn="t"/>
                      <a:r>
                        <a:rPr lang="es-CO" sz="1100" b="1" u="none" strike="noStrike">
                          <a:effectLst/>
                        </a:rPr>
                        <a:t>Muy importante</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54%</a:t>
                      </a:r>
                    </a:p>
                  </a:txBody>
                  <a:tcPr marL="9525" marR="9525" marT="9525" marB="0" anchor="ctr"/>
                </a:tc>
                <a:tc>
                  <a:txBody>
                    <a:bodyPr/>
                    <a:lstStyle/>
                    <a:p>
                      <a:pPr algn="ctr" fontAlgn="ctr"/>
                      <a:r>
                        <a:rPr lang="es-CO" sz="1100" b="0" i="0" u="none" strike="noStrike">
                          <a:solidFill>
                            <a:srgbClr val="000000"/>
                          </a:solidFill>
                          <a:effectLst/>
                          <a:latin typeface="+mn-lt"/>
                        </a:rPr>
                        <a:t>45%</a:t>
                      </a:r>
                    </a:p>
                  </a:txBody>
                  <a:tcPr marL="9525" marR="9525" marT="9525" marB="0" anchor="ctr"/>
                </a:tc>
                <a:tc>
                  <a:txBody>
                    <a:bodyPr/>
                    <a:lstStyle/>
                    <a:p>
                      <a:pPr algn="ctr" fontAlgn="ctr"/>
                      <a:r>
                        <a:rPr lang="es-CO" sz="1100" b="0" i="0" u="none" strike="noStrike">
                          <a:solidFill>
                            <a:srgbClr val="000000"/>
                          </a:solidFill>
                          <a:effectLst/>
                          <a:latin typeface="+mn-lt"/>
                        </a:rPr>
                        <a:t>53%</a:t>
                      </a:r>
                    </a:p>
                  </a:txBody>
                  <a:tcPr marL="9525" marR="9525" marT="9525" marB="0" anchor="ctr"/>
                </a:tc>
                <a:tc>
                  <a:txBody>
                    <a:bodyPr/>
                    <a:lstStyle/>
                    <a:p>
                      <a:pPr algn="ctr" fontAlgn="ctr"/>
                      <a:r>
                        <a:rPr lang="es-CO" sz="1100" b="0" i="0" u="none" strike="noStrike">
                          <a:solidFill>
                            <a:srgbClr val="000000"/>
                          </a:solidFill>
                          <a:effectLst/>
                          <a:latin typeface="+mn-lt"/>
                        </a:rPr>
                        <a:t>68%</a:t>
                      </a:r>
                    </a:p>
                  </a:txBody>
                  <a:tcPr marL="9525" marR="9525" marT="9525" marB="0" anchor="ctr"/>
                </a:tc>
                <a:tc>
                  <a:txBody>
                    <a:bodyPr/>
                    <a:lstStyle/>
                    <a:p>
                      <a:pPr algn="ctr" fontAlgn="ctr"/>
                      <a:r>
                        <a:rPr lang="es-CO" sz="1100" b="0" i="0" u="none" strike="noStrike">
                          <a:solidFill>
                            <a:srgbClr val="000000"/>
                          </a:solidFill>
                          <a:effectLst/>
                          <a:latin typeface="+mn-lt"/>
                        </a:rPr>
                        <a:t>53%</a:t>
                      </a:r>
                    </a:p>
                  </a:txBody>
                  <a:tcPr marL="9525" marR="9525" marT="9525" marB="0" anchor="ctr"/>
                </a:tc>
                <a:tc>
                  <a:txBody>
                    <a:bodyPr/>
                    <a:lstStyle/>
                    <a:p>
                      <a:pPr algn="ctr" fontAlgn="ctr"/>
                      <a:r>
                        <a:rPr lang="es-CO" sz="1100" b="0" i="0" u="none" strike="noStrike">
                          <a:solidFill>
                            <a:srgbClr val="000000"/>
                          </a:solidFill>
                          <a:effectLst/>
                          <a:latin typeface="+mn-lt"/>
                        </a:rPr>
                        <a:t>49%</a:t>
                      </a:r>
                    </a:p>
                  </a:txBody>
                  <a:tcPr marL="9525" marR="9525" marT="9525" marB="0" anchor="ctr"/>
                </a:tc>
                <a:tc>
                  <a:txBody>
                    <a:bodyPr/>
                    <a:lstStyle/>
                    <a:p>
                      <a:pPr algn="ctr" fontAlgn="ctr"/>
                      <a:r>
                        <a:rPr lang="es-CO" sz="1100" b="0" i="0" u="none" strike="noStrike">
                          <a:solidFill>
                            <a:srgbClr val="000000"/>
                          </a:solidFill>
                          <a:effectLst/>
                          <a:latin typeface="+mn-lt"/>
                        </a:rPr>
                        <a:t>53%</a:t>
                      </a:r>
                    </a:p>
                  </a:txBody>
                  <a:tcPr marL="9525" marR="9525" marT="9525" marB="0" anchor="ctr"/>
                </a:tc>
                <a:extLst>
                  <a:ext uri="{0D108BD9-81ED-4DB2-BD59-A6C34878D82A}">
                    <a16:rowId xmlns:a16="http://schemas.microsoft.com/office/drawing/2014/main" val="2823653809"/>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extLst>
                  <a:ext uri="{0D108BD9-81ED-4DB2-BD59-A6C34878D82A}">
                    <a16:rowId xmlns:a16="http://schemas.microsoft.com/office/drawing/2014/main" val="2680640548"/>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a:solidFill>
                            <a:srgbClr val="000000"/>
                          </a:solidFill>
                          <a:effectLst/>
                          <a:latin typeface="+mn-lt"/>
                        </a:rPr>
                        <a:t>205.446</a:t>
                      </a:r>
                    </a:p>
                  </a:txBody>
                  <a:tcPr marL="9525" marR="9525" marT="9525" marB="0" anchor="ctr"/>
                </a:tc>
                <a:tc>
                  <a:txBody>
                    <a:bodyPr/>
                    <a:lstStyle/>
                    <a:p>
                      <a:pPr algn="ctr" fontAlgn="ctr"/>
                      <a:r>
                        <a:rPr lang="es-CO" sz="1100" b="1" i="0" u="none" strike="noStrike">
                          <a:solidFill>
                            <a:srgbClr val="000000"/>
                          </a:solidFill>
                          <a:effectLst/>
                          <a:latin typeface="+mn-lt"/>
                        </a:rPr>
                        <a:t>294.934</a:t>
                      </a:r>
                    </a:p>
                  </a:txBody>
                  <a:tcPr marL="9525" marR="9525" marT="9525" marB="0" anchor="ctr"/>
                </a:tc>
                <a:tc>
                  <a:txBody>
                    <a:bodyPr/>
                    <a:lstStyle/>
                    <a:p>
                      <a:pPr algn="ctr" fontAlgn="ctr"/>
                      <a:r>
                        <a:rPr lang="es-CO" sz="1100" b="1" i="0" u="none" strike="noStrike">
                          <a:solidFill>
                            <a:srgbClr val="000000"/>
                          </a:solidFill>
                          <a:effectLst/>
                          <a:latin typeface="+mn-lt"/>
                        </a:rPr>
                        <a:t>270.878</a:t>
                      </a:r>
                    </a:p>
                  </a:txBody>
                  <a:tcPr marL="9525" marR="9525" marT="9525" marB="0" anchor="ctr"/>
                </a:tc>
                <a:tc>
                  <a:txBody>
                    <a:bodyPr/>
                    <a:lstStyle/>
                    <a:p>
                      <a:pPr algn="ctr" fontAlgn="ctr"/>
                      <a:r>
                        <a:rPr lang="es-CO" sz="1100" b="1" i="0" u="none" strike="noStrike">
                          <a:solidFill>
                            <a:srgbClr val="000000"/>
                          </a:solidFill>
                          <a:effectLst/>
                          <a:latin typeface="+mn-lt"/>
                        </a:rPr>
                        <a:t>309.932</a:t>
                      </a:r>
                    </a:p>
                  </a:txBody>
                  <a:tcPr marL="9525" marR="9525" marT="9525" marB="0" anchor="ctr"/>
                </a:tc>
                <a:tc>
                  <a:txBody>
                    <a:bodyPr/>
                    <a:lstStyle/>
                    <a:p>
                      <a:pPr algn="ctr" fontAlgn="ctr"/>
                      <a:r>
                        <a:rPr lang="es-CO" sz="1100" b="1" i="0" u="none" strike="noStrike">
                          <a:solidFill>
                            <a:srgbClr val="000000"/>
                          </a:solidFill>
                          <a:effectLst/>
                          <a:latin typeface="+mn-lt"/>
                        </a:rPr>
                        <a:t>333.057</a:t>
                      </a:r>
                    </a:p>
                  </a:txBody>
                  <a:tcPr marL="9525" marR="9525" marT="9525" marB="0" anchor="ctr"/>
                </a:tc>
                <a:tc>
                  <a:txBody>
                    <a:bodyPr/>
                    <a:lstStyle/>
                    <a:p>
                      <a:pPr algn="ctr" fontAlgn="ctr"/>
                      <a:r>
                        <a:rPr lang="es-CO" sz="1100" b="1" i="0" u="none" strike="noStrike">
                          <a:solidFill>
                            <a:srgbClr val="000000"/>
                          </a:solidFill>
                          <a:effectLst/>
                          <a:latin typeface="+mn-lt"/>
                        </a:rPr>
                        <a:t>238.311</a:t>
                      </a:r>
                    </a:p>
                  </a:txBody>
                  <a:tcPr marL="9525" marR="9525" marT="9525" marB="0" anchor="ctr"/>
                </a:tc>
                <a:extLst>
                  <a:ext uri="{0D108BD9-81ED-4DB2-BD59-A6C34878D82A}">
                    <a16:rowId xmlns:a16="http://schemas.microsoft.com/office/drawing/2014/main" val="325119419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a:solidFill>
                            <a:srgbClr val="000000"/>
                          </a:solidFill>
                          <a:effectLst/>
                          <a:latin typeface="+mn-lt"/>
                        </a:rPr>
                        <a:t>54</a:t>
                      </a:r>
                    </a:p>
                  </a:txBody>
                  <a:tcPr marL="9525" marR="9525" marT="9525" marB="0" anchor="ctr"/>
                </a:tc>
                <a:tc>
                  <a:txBody>
                    <a:bodyPr/>
                    <a:lstStyle/>
                    <a:p>
                      <a:pPr algn="ctr" fontAlgn="ctr"/>
                      <a:r>
                        <a:rPr lang="es-CO" sz="1100" b="1" i="0" u="none" strike="noStrike" dirty="0">
                          <a:solidFill>
                            <a:srgbClr val="000000"/>
                          </a:solidFill>
                          <a:effectLst/>
                          <a:latin typeface="+mn-lt"/>
                        </a:rPr>
                        <a:t>83</a:t>
                      </a:r>
                    </a:p>
                  </a:txBody>
                  <a:tcPr marL="9525" marR="9525" marT="9525" marB="0" anchor="ctr"/>
                </a:tc>
                <a:tc>
                  <a:txBody>
                    <a:bodyPr/>
                    <a:lstStyle/>
                    <a:p>
                      <a:pPr algn="ctr" fontAlgn="ctr"/>
                      <a:r>
                        <a:rPr lang="es-CO" sz="1100" b="1" i="0" u="none" strike="noStrike" dirty="0">
                          <a:solidFill>
                            <a:srgbClr val="000000"/>
                          </a:solidFill>
                          <a:effectLst/>
                          <a:latin typeface="+mn-lt"/>
                        </a:rPr>
                        <a:t>77</a:t>
                      </a:r>
                    </a:p>
                  </a:txBody>
                  <a:tcPr marL="9525" marR="9525" marT="9525" marB="0" anchor="ctr"/>
                </a:tc>
                <a:tc>
                  <a:txBody>
                    <a:bodyPr/>
                    <a:lstStyle/>
                    <a:p>
                      <a:pPr algn="ctr" fontAlgn="ctr"/>
                      <a:r>
                        <a:rPr lang="es-CO" sz="1100" b="1" i="0" u="none" strike="noStrike">
                          <a:solidFill>
                            <a:srgbClr val="000000"/>
                          </a:solidFill>
                          <a:effectLst/>
                          <a:latin typeface="+mn-lt"/>
                        </a:rPr>
                        <a:t>79</a:t>
                      </a:r>
                    </a:p>
                  </a:txBody>
                  <a:tcPr marL="9525" marR="9525" marT="9525" marB="0" anchor="ctr"/>
                </a:tc>
                <a:tc>
                  <a:txBody>
                    <a:bodyPr/>
                    <a:lstStyle/>
                    <a:p>
                      <a:pPr algn="ctr" fontAlgn="ctr"/>
                      <a:r>
                        <a:rPr lang="es-CO" sz="1100" b="1" i="0" u="none" strike="noStrike">
                          <a:solidFill>
                            <a:srgbClr val="000000"/>
                          </a:solidFill>
                          <a:effectLst/>
                          <a:latin typeface="+mn-lt"/>
                        </a:rPr>
                        <a:t>80</a:t>
                      </a:r>
                    </a:p>
                  </a:txBody>
                  <a:tcPr marL="9525" marR="9525" marT="9525" marB="0" anchor="ctr"/>
                </a:tc>
                <a:tc>
                  <a:txBody>
                    <a:bodyPr/>
                    <a:lstStyle/>
                    <a:p>
                      <a:pPr algn="ctr" fontAlgn="ctr"/>
                      <a:r>
                        <a:rPr lang="es-CO" sz="1100" b="1" i="0" u="none" strike="noStrike">
                          <a:solidFill>
                            <a:srgbClr val="000000"/>
                          </a:solidFill>
                          <a:effectLst/>
                          <a:latin typeface="+mn-lt"/>
                        </a:rPr>
                        <a:t>62</a:t>
                      </a:r>
                    </a:p>
                  </a:txBody>
                  <a:tcPr marL="9525" marR="9525" marT="9525" marB="0" anchor="ctr"/>
                </a:tc>
                <a:extLst>
                  <a:ext uri="{0D108BD9-81ED-4DB2-BD59-A6C34878D82A}">
                    <a16:rowId xmlns:a16="http://schemas.microsoft.com/office/drawing/2014/main" val="1279974952"/>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3,9</a:t>
                      </a:r>
                    </a:p>
                  </a:txBody>
                  <a:tcPr marL="9525" marR="9525" marT="9525" marB="0" anchor="ctr"/>
                </a:tc>
                <a:tc>
                  <a:txBody>
                    <a:bodyPr/>
                    <a:lstStyle/>
                    <a:p>
                      <a:pPr algn="ctr" fontAlgn="ctr"/>
                      <a:r>
                        <a:rPr lang="es-CO" sz="1100" b="1" i="0" u="none" strike="noStrike">
                          <a:solidFill>
                            <a:srgbClr val="000000"/>
                          </a:solidFill>
                          <a:effectLst/>
                          <a:latin typeface="+mn-lt"/>
                        </a:rPr>
                        <a:t>3,9</a:t>
                      </a:r>
                    </a:p>
                  </a:txBody>
                  <a:tcPr marL="9525" marR="9525" marT="9525" marB="0" anchor="ctr"/>
                </a:tc>
                <a:tc>
                  <a:txBody>
                    <a:bodyPr/>
                    <a:lstStyle/>
                    <a:p>
                      <a:pPr algn="ctr" fontAlgn="ctr"/>
                      <a:r>
                        <a:rPr lang="es-CO" sz="1100" b="1" i="0" u="none" strike="noStrike">
                          <a:solidFill>
                            <a:srgbClr val="000000"/>
                          </a:solidFill>
                          <a:effectLst/>
                          <a:latin typeface="+mn-lt"/>
                        </a:rPr>
                        <a:t>4,0</a:t>
                      </a:r>
                    </a:p>
                  </a:txBody>
                  <a:tcPr marL="9525" marR="9525" marT="9525" marB="0" anchor="ctr"/>
                </a:tc>
                <a:tc>
                  <a:txBody>
                    <a:bodyPr/>
                    <a:lstStyle/>
                    <a:p>
                      <a:pPr algn="ctr" fontAlgn="ctr"/>
                      <a:r>
                        <a:rPr lang="es-CO" sz="1100" b="1" i="0" u="none" strike="noStrike">
                          <a:solidFill>
                            <a:srgbClr val="000000"/>
                          </a:solidFill>
                          <a:effectLst/>
                          <a:latin typeface="+mn-lt"/>
                        </a:rPr>
                        <a:t>4,3</a:t>
                      </a:r>
                    </a:p>
                  </a:txBody>
                  <a:tcPr marL="9525" marR="9525" marT="9525" marB="0" anchor="ctr"/>
                </a:tc>
                <a:tc>
                  <a:txBody>
                    <a:bodyPr/>
                    <a:lstStyle/>
                    <a:p>
                      <a:pPr algn="ctr" fontAlgn="ctr"/>
                      <a:r>
                        <a:rPr lang="es-CO" sz="1100" b="1" i="0" u="none" strike="noStrike" dirty="0">
                          <a:solidFill>
                            <a:srgbClr val="000000"/>
                          </a:solidFill>
                          <a:effectLst/>
                          <a:latin typeface="+mn-lt"/>
                        </a:rPr>
                        <a:t>3,7</a:t>
                      </a:r>
                    </a:p>
                  </a:txBody>
                  <a:tcPr marL="9525" marR="9525" marT="9525" marB="0" anchor="ctr"/>
                </a:tc>
                <a:tc>
                  <a:txBody>
                    <a:bodyPr/>
                    <a:lstStyle/>
                    <a:p>
                      <a:pPr algn="ctr" fontAlgn="ctr"/>
                      <a:r>
                        <a:rPr lang="es-CO" sz="1100" b="1" i="0" u="none" strike="noStrike" dirty="0">
                          <a:solidFill>
                            <a:srgbClr val="000000"/>
                          </a:solidFill>
                          <a:effectLst/>
                          <a:latin typeface="+mn-lt"/>
                        </a:rPr>
                        <a:t>3,6</a:t>
                      </a:r>
                    </a:p>
                  </a:txBody>
                  <a:tcPr marL="9525" marR="9525" marT="9525" marB="0" anchor="ctr"/>
                </a:tc>
                <a:tc>
                  <a:txBody>
                    <a:bodyPr/>
                    <a:lstStyle/>
                    <a:p>
                      <a:pPr algn="ctr" fontAlgn="ctr"/>
                      <a:r>
                        <a:rPr lang="es-CO" sz="1100" b="1" i="0" u="none" strike="noStrike" dirty="0">
                          <a:solidFill>
                            <a:srgbClr val="000000"/>
                          </a:solidFill>
                          <a:effectLst/>
                          <a:latin typeface="+mn-lt"/>
                        </a:rPr>
                        <a:t>3,8</a:t>
                      </a:r>
                    </a:p>
                  </a:txBody>
                  <a:tcPr marL="9525" marR="9525" marT="9525" marB="0" anchor="ctr"/>
                </a:tc>
                <a:extLst>
                  <a:ext uri="{0D108BD9-81ED-4DB2-BD59-A6C34878D82A}">
                    <a16:rowId xmlns:a16="http://schemas.microsoft.com/office/drawing/2014/main" val="1133824592"/>
                  </a:ext>
                </a:extLst>
              </a:tr>
            </a:tbl>
          </a:graphicData>
        </a:graphic>
      </p:graphicFrame>
    </p:spTree>
    <p:extLst>
      <p:ext uri="{BB962C8B-B14F-4D97-AF65-F5344CB8AC3E}">
        <p14:creationId xmlns:p14="http://schemas.microsoft.com/office/powerpoint/2010/main" val="18934939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duotone>
              <a:schemeClr val="bg2">
                <a:shade val="45000"/>
                <a:satMod val="135000"/>
              </a:schemeClr>
              <a:prstClr val="white"/>
            </a:duotone>
          </a:blip>
          <a:stretch>
            <a:fillRect/>
          </a:stretch>
        </p:blipFill>
        <p:spPr>
          <a:xfrm>
            <a:off x="-24680" y="-27384"/>
            <a:ext cx="12216680" cy="6885384"/>
          </a:xfrm>
          <a:prstGeom prst="rect">
            <a:avLst/>
          </a:prstGeom>
        </p:spPr>
      </p:pic>
      <p:sp>
        <p:nvSpPr>
          <p:cNvPr id="6" name="object 5"/>
          <p:cNvSpPr txBox="1">
            <a:spLocks/>
          </p:cNvSpPr>
          <p:nvPr/>
        </p:nvSpPr>
        <p:spPr>
          <a:xfrm>
            <a:off x="1775520" y="2683421"/>
            <a:ext cx="8064896" cy="1393651"/>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lvl1pPr>
              <a:defRPr sz="3500" b="1" i="0">
                <a:solidFill>
                  <a:schemeClr val="bg1"/>
                </a:solidFill>
                <a:latin typeface="Calibri"/>
                <a:ea typeface="+mj-ea"/>
                <a:cs typeface="Calibri"/>
              </a:defRPr>
            </a:lvl1pPr>
          </a:lstStyle>
          <a:p>
            <a:pPr marL="8573" marR="3429" algn="l" fontAlgn="auto">
              <a:spcBef>
                <a:spcPts val="68"/>
              </a:spcBef>
              <a:spcAft>
                <a:spcPts val="0"/>
              </a:spcAft>
            </a:pPr>
            <a:r>
              <a:rPr lang="es-MX" sz="3000" kern="0" spc="159"/>
              <a:t>MÓDULO PERCEPCIONES, PREFERENCIAS Y DESEOS </a:t>
            </a:r>
            <a:br>
              <a:rPr lang="es-MX" sz="3000" kern="0" spc="159"/>
            </a:br>
            <a:r>
              <a:rPr lang="es-MX" sz="3000" kern="0" spc="159"/>
              <a:t>SUBMODULO DESEOS SOBRE LA MOVILIDAD</a:t>
            </a:r>
            <a:endParaRPr lang="es-MX" sz="3000" kern="0" dirty="0"/>
          </a:p>
        </p:txBody>
      </p:sp>
      <p:sp>
        <p:nvSpPr>
          <p:cNvPr id="8"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39250629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135</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¿Si pudiera elegir cualquier forma de movilizarse, sin ninguna restricción, cuál elegiría?</a:t>
            </a:r>
          </a:p>
        </p:txBody>
      </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MEDIO DE TRANSPORTE</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QUE ELEGIRÍA</a:t>
            </a:r>
            <a:endParaRPr lang="es-MX" sz="2360" spc="84" dirty="0">
              <a:solidFill>
                <a:schemeClr val="tx1"/>
              </a:solidFill>
              <a:latin typeface="+mn-lt"/>
            </a:endParaRPr>
          </a:p>
        </p:txBody>
      </p:sp>
      <p:sp>
        <p:nvSpPr>
          <p:cNvPr id="65"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67"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68" name="Rectángulo 67">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9" name="Rectángulo 68">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70" name="Grupo 69"/>
          <p:cNvGrpSpPr/>
          <p:nvPr/>
        </p:nvGrpSpPr>
        <p:grpSpPr>
          <a:xfrm>
            <a:off x="5087888" y="6050511"/>
            <a:ext cx="2114861" cy="446715"/>
            <a:chOff x="9536152" y="5954085"/>
            <a:chExt cx="2114861" cy="446715"/>
          </a:xfrm>
        </p:grpSpPr>
        <p:sp>
          <p:nvSpPr>
            <p:cNvPr id="7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72" name="Rectángulo 71">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3" name="CuadroTexto 72">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75" name="Rectángulo 74">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6" name="CuadroTexto 75">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77" name="Grupo 76"/>
          <p:cNvGrpSpPr/>
          <p:nvPr/>
        </p:nvGrpSpPr>
        <p:grpSpPr>
          <a:xfrm>
            <a:off x="1487488" y="6079790"/>
            <a:ext cx="1212265" cy="430887"/>
            <a:chOff x="8433990" y="5969913"/>
            <a:chExt cx="1212265" cy="430887"/>
          </a:xfrm>
        </p:grpSpPr>
        <p:sp>
          <p:nvSpPr>
            <p:cNvPr id="78"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79" name="Rectángulo 78">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0" name="CuadroTexto 79">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81"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82" name="Rectángulo 81">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3" name="Grupo 82"/>
          <p:cNvGrpSpPr/>
          <p:nvPr/>
        </p:nvGrpSpPr>
        <p:grpSpPr>
          <a:xfrm>
            <a:off x="8616280" y="6078629"/>
            <a:ext cx="2517106" cy="446715"/>
            <a:chOff x="8256240" y="6309320"/>
            <a:chExt cx="2517106" cy="446715"/>
          </a:xfrm>
        </p:grpSpPr>
        <p:sp>
          <p:nvSpPr>
            <p:cNvPr id="84"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5" name="Rectángulo 84">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6" name="CuadroTexto 85">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87" name="Rectángulo 86">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8" name="CuadroTexto 87">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89" name="Rectángulo 88">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90" name="CuadroTexto 89">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67796676"/>
              </p:ext>
            </p:extLst>
          </p:nvPr>
        </p:nvGraphicFramePr>
        <p:xfrm>
          <a:off x="4818733"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321424450"/>
              </p:ext>
            </p:extLst>
          </p:nvPr>
        </p:nvGraphicFramePr>
        <p:xfrm>
          <a:off x="839416"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695546605"/>
              </p:ext>
            </p:extLst>
          </p:nvPr>
        </p:nvGraphicFramePr>
        <p:xfrm>
          <a:off x="8563149" y="1716199"/>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921787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136</a:t>
            </a:fld>
            <a:endParaRPr sz="1350" dirty="0">
              <a:solidFill>
                <a:schemeClr val="accent3">
                  <a:lumMod val="75000"/>
                </a:schemeClr>
              </a:solidFill>
              <a:latin typeface="Calibri"/>
              <a:cs typeface="Calibri"/>
            </a:endParaRPr>
          </a:p>
        </p:txBody>
      </p:sp>
      <p:sp>
        <p:nvSpPr>
          <p:cNvPr id="19" name="object 4">
            <a:extLst>
              <a:ext uri="{FF2B5EF4-FFF2-40B4-BE49-F238E27FC236}">
                <a16:creationId xmlns:a16="http://schemas.microsoft.com/office/drawing/2014/main" id="{FC66D8EB-E0AF-40E7-8EE1-0C25FBC9B55C}"/>
              </a:ext>
            </a:extLst>
          </p:cNvPr>
          <p:cNvSpPr txBox="1"/>
          <p:nvPr/>
        </p:nvSpPr>
        <p:spPr>
          <a:xfrm>
            <a:off x="1064527"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0" name="Grupo 19"/>
          <p:cNvGrpSpPr/>
          <p:nvPr/>
        </p:nvGrpSpPr>
        <p:grpSpPr>
          <a:xfrm>
            <a:off x="335360" y="5949280"/>
            <a:ext cx="3403253" cy="446715"/>
            <a:chOff x="8957443" y="6078629"/>
            <a:chExt cx="3403253" cy="446715"/>
          </a:xfrm>
        </p:grpSpPr>
        <p:sp>
          <p:nvSpPr>
            <p:cNvPr id="22"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6" name="CuadroTexto 35">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37" name="Rectángulo 36">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8" name="CuadroTexto 37">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9" name="Rectángulo 38">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0" name="Rectángulo 39">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1" name="CuadroTexto 40">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42" name="Rectángulo 41">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3" name="CuadroTexto 42">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5"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¿Si pudiera elegir cualquier forma de movilizarse, sin ninguna restricción, cuál elegiría?</a:t>
            </a:r>
          </a:p>
        </p:txBody>
      </p:sp>
      <p:sp>
        <p:nvSpPr>
          <p:cNvPr id="26"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MEDIO DE TRANSPORTE</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QUE ELEGIRÍA</a:t>
            </a:r>
            <a:endParaRPr lang="es-MX" sz="2360" spc="84" dirty="0">
              <a:solidFill>
                <a:schemeClr val="tx1"/>
              </a:solidFill>
              <a:latin typeface="+mn-lt"/>
            </a:endParaRPr>
          </a:p>
        </p:txBody>
      </p:sp>
      <p:graphicFrame>
        <p:nvGraphicFramePr>
          <p:cNvPr id="2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238351598"/>
              </p:ext>
            </p:extLst>
          </p:nvPr>
        </p:nvGraphicFramePr>
        <p:xfrm>
          <a:off x="335360"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3479207877"/>
              </p:ext>
            </p:extLst>
          </p:nvPr>
        </p:nvGraphicFramePr>
        <p:xfrm>
          <a:off x="4223792" y="1772816"/>
          <a:ext cx="7639523" cy="3868898"/>
        </p:xfrm>
        <a:graphic>
          <a:graphicData uri="http://schemas.openxmlformats.org/drawingml/2006/table">
            <a:tbl>
              <a:tblPr>
                <a:tableStyleId>{69C7853C-536D-4A76-A0AE-DD22124D55A5}</a:tableStyleId>
              </a:tblPr>
              <a:tblGrid>
                <a:gridCol w="2347523">
                  <a:extLst>
                    <a:ext uri="{9D8B030D-6E8A-4147-A177-3AD203B41FA5}">
                      <a16:colId xmlns:a16="http://schemas.microsoft.com/office/drawing/2014/main" val="4191857050"/>
                    </a:ext>
                  </a:extLst>
                </a:gridCol>
                <a:gridCol w="756000">
                  <a:extLst>
                    <a:ext uri="{9D8B030D-6E8A-4147-A177-3AD203B41FA5}">
                      <a16:colId xmlns:a16="http://schemas.microsoft.com/office/drawing/2014/main" val="3830244923"/>
                    </a:ext>
                  </a:extLst>
                </a:gridCol>
                <a:gridCol w="756000">
                  <a:extLst>
                    <a:ext uri="{9D8B030D-6E8A-4147-A177-3AD203B41FA5}">
                      <a16:colId xmlns:a16="http://schemas.microsoft.com/office/drawing/2014/main" val="2493269970"/>
                    </a:ext>
                  </a:extLst>
                </a:gridCol>
                <a:gridCol w="756000">
                  <a:extLst>
                    <a:ext uri="{9D8B030D-6E8A-4147-A177-3AD203B41FA5}">
                      <a16:colId xmlns:a16="http://schemas.microsoft.com/office/drawing/2014/main" val="515742282"/>
                    </a:ext>
                  </a:extLst>
                </a:gridCol>
                <a:gridCol w="756000">
                  <a:extLst>
                    <a:ext uri="{9D8B030D-6E8A-4147-A177-3AD203B41FA5}">
                      <a16:colId xmlns:a16="http://schemas.microsoft.com/office/drawing/2014/main" val="2685169979"/>
                    </a:ext>
                  </a:extLst>
                </a:gridCol>
                <a:gridCol w="756000">
                  <a:extLst>
                    <a:ext uri="{9D8B030D-6E8A-4147-A177-3AD203B41FA5}">
                      <a16:colId xmlns:a16="http://schemas.microsoft.com/office/drawing/2014/main" val="2600292441"/>
                    </a:ext>
                  </a:extLst>
                </a:gridCol>
                <a:gridCol w="756000">
                  <a:extLst>
                    <a:ext uri="{9D8B030D-6E8A-4147-A177-3AD203B41FA5}">
                      <a16:colId xmlns:a16="http://schemas.microsoft.com/office/drawing/2014/main" val="2563898202"/>
                    </a:ext>
                  </a:extLst>
                </a:gridCol>
                <a:gridCol w="756000">
                  <a:extLst>
                    <a:ext uri="{9D8B030D-6E8A-4147-A177-3AD203B41FA5}">
                      <a16:colId xmlns:a16="http://schemas.microsoft.com/office/drawing/2014/main" val="1861311247"/>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599" marR="599" marT="599"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99" marR="599" marT="599"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599" marR="599" marT="599"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53665877"/>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599" marR="599" marT="599"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599" marR="599" marT="599"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599" marR="599" marT="599"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599" marR="599" marT="599"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599" marR="599" marT="599"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599" marR="599" marT="599" marB="0" anchor="b"/>
                </a:tc>
                <a:extLst>
                  <a:ext uri="{0D108BD9-81ED-4DB2-BD59-A6C34878D82A}">
                    <a16:rowId xmlns:a16="http://schemas.microsoft.com/office/drawing/2014/main" val="1000430245"/>
                  </a:ext>
                </a:extLst>
              </a:tr>
              <a:tr h="0">
                <a:tc>
                  <a:txBody>
                    <a:bodyPr/>
                    <a:lstStyle/>
                    <a:p>
                      <a:pPr algn="r" fontAlgn="t"/>
                      <a:r>
                        <a:rPr lang="es-CO" sz="1100" b="1" u="none" strike="noStrike" dirty="0">
                          <a:effectLst/>
                        </a:rPr>
                        <a:t>Automóvil</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44%</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dirty="0">
                          <a:effectLst/>
                        </a:rPr>
                        <a:t>31%</a:t>
                      </a:r>
                      <a:endParaRPr lang="es-CO" sz="1100" b="0" i="0" u="none" strike="noStrike" dirty="0">
                        <a:solidFill>
                          <a:srgbClr val="000000"/>
                        </a:solidFill>
                        <a:effectLst/>
                        <a:latin typeface="+mn-lt"/>
                      </a:endParaRPr>
                    </a:p>
                  </a:txBody>
                  <a:tcPr marL="599" marR="599" marT="599" marB="0" anchor="ctr"/>
                </a:tc>
                <a:tc>
                  <a:txBody>
                    <a:bodyPr/>
                    <a:lstStyle/>
                    <a:p>
                      <a:pPr algn="ctr" fontAlgn="ctr"/>
                      <a:r>
                        <a:rPr lang="es-CO" sz="1100" u="none" strike="noStrike" dirty="0">
                          <a:effectLst/>
                        </a:rPr>
                        <a:t>29%</a:t>
                      </a:r>
                      <a:endParaRPr lang="es-CO" sz="1100" b="0" i="0" u="none" strike="noStrike" dirty="0">
                        <a:solidFill>
                          <a:srgbClr val="000000"/>
                        </a:solidFill>
                        <a:effectLst/>
                        <a:latin typeface="+mn-lt"/>
                      </a:endParaRPr>
                    </a:p>
                  </a:txBody>
                  <a:tcPr marL="599" marR="599" marT="599" marB="0" anchor="ctr"/>
                </a:tc>
                <a:tc>
                  <a:txBody>
                    <a:bodyPr/>
                    <a:lstStyle/>
                    <a:p>
                      <a:pPr algn="ctr" fontAlgn="ctr"/>
                      <a:r>
                        <a:rPr lang="es-CO" sz="1100" u="none" strike="noStrike" dirty="0">
                          <a:effectLst/>
                        </a:rPr>
                        <a:t>22%</a:t>
                      </a:r>
                      <a:endParaRPr lang="es-CO" sz="1100" b="0" i="0" u="none" strike="noStrike" dirty="0">
                        <a:solidFill>
                          <a:srgbClr val="000000"/>
                        </a:solidFill>
                        <a:effectLst/>
                        <a:latin typeface="+mn-lt"/>
                      </a:endParaRPr>
                    </a:p>
                  </a:txBody>
                  <a:tcPr marL="599" marR="599" marT="599" marB="0" anchor="ctr"/>
                </a:tc>
                <a:extLst>
                  <a:ext uri="{0D108BD9-81ED-4DB2-BD59-A6C34878D82A}">
                    <a16:rowId xmlns:a16="http://schemas.microsoft.com/office/drawing/2014/main" val="298261606"/>
                  </a:ext>
                </a:extLst>
              </a:tr>
              <a:tr h="0">
                <a:tc>
                  <a:txBody>
                    <a:bodyPr/>
                    <a:lstStyle/>
                    <a:p>
                      <a:pPr algn="r" fontAlgn="t"/>
                      <a:r>
                        <a:rPr lang="es-CO" sz="1100" b="1" u="none" strike="noStrike" dirty="0">
                          <a:effectLst/>
                        </a:rPr>
                        <a:t>Moto 4T</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36%</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2155158031"/>
                  </a:ext>
                </a:extLst>
              </a:tr>
              <a:tr h="0">
                <a:tc>
                  <a:txBody>
                    <a:bodyPr/>
                    <a:lstStyle/>
                    <a:p>
                      <a:pPr algn="r" fontAlgn="t"/>
                      <a:r>
                        <a:rPr lang="es-CO" sz="1100" b="1" u="none" strike="noStrike" dirty="0">
                          <a:effectLst/>
                        </a:rPr>
                        <a:t>Moto 2T</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484077200"/>
                  </a:ext>
                </a:extLst>
              </a:tr>
              <a:tr h="0">
                <a:tc>
                  <a:txBody>
                    <a:bodyPr/>
                    <a:lstStyle/>
                    <a:p>
                      <a:pPr algn="r" fontAlgn="t"/>
                      <a:r>
                        <a:rPr lang="es-CO" sz="1100" b="1" u="none" strike="noStrike">
                          <a:effectLst/>
                        </a:rPr>
                        <a:t>Transporte público (MIO)</a:t>
                      </a:r>
                      <a:endParaRPr lang="es-CO" sz="1100" b="1" i="0" u="none" strike="noStrike">
                        <a:solidFill>
                          <a:srgbClr val="000000"/>
                        </a:solidFill>
                        <a:effectLst/>
                        <a:latin typeface="+mn-lt"/>
                      </a:endParaRPr>
                    </a:p>
                  </a:txBody>
                  <a:tcPr marL="599" marR="599" marT="599"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299452535"/>
                  </a:ext>
                </a:extLst>
              </a:tr>
              <a:tr h="0">
                <a:tc>
                  <a:txBody>
                    <a:bodyPr/>
                    <a:lstStyle/>
                    <a:p>
                      <a:pPr algn="r" fontAlgn="t"/>
                      <a:r>
                        <a:rPr lang="es-CO" sz="1100" b="1" u="none" strike="noStrike">
                          <a:effectLst/>
                        </a:rPr>
                        <a:t>Taxi</a:t>
                      </a:r>
                      <a:endParaRPr lang="es-CO" sz="1100" b="1" i="0" u="none" strike="noStrike">
                        <a:solidFill>
                          <a:srgbClr val="000000"/>
                        </a:solidFill>
                        <a:effectLst/>
                        <a:latin typeface="+mn-lt"/>
                      </a:endParaRPr>
                    </a:p>
                  </a:txBody>
                  <a:tcPr marL="599" marR="599" marT="599"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356164998"/>
                  </a:ext>
                </a:extLst>
              </a:tr>
              <a:tr h="0">
                <a:tc>
                  <a:txBody>
                    <a:bodyPr/>
                    <a:lstStyle/>
                    <a:p>
                      <a:pPr algn="r" fontAlgn="t"/>
                      <a:r>
                        <a:rPr lang="es-CO" sz="1100" b="1" u="none" strike="noStrike" dirty="0">
                          <a:effectLst/>
                        </a:rPr>
                        <a:t>Bicicleta</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3541969368"/>
                  </a:ext>
                </a:extLst>
              </a:tr>
              <a:tr h="0">
                <a:tc>
                  <a:txBody>
                    <a:bodyPr/>
                    <a:lstStyle/>
                    <a:p>
                      <a:pPr algn="r" fontAlgn="t"/>
                      <a:r>
                        <a:rPr lang="es-CO" sz="1100" b="1" u="none" strike="noStrike">
                          <a:effectLst/>
                        </a:rPr>
                        <a:t>Automóvil en plataforma (Ejemplo:Uber)</a:t>
                      </a:r>
                      <a:endParaRPr lang="es-CO" sz="1100" b="1" i="0" u="none" strike="noStrike">
                        <a:solidFill>
                          <a:srgbClr val="000000"/>
                        </a:solidFill>
                        <a:effectLst/>
                        <a:latin typeface="+mn-lt"/>
                      </a:endParaRPr>
                    </a:p>
                  </a:txBody>
                  <a:tcPr marL="599" marR="599" marT="599"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1516446999"/>
                  </a:ext>
                </a:extLst>
              </a:tr>
              <a:tr h="0">
                <a:tc>
                  <a:txBody>
                    <a:bodyPr/>
                    <a:lstStyle/>
                    <a:p>
                      <a:pPr algn="r" fontAlgn="t"/>
                      <a:r>
                        <a:rPr lang="es-CO" sz="1100" b="1" u="none" strike="noStrike">
                          <a:effectLst/>
                        </a:rPr>
                        <a:t>Caminata</a:t>
                      </a:r>
                      <a:endParaRPr lang="es-CO" sz="1100" b="1" i="0" u="none" strike="noStrike">
                        <a:solidFill>
                          <a:srgbClr val="000000"/>
                        </a:solidFill>
                        <a:effectLst/>
                        <a:latin typeface="+mn-lt"/>
                      </a:endParaRPr>
                    </a:p>
                  </a:txBody>
                  <a:tcPr marL="599" marR="599" marT="599"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2539030200"/>
                  </a:ext>
                </a:extLst>
              </a:tr>
              <a:tr h="0">
                <a:tc>
                  <a:txBody>
                    <a:bodyPr/>
                    <a:lstStyle/>
                    <a:p>
                      <a:pPr algn="r" fontAlgn="t"/>
                      <a:r>
                        <a:rPr lang="es-CO" sz="1100" b="1" u="none" strike="noStrike" dirty="0">
                          <a:effectLst/>
                        </a:rPr>
                        <a:t>Campero/ Camioneta (SUV)</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1438658129"/>
                  </a:ext>
                </a:extLst>
              </a:tr>
              <a:tr h="0">
                <a:tc>
                  <a:txBody>
                    <a:bodyPr/>
                    <a:lstStyle/>
                    <a:p>
                      <a:pPr algn="r" fontAlgn="t"/>
                      <a:r>
                        <a:rPr lang="es-CO" sz="1100" b="1" u="none" strike="noStrike" dirty="0">
                          <a:effectLst/>
                        </a:rPr>
                        <a:t>Transporte público colectivo busetas</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194293574"/>
                  </a:ext>
                </a:extLst>
              </a:tr>
              <a:tr h="0">
                <a:tc>
                  <a:txBody>
                    <a:bodyPr/>
                    <a:lstStyle/>
                    <a:p>
                      <a:pPr algn="r" fontAlgn="t"/>
                      <a:r>
                        <a:rPr lang="es-CO" sz="1100" b="1" u="none" strike="noStrike">
                          <a:effectLst/>
                        </a:rPr>
                        <a:t>Moto taxi (moto ratón)</a:t>
                      </a:r>
                      <a:endParaRPr lang="es-CO" sz="1100" b="1" i="0" u="none" strike="noStrike">
                        <a:solidFill>
                          <a:srgbClr val="000000"/>
                        </a:solidFill>
                        <a:effectLst/>
                        <a:latin typeface="+mn-lt"/>
                      </a:endParaRPr>
                    </a:p>
                  </a:txBody>
                  <a:tcPr marL="599" marR="599" marT="599"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1947987195"/>
                  </a:ext>
                </a:extLst>
              </a:tr>
              <a:tr h="0">
                <a:tc>
                  <a:txBody>
                    <a:bodyPr/>
                    <a:lstStyle/>
                    <a:p>
                      <a:pPr algn="r" fontAlgn="t"/>
                      <a:r>
                        <a:rPr lang="es-MX" sz="1100" b="1" u="none" strike="noStrike" dirty="0">
                          <a:effectLst/>
                        </a:rPr>
                        <a:t>Moto en plataforma (Ejemplo: Didi)</a:t>
                      </a:r>
                      <a:endParaRPr lang="es-MX"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3990338142"/>
                  </a:ext>
                </a:extLst>
              </a:tr>
              <a:tr h="0">
                <a:tc>
                  <a:txBody>
                    <a:bodyPr/>
                    <a:lstStyle/>
                    <a:p>
                      <a:pPr algn="r" fontAlgn="t"/>
                      <a:r>
                        <a:rPr lang="es-CO" sz="1100" b="1" u="none" strike="noStrike" dirty="0">
                          <a:effectLst/>
                        </a:rPr>
                        <a:t>Van</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1674446114"/>
                  </a:ext>
                </a:extLst>
              </a:tr>
              <a:tr h="0">
                <a:tc>
                  <a:txBody>
                    <a:bodyPr/>
                    <a:lstStyle/>
                    <a:p>
                      <a:pPr algn="r" fontAlgn="t"/>
                      <a:r>
                        <a:rPr lang="es-CO" sz="1100" b="1" u="none" strike="noStrike" dirty="0">
                          <a:effectLst/>
                        </a:rPr>
                        <a:t>Camión liviano</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2292148971"/>
                  </a:ext>
                </a:extLst>
              </a:tr>
              <a:tr h="0">
                <a:tc>
                  <a:txBody>
                    <a:bodyPr/>
                    <a:lstStyle/>
                    <a:p>
                      <a:pPr algn="r" fontAlgn="t"/>
                      <a:r>
                        <a:rPr lang="es-CO" sz="1100" b="1" u="none" strike="noStrike" dirty="0">
                          <a:effectLst/>
                        </a:rPr>
                        <a:t>Bicitaxi con motor</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1275213122"/>
                  </a:ext>
                </a:extLst>
              </a:tr>
              <a:tr h="0">
                <a:tc>
                  <a:txBody>
                    <a:bodyPr/>
                    <a:lstStyle/>
                    <a:p>
                      <a:pPr algn="r" fontAlgn="t"/>
                      <a:r>
                        <a:rPr lang="es-CO" sz="1100" b="1" u="none" strike="noStrike" dirty="0">
                          <a:effectLst/>
                        </a:rPr>
                        <a:t>Bicicleta eléctrica</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969277256"/>
                  </a:ext>
                </a:extLst>
              </a:tr>
              <a:tr h="0">
                <a:tc>
                  <a:txBody>
                    <a:bodyPr/>
                    <a:lstStyle/>
                    <a:p>
                      <a:pPr algn="r" fontAlgn="t"/>
                      <a:r>
                        <a:rPr lang="es-CO" sz="1100" b="1" u="none" strike="noStrike" dirty="0">
                          <a:effectLst/>
                        </a:rPr>
                        <a:t>Otro</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3836101772"/>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99" marR="599" marT="599"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99" marR="599" marT="599"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99" marR="599" marT="599"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99" marR="599" marT="599"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99" marR="599" marT="599"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99" marR="599" marT="599"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599" marR="599" marT="599" marB="0" anchor="ctr"/>
                </a:tc>
                <a:extLst>
                  <a:ext uri="{0D108BD9-81ED-4DB2-BD59-A6C34878D82A}">
                    <a16:rowId xmlns:a16="http://schemas.microsoft.com/office/drawing/2014/main" val="3431225049"/>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138937171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599" marR="599" marT="599" marB="0" anchor="ctr"/>
                </a:tc>
                <a:extLst>
                  <a:ext uri="{0D108BD9-81ED-4DB2-BD59-A6C34878D82A}">
                    <a16:rowId xmlns:a16="http://schemas.microsoft.com/office/drawing/2014/main" val="961660038"/>
                  </a:ext>
                </a:extLst>
              </a:tr>
            </a:tbl>
          </a:graphicData>
        </a:graphic>
      </p:graphicFrame>
    </p:spTree>
    <p:extLst>
      <p:ext uri="{BB962C8B-B14F-4D97-AF65-F5344CB8AC3E}">
        <p14:creationId xmlns:p14="http://schemas.microsoft.com/office/powerpoint/2010/main" val="39414588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137</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la razón principal por la cual no usa actualmente ese medio de transporte?</a:t>
            </a:r>
          </a:p>
        </p:txBody>
      </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RAZONES NO USO</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TRANSPORTE QUE ELEGIRÍA</a:t>
            </a:r>
            <a:endParaRPr lang="es-MX" sz="2360" spc="84" dirty="0">
              <a:solidFill>
                <a:schemeClr val="tx1"/>
              </a:solidFill>
              <a:latin typeface="+mn-lt"/>
            </a:endParaRPr>
          </a:p>
        </p:txBody>
      </p:sp>
      <p:sp>
        <p:nvSpPr>
          <p:cNvPr id="65"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67"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68" name="Rectángulo 67">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9" name="Rectángulo 68">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70" name="Grupo 69"/>
          <p:cNvGrpSpPr/>
          <p:nvPr/>
        </p:nvGrpSpPr>
        <p:grpSpPr>
          <a:xfrm>
            <a:off x="5087888" y="6050511"/>
            <a:ext cx="2114861" cy="446715"/>
            <a:chOff x="9536152" y="5954085"/>
            <a:chExt cx="2114861" cy="446715"/>
          </a:xfrm>
        </p:grpSpPr>
        <p:sp>
          <p:nvSpPr>
            <p:cNvPr id="7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72" name="Rectángulo 71">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3" name="CuadroTexto 72">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75" name="Rectángulo 74">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6" name="CuadroTexto 75">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77" name="Grupo 76"/>
          <p:cNvGrpSpPr/>
          <p:nvPr/>
        </p:nvGrpSpPr>
        <p:grpSpPr>
          <a:xfrm>
            <a:off x="1487488" y="6079790"/>
            <a:ext cx="1212265" cy="430887"/>
            <a:chOff x="8433990" y="5969913"/>
            <a:chExt cx="1212265" cy="430887"/>
          </a:xfrm>
        </p:grpSpPr>
        <p:sp>
          <p:nvSpPr>
            <p:cNvPr id="78"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79" name="Rectángulo 78">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0" name="CuadroTexto 79">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81"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82" name="Rectángulo 81">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3" name="Grupo 82"/>
          <p:cNvGrpSpPr/>
          <p:nvPr/>
        </p:nvGrpSpPr>
        <p:grpSpPr>
          <a:xfrm>
            <a:off x="8616280" y="6078629"/>
            <a:ext cx="2517106" cy="446715"/>
            <a:chOff x="8256240" y="6309320"/>
            <a:chExt cx="2517106" cy="446715"/>
          </a:xfrm>
        </p:grpSpPr>
        <p:sp>
          <p:nvSpPr>
            <p:cNvPr id="84"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5" name="Rectángulo 84">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6" name="CuadroTexto 85">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87" name="Rectángulo 86">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8" name="CuadroTexto 87">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89" name="Rectángulo 88">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90" name="CuadroTexto 89">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113353047"/>
              </p:ext>
            </p:extLst>
          </p:nvPr>
        </p:nvGraphicFramePr>
        <p:xfrm>
          <a:off x="4818733" y="1678876"/>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44887949"/>
              </p:ext>
            </p:extLst>
          </p:nvPr>
        </p:nvGraphicFramePr>
        <p:xfrm>
          <a:off x="839416" y="1667432"/>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541669966"/>
              </p:ext>
            </p:extLst>
          </p:nvPr>
        </p:nvGraphicFramePr>
        <p:xfrm>
          <a:off x="8563149" y="1680723"/>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84826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138</a:t>
            </a:fld>
            <a:endParaRPr sz="1350" dirty="0">
              <a:solidFill>
                <a:schemeClr val="accent3">
                  <a:lumMod val="75000"/>
                </a:schemeClr>
              </a:solidFill>
              <a:latin typeface="Calibri"/>
              <a:cs typeface="Calibri"/>
            </a:endParaRPr>
          </a:p>
        </p:txBody>
      </p:sp>
      <p:sp>
        <p:nvSpPr>
          <p:cNvPr id="19" name="object 4">
            <a:extLst>
              <a:ext uri="{FF2B5EF4-FFF2-40B4-BE49-F238E27FC236}">
                <a16:creationId xmlns:a16="http://schemas.microsoft.com/office/drawing/2014/main" id="{FC66D8EB-E0AF-40E7-8EE1-0C25FBC9B55C}"/>
              </a:ext>
            </a:extLst>
          </p:cNvPr>
          <p:cNvSpPr txBox="1"/>
          <p:nvPr/>
        </p:nvSpPr>
        <p:spPr>
          <a:xfrm>
            <a:off x="1064527"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0" name="Grupo 19"/>
          <p:cNvGrpSpPr/>
          <p:nvPr/>
        </p:nvGrpSpPr>
        <p:grpSpPr>
          <a:xfrm>
            <a:off x="335360" y="5949280"/>
            <a:ext cx="3403253" cy="446715"/>
            <a:chOff x="8957443" y="6078629"/>
            <a:chExt cx="3403253" cy="446715"/>
          </a:xfrm>
        </p:grpSpPr>
        <p:sp>
          <p:nvSpPr>
            <p:cNvPr id="22"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6" name="CuadroTexto 35">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37" name="Rectángulo 36">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8" name="CuadroTexto 37">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9" name="Rectángulo 38">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0" name="Rectángulo 39">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1" name="CuadroTexto 40">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42" name="Rectángulo 41">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3" name="CuadroTexto 42">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1"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la razón principal por la cual no usa actualmente ese medio de transporte?</a:t>
            </a:r>
          </a:p>
        </p:txBody>
      </p:sp>
      <p:sp>
        <p:nvSpPr>
          <p:cNvPr id="2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RAZONES NO USO</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TRANSPORTE QUE ELEGIRÍA</a:t>
            </a:r>
            <a:endParaRPr lang="es-MX" sz="2360" spc="84" dirty="0">
              <a:solidFill>
                <a:schemeClr val="tx1"/>
              </a:solidFill>
              <a:latin typeface="+mn-lt"/>
            </a:endParaRPr>
          </a:p>
        </p:txBody>
      </p:sp>
      <p:graphicFrame>
        <p:nvGraphicFramePr>
          <p:cNvPr id="2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530454279"/>
              </p:ext>
            </p:extLst>
          </p:nvPr>
        </p:nvGraphicFramePr>
        <p:xfrm>
          <a:off x="335360"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3509876659"/>
              </p:ext>
            </p:extLst>
          </p:nvPr>
        </p:nvGraphicFramePr>
        <p:xfrm>
          <a:off x="4119518" y="1668988"/>
          <a:ext cx="7737122" cy="2192060"/>
        </p:xfrm>
        <a:graphic>
          <a:graphicData uri="http://schemas.openxmlformats.org/drawingml/2006/table">
            <a:tbl>
              <a:tblPr>
                <a:tableStyleId>{69C7853C-536D-4A76-A0AE-DD22124D55A5}</a:tableStyleId>
              </a:tblPr>
              <a:tblGrid>
                <a:gridCol w="2445122">
                  <a:extLst>
                    <a:ext uri="{9D8B030D-6E8A-4147-A177-3AD203B41FA5}">
                      <a16:colId xmlns:a16="http://schemas.microsoft.com/office/drawing/2014/main" val="2354949463"/>
                    </a:ext>
                  </a:extLst>
                </a:gridCol>
                <a:gridCol w="756000">
                  <a:extLst>
                    <a:ext uri="{9D8B030D-6E8A-4147-A177-3AD203B41FA5}">
                      <a16:colId xmlns:a16="http://schemas.microsoft.com/office/drawing/2014/main" val="815843726"/>
                    </a:ext>
                  </a:extLst>
                </a:gridCol>
                <a:gridCol w="756000">
                  <a:extLst>
                    <a:ext uri="{9D8B030D-6E8A-4147-A177-3AD203B41FA5}">
                      <a16:colId xmlns:a16="http://schemas.microsoft.com/office/drawing/2014/main" val="4265736221"/>
                    </a:ext>
                  </a:extLst>
                </a:gridCol>
                <a:gridCol w="756000">
                  <a:extLst>
                    <a:ext uri="{9D8B030D-6E8A-4147-A177-3AD203B41FA5}">
                      <a16:colId xmlns:a16="http://schemas.microsoft.com/office/drawing/2014/main" val="2999714481"/>
                    </a:ext>
                  </a:extLst>
                </a:gridCol>
                <a:gridCol w="756000">
                  <a:extLst>
                    <a:ext uri="{9D8B030D-6E8A-4147-A177-3AD203B41FA5}">
                      <a16:colId xmlns:a16="http://schemas.microsoft.com/office/drawing/2014/main" val="3677458587"/>
                    </a:ext>
                  </a:extLst>
                </a:gridCol>
                <a:gridCol w="756000">
                  <a:extLst>
                    <a:ext uri="{9D8B030D-6E8A-4147-A177-3AD203B41FA5}">
                      <a16:colId xmlns:a16="http://schemas.microsoft.com/office/drawing/2014/main" val="1748847973"/>
                    </a:ext>
                  </a:extLst>
                </a:gridCol>
                <a:gridCol w="756000">
                  <a:extLst>
                    <a:ext uri="{9D8B030D-6E8A-4147-A177-3AD203B41FA5}">
                      <a16:colId xmlns:a16="http://schemas.microsoft.com/office/drawing/2014/main" val="1799468266"/>
                    </a:ext>
                  </a:extLst>
                </a:gridCol>
                <a:gridCol w="756000">
                  <a:extLst>
                    <a:ext uri="{9D8B030D-6E8A-4147-A177-3AD203B41FA5}">
                      <a16:colId xmlns:a16="http://schemas.microsoft.com/office/drawing/2014/main" val="3944316618"/>
                    </a:ext>
                  </a:extLst>
                </a:gridCol>
              </a:tblGrid>
              <a:tr h="0">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980" marR="980" marT="980"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980" marR="980" marT="980"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980" marR="980" marT="98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98246525"/>
                  </a:ext>
                </a:extLst>
              </a:tr>
              <a:tr h="36521">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980" marR="980" marT="980"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980" marR="980" marT="980"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980" marR="980" marT="980"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980" marR="980" marT="980"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980" marR="980" marT="980"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980" marR="980" marT="980" marB="0" anchor="b"/>
                </a:tc>
                <a:extLst>
                  <a:ext uri="{0D108BD9-81ED-4DB2-BD59-A6C34878D82A}">
                    <a16:rowId xmlns:a16="http://schemas.microsoft.com/office/drawing/2014/main" val="309046088"/>
                  </a:ext>
                </a:extLst>
              </a:tr>
              <a:tr h="32339">
                <a:tc>
                  <a:txBody>
                    <a:bodyPr/>
                    <a:lstStyle/>
                    <a:p>
                      <a:pPr algn="r" fontAlgn="t"/>
                      <a:r>
                        <a:rPr lang="es-MX" sz="1100" b="1" u="none" strike="noStrike">
                          <a:effectLst/>
                        </a:rPr>
                        <a:t>Es el medio de transporte que utiliza</a:t>
                      </a:r>
                      <a:endParaRPr lang="es-MX" sz="1100" b="1" i="0" u="none" strike="noStrike">
                        <a:solidFill>
                          <a:srgbClr val="000000"/>
                        </a:solidFill>
                        <a:effectLst/>
                        <a:latin typeface="+mn-lt"/>
                      </a:endParaRPr>
                    </a:p>
                  </a:txBody>
                  <a:tcPr marL="980" marR="980" marT="980" marB="0"/>
                </a:tc>
                <a:tc>
                  <a:txBody>
                    <a:bodyPr/>
                    <a:lstStyle/>
                    <a:p>
                      <a:pPr algn="ctr" fontAlgn="ctr"/>
                      <a:r>
                        <a:rPr lang="es-CO" sz="1100" u="none" strike="noStrike">
                          <a:effectLst/>
                        </a:rPr>
                        <a:t>53%</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45%</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63%</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51%</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42%</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47%</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71%</a:t>
                      </a:r>
                      <a:endParaRPr lang="es-CO" sz="1100" b="0" i="0" u="none" strike="noStrike">
                        <a:solidFill>
                          <a:srgbClr val="000000"/>
                        </a:solidFill>
                        <a:effectLst/>
                        <a:latin typeface="+mn-lt"/>
                      </a:endParaRPr>
                    </a:p>
                  </a:txBody>
                  <a:tcPr marL="980" marR="980" marT="980" marB="0" anchor="ctr"/>
                </a:tc>
                <a:extLst>
                  <a:ext uri="{0D108BD9-81ED-4DB2-BD59-A6C34878D82A}">
                    <a16:rowId xmlns:a16="http://schemas.microsoft.com/office/drawing/2014/main" val="2340561112"/>
                  </a:ext>
                </a:extLst>
              </a:tr>
              <a:tr h="0">
                <a:tc>
                  <a:txBody>
                    <a:bodyPr/>
                    <a:lstStyle/>
                    <a:p>
                      <a:pPr algn="r" fontAlgn="t"/>
                      <a:r>
                        <a:rPr lang="es-CO" sz="1100" b="1" u="none" strike="noStrike" dirty="0">
                          <a:effectLst/>
                        </a:rPr>
                        <a:t>Costos asociados</a:t>
                      </a:r>
                      <a:endParaRPr lang="es-CO" sz="1100" b="1" i="0" u="none" strike="noStrike" dirty="0">
                        <a:solidFill>
                          <a:srgbClr val="000000"/>
                        </a:solidFill>
                        <a:effectLst/>
                        <a:latin typeface="+mn-lt"/>
                      </a:endParaRPr>
                    </a:p>
                  </a:txBody>
                  <a:tcPr marL="980" marR="980" marT="980" marB="0"/>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980" marR="980" marT="980" marB="0" anchor="ctr"/>
                </a:tc>
                <a:extLst>
                  <a:ext uri="{0D108BD9-81ED-4DB2-BD59-A6C34878D82A}">
                    <a16:rowId xmlns:a16="http://schemas.microsoft.com/office/drawing/2014/main" val="828678067"/>
                  </a:ext>
                </a:extLst>
              </a:tr>
              <a:tr h="31359">
                <a:tc>
                  <a:txBody>
                    <a:bodyPr/>
                    <a:lstStyle/>
                    <a:p>
                      <a:pPr algn="r" fontAlgn="t"/>
                      <a:r>
                        <a:rPr lang="es-MX" sz="1100" b="1" u="none" strike="noStrike">
                          <a:effectLst/>
                        </a:rPr>
                        <a:t>Tiempos de viaje o espera asociados</a:t>
                      </a:r>
                      <a:endParaRPr lang="es-MX" sz="1100" b="1" i="0" u="none" strike="noStrike">
                        <a:solidFill>
                          <a:srgbClr val="000000"/>
                        </a:solidFill>
                        <a:effectLst/>
                        <a:latin typeface="+mn-lt"/>
                      </a:endParaRPr>
                    </a:p>
                  </a:txBody>
                  <a:tcPr marL="980" marR="980" marT="980"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980" marR="980" marT="980" marB="0" anchor="ctr"/>
                </a:tc>
                <a:extLst>
                  <a:ext uri="{0D108BD9-81ED-4DB2-BD59-A6C34878D82A}">
                    <a16:rowId xmlns:a16="http://schemas.microsoft.com/office/drawing/2014/main" val="662581442"/>
                  </a:ext>
                </a:extLst>
              </a:tr>
              <a:tr h="0">
                <a:tc>
                  <a:txBody>
                    <a:bodyPr/>
                    <a:lstStyle/>
                    <a:p>
                      <a:pPr algn="r" fontAlgn="t"/>
                      <a:r>
                        <a:rPr lang="es-CO" sz="1100" b="1" u="none" strike="noStrike" dirty="0">
                          <a:effectLst/>
                        </a:rPr>
                        <a:t>Nivel de inseguridad</a:t>
                      </a:r>
                      <a:endParaRPr lang="es-CO" sz="1100" b="1" i="0" u="none" strike="noStrike" dirty="0">
                        <a:solidFill>
                          <a:srgbClr val="000000"/>
                        </a:solidFill>
                        <a:effectLst/>
                        <a:latin typeface="+mn-lt"/>
                      </a:endParaRPr>
                    </a:p>
                  </a:txBody>
                  <a:tcPr marL="980" marR="980" marT="980"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80" marR="980" marT="980" marB="0" anchor="ctr"/>
                </a:tc>
                <a:extLst>
                  <a:ext uri="{0D108BD9-81ED-4DB2-BD59-A6C34878D82A}">
                    <a16:rowId xmlns:a16="http://schemas.microsoft.com/office/drawing/2014/main" val="183796002"/>
                  </a:ext>
                </a:extLst>
              </a:tr>
              <a:tr h="31359">
                <a:tc>
                  <a:txBody>
                    <a:bodyPr/>
                    <a:lstStyle/>
                    <a:p>
                      <a:pPr algn="r" fontAlgn="t"/>
                      <a:r>
                        <a:rPr lang="es-MX" sz="1100" b="1" u="none" strike="noStrike" dirty="0">
                          <a:effectLst/>
                        </a:rPr>
                        <a:t>No hay cobertura del modo de transporte</a:t>
                      </a:r>
                      <a:endParaRPr lang="es-MX" sz="1100" b="1" i="0" u="none" strike="noStrike" dirty="0">
                        <a:solidFill>
                          <a:srgbClr val="000000"/>
                        </a:solidFill>
                        <a:effectLst/>
                        <a:latin typeface="+mn-lt"/>
                      </a:endParaRPr>
                    </a:p>
                  </a:txBody>
                  <a:tcPr marL="980" marR="980" marT="980"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80" marR="980" marT="980" marB="0" anchor="ctr"/>
                </a:tc>
                <a:extLst>
                  <a:ext uri="{0D108BD9-81ED-4DB2-BD59-A6C34878D82A}">
                    <a16:rowId xmlns:a16="http://schemas.microsoft.com/office/drawing/2014/main" val="376483998"/>
                  </a:ext>
                </a:extLst>
              </a:tr>
              <a:tr h="0">
                <a:tc>
                  <a:txBody>
                    <a:bodyPr/>
                    <a:lstStyle/>
                    <a:p>
                      <a:pPr algn="r" fontAlgn="t"/>
                      <a:r>
                        <a:rPr lang="es-CO" sz="1100" b="1" u="none" strike="noStrike">
                          <a:effectLst/>
                        </a:rPr>
                        <a:t>Razones de salud</a:t>
                      </a:r>
                      <a:endParaRPr lang="es-CO" sz="1100" b="1" i="0" u="none" strike="noStrike">
                        <a:solidFill>
                          <a:srgbClr val="000000"/>
                        </a:solidFill>
                        <a:effectLst/>
                        <a:latin typeface="+mn-lt"/>
                      </a:endParaRPr>
                    </a:p>
                  </a:txBody>
                  <a:tcPr marL="980" marR="980" marT="980"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80" marR="980" marT="980" marB="0" anchor="ctr"/>
                </a:tc>
                <a:extLst>
                  <a:ext uri="{0D108BD9-81ED-4DB2-BD59-A6C34878D82A}">
                    <a16:rowId xmlns:a16="http://schemas.microsoft.com/office/drawing/2014/main" val="3130408604"/>
                  </a:ext>
                </a:extLst>
              </a:tr>
              <a:tr h="0">
                <a:tc>
                  <a:txBody>
                    <a:bodyPr/>
                    <a:lstStyle/>
                    <a:p>
                      <a:pPr algn="r" fontAlgn="t"/>
                      <a:r>
                        <a:rPr lang="es-CO" sz="1100" b="1" u="none" strike="noStrike" dirty="0">
                          <a:effectLst/>
                        </a:rPr>
                        <a:t>Nivel de siniestralidad vial</a:t>
                      </a:r>
                      <a:endParaRPr lang="es-CO" sz="1100" b="1" i="0" u="none" strike="noStrike" dirty="0">
                        <a:solidFill>
                          <a:srgbClr val="000000"/>
                        </a:solidFill>
                        <a:effectLst/>
                        <a:latin typeface="+mn-lt"/>
                      </a:endParaRPr>
                    </a:p>
                  </a:txBody>
                  <a:tcPr marL="980" marR="980" marT="980"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80" marR="980" marT="980" marB="0" anchor="ctr"/>
                </a:tc>
                <a:extLst>
                  <a:ext uri="{0D108BD9-81ED-4DB2-BD59-A6C34878D82A}">
                    <a16:rowId xmlns:a16="http://schemas.microsoft.com/office/drawing/2014/main" val="3305672021"/>
                  </a:ext>
                </a:extLst>
              </a:tr>
              <a:tr h="0">
                <a:tc>
                  <a:txBody>
                    <a:bodyPr/>
                    <a:lstStyle/>
                    <a:p>
                      <a:pPr algn="r" fontAlgn="t"/>
                      <a:r>
                        <a:rPr lang="es-CO" sz="1100" b="1" u="none" strike="noStrike" dirty="0">
                          <a:effectLst/>
                        </a:rPr>
                        <a:t>Otra razón</a:t>
                      </a:r>
                      <a:endParaRPr lang="es-CO" sz="1100" b="1" i="0" u="none" strike="noStrike" dirty="0">
                        <a:solidFill>
                          <a:srgbClr val="000000"/>
                        </a:solidFill>
                        <a:effectLst/>
                        <a:latin typeface="+mn-lt"/>
                      </a:endParaRPr>
                    </a:p>
                  </a:txBody>
                  <a:tcPr marL="980" marR="980" marT="980"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980" marR="980" marT="980"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80" marR="980" marT="980" marB="0" anchor="ctr"/>
                </a:tc>
                <a:extLst>
                  <a:ext uri="{0D108BD9-81ED-4DB2-BD59-A6C34878D82A}">
                    <a16:rowId xmlns:a16="http://schemas.microsoft.com/office/drawing/2014/main" val="410140456"/>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980" marR="980" marT="980"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115052635"/>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980" marR="980" marT="980"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980" marR="980" marT="980"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980" marR="980" marT="980"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980" marR="980" marT="980"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980" marR="980" marT="980"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980" marR="980" marT="980"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980" marR="980" marT="980"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980" marR="980" marT="980" marB="0" anchor="ctr"/>
                </a:tc>
                <a:extLst>
                  <a:ext uri="{0D108BD9-81ED-4DB2-BD59-A6C34878D82A}">
                    <a16:rowId xmlns:a16="http://schemas.microsoft.com/office/drawing/2014/main" val="1046702768"/>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980" marR="980" marT="980"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980" marR="980" marT="980"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980" marR="980" marT="980"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980" marR="980" marT="980"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980" marR="980" marT="980"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980" marR="980" marT="980"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980" marR="980" marT="980"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980" marR="980" marT="980" marB="0" anchor="ctr"/>
                </a:tc>
                <a:extLst>
                  <a:ext uri="{0D108BD9-81ED-4DB2-BD59-A6C34878D82A}">
                    <a16:rowId xmlns:a16="http://schemas.microsoft.com/office/drawing/2014/main" val="4159271102"/>
                  </a:ext>
                </a:extLst>
              </a:tr>
            </a:tbl>
          </a:graphicData>
        </a:graphic>
      </p:graphicFrame>
    </p:spTree>
    <p:extLst>
      <p:ext uri="{BB962C8B-B14F-4D97-AF65-F5344CB8AC3E}">
        <p14:creationId xmlns:p14="http://schemas.microsoft.com/office/powerpoint/2010/main" val="40292889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l transporte público presenta importantes niveles de contaminantes -  Gaceta UNAM"/>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
            <a:ext cx="12192000" cy="6859541"/>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title" idx="4294967295"/>
          </p:nvPr>
        </p:nvSpPr>
        <p:spPr>
          <a:xfrm>
            <a:off x="1775520" y="2564904"/>
            <a:ext cx="8064896" cy="1624484"/>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pc="159" dirty="0"/>
              <a:t>SUBMÓDULO PERCEPCIÓN DEL IMPACTO AMBIENTAL DE LA MOVILIDAD</a:t>
            </a:r>
            <a:endParaRPr lang="es-MX"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1816143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RECONOCIMIENTO</a:t>
            </a:r>
          </a:p>
          <a:p>
            <a:pPr marL="8573" marR="3429">
              <a:spcBef>
                <a:spcPts val="68"/>
              </a:spcBef>
            </a:pPr>
            <a:r>
              <a:rPr lang="es-MX" sz="2363" spc="101" dirty="0">
                <a:solidFill>
                  <a:schemeClr val="accent3">
                    <a:lumMod val="75000"/>
                  </a:schemeClr>
                </a:solidFill>
                <a:latin typeface="+mn-lt"/>
              </a:rPr>
              <a:t>CULTURAL</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14</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Usted se autoreconoce como:</a:t>
            </a:r>
          </a:p>
        </p:txBody>
      </p:sp>
      <p:sp>
        <p:nvSpPr>
          <p:cNvPr id="7" name="object 4">
            <a:extLst>
              <a:ext uri="{FF2B5EF4-FFF2-40B4-BE49-F238E27FC236}">
                <a16:creationId xmlns:a16="http://schemas.microsoft.com/office/drawing/2014/main" id="{FC66D8EB-E0AF-40E7-8EE1-0C25FBC9B55C}"/>
              </a:ext>
            </a:extLst>
          </p:cNvPr>
          <p:cNvSpPr txBox="1"/>
          <p:nvPr/>
        </p:nvSpPr>
        <p:spPr>
          <a:xfrm>
            <a:off x="282229"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aphicFrame>
        <p:nvGraphicFramePr>
          <p:cNvPr id="1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49610635"/>
              </p:ext>
            </p:extLst>
          </p:nvPr>
        </p:nvGraphicFramePr>
        <p:xfrm>
          <a:off x="354237"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grpSp>
        <p:nvGrpSpPr>
          <p:cNvPr id="20" name="Grupo 19"/>
          <p:cNvGrpSpPr/>
          <p:nvPr/>
        </p:nvGrpSpPr>
        <p:grpSpPr>
          <a:xfrm>
            <a:off x="335360" y="5949280"/>
            <a:ext cx="3427299" cy="446715"/>
            <a:chOff x="8957443" y="6078629"/>
            <a:chExt cx="3427299" cy="446715"/>
          </a:xfrm>
        </p:grpSpPr>
        <p:sp>
          <p:nvSpPr>
            <p:cNvPr id="21"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2" name="CuadroTexto 21">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3" name="Rectángulo 22">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4" name="CuadroTexto 23">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25" name="Rectángulo 24">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6" name="Rectángulo 25">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7" name="CuadroTexto 26">
              <a:extLst>
                <a:ext uri="{FF2B5EF4-FFF2-40B4-BE49-F238E27FC236}">
                  <a16:creationId xmlns:a16="http://schemas.microsoft.com/office/drawing/2014/main" id="{C80FD727-6A73-4F22-989A-FF4F7D29AFB0}"/>
                </a:ext>
              </a:extLst>
            </p:cNvPr>
            <p:cNvSpPr txBox="1"/>
            <p:nvPr/>
          </p:nvSpPr>
          <p:spPr>
            <a:xfrm>
              <a:off x="10630912" y="6078629"/>
              <a:ext cx="889987"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28" name="Rectángulo 27">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9" name="CuadroTexto 28">
              <a:extLst>
                <a:ext uri="{FF2B5EF4-FFF2-40B4-BE49-F238E27FC236}">
                  <a16:creationId xmlns:a16="http://schemas.microsoft.com/office/drawing/2014/main" id="{C80FD727-6A73-4F22-989A-FF4F7D29AFB0}"/>
                </a:ext>
              </a:extLst>
            </p:cNvPr>
            <p:cNvSpPr txBox="1"/>
            <p:nvPr/>
          </p:nvSpPr>
          <p:spPr>
            <a:xfrm>
              <a:off x="11566889" y="6093296"/>
              <a:ext cx="817853"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graphicFrame>
        <p:nvGraphicFramePr>
          <p:cNvPr id="2" name="Tabla 1"/>
          <p:cNvGraphicFramePr>
            <a:graphicFrameLocks noGrp="1"/>
          </p:cNvGraphicFramePr>
          <p:nvPr>
            <p:extLst>
              <p:ext uri="{D42A27DB-BD31-4B8C-83A1-F6EECF244321}">
                <p14:modId xmlns:p14="http://schemas.microsoft.com/office/powerpoint/2010/main" val="206681173"/>
              </p:ext>
            </p:extLst>
          </p:nvPr>
        </p:nvGraphicFramePr>
        <p:xfrm>
          <a:off x="3215679" y="1556792"/>
          <a:ext cx="8640961" cy="1855270"/>
        </p:xfrm>
        <a:graphic>
          <a:graphicData uri="http://schemas.openxmlformats.org/drawingml/2006/table">
            <a:tbl>
              <a:tblPr>
                <a:tableStyleId>{69C7853C-536D-4A76-A0AE-DD22124D55A5}</a:tableStyleId>
              </a:tblPr>
              <a:tblGrid>
                <a:gridCol w="3705856">
                  <a:extLst>
                    <a:ext uri="{9D8B030D-6E8A-4147-A177-3AD203B41FA5}">
                      <a16:colId xmlns:a16="http://schemas.microsoft.com/office/drawing/2014/main" val="1847167609"/>
                    </a:ext>
                  </a:extLst>
                </a:gridCol>
                <a:gridCol w="705015">
                  <a:extLst>
                    <a:ext uri="{9D8B030D-6E8A-4147-A177-3AD203B41FA5}">
                      <a16:colId xmlns:a16="http://schemas.microsoft.com/office/drawing/2014/main" val="481164291"/>
                    </a:ext>
                  </a:extLst>
                </a:gridCol>
                <a:gridCol w="705015">
                  <a:extLst>
                    <a:ext uri="{9D8B030D-6E8A-4147-A177-3AD203B41FA5}">
                      <a16:colId xmlns:a16="http://schemas.microsoft.com/office/drawing/2014/main" val="2729480114"/>
                    </a:ext>
                  </a:extLst>
                </a:gridCol>
                <a:gridCol w="705015">
                  <a:extLst>
                    <a:ext uri="{9D8B030D-6E8A-4147-A177-3AD203B41FA5}">
                      <a16:colId xmlns:a16="http://schemas.microsoft.com/office/drawing/2014/main" val="433996577"/>
                    </a:ext>
                  </a:extLst>
                </a:gridCol>
                <a:gridCol w="705015">
                  <a:extLst>
                    <a:ext uri="{9D8B030D-6E8A-4147-A177-3AD203B41FA5}">
                      <a16:colId xmlns:a16="http://schemas.microsoft.com/office/drawing/2014/main" val="2834299291"/>
                    </a:ext>
                  </a:extLst>
                </a:gridCol>
                <a:gridCol w="705015">
                  <a:extLst>
                    <a:ext uri="{9D8B030D-6E8A-4147-A177-3AD203B41FA5}">
                      <a16:colId xmlns:a16="http://schemas.microsoft.com/office/drawing/2014/main" val="682276754"/>
                    </a:ext>
                  </a:extLst>
                </a:gridCol>
                <a:gridCol w="705015">
                  <a:extLst>
                    <a:ext uri="{9D8B030D-6E8A-4147-A177-3AD203B41FA5}">
                      <a16:colId xmlns:a16="http://schemas.microsoft.com/office/drawing/2014/main" val="1830977457"/>
                    </a:ext>
                  </a:extLst>
                </a:gridCol>
                <a:gridCol w="705015">
                  <a:extLst>
                    <a:ext uri="{9D8B030D-6E8A-4147-A177-3AD203B41FA5}">
                      <a16:colId xmlns:a16="http://schemas.microsoft.com/office/drawing/2014/main" val="2170612080"/>
                    </a:ext>
                  </a:extLst>
                </a:gridCol>
              </a:tblGrid>
              <a:tr h="0">
                <a:tc rowSpan="2">
                  <a:txBody>
                    <a:bodyPr/>
                    <a:lstStyle/>
                    <a:p>
                      <a:pPr algn="l" fontAlgn="ctr"/>
                      <a:r>
                        <a:rPr lang="es-CO" sz="1100" u="none" strike="noStrike" dirty="0">
                          <a:effectLst/>
                        </a:rPr>
                        <a:t> </a:t>
                      </a:r>
                      <a:endParaRPr lang="es-CO" sz="1100" b="0" i="0" u="none" strike="noStrike" dirty="0">
                        <a:solidFill>
                          <a:srgbClr val="000000"/>
                        </a:solidFill>
                        <a:effectLst/>
                        <a:latin typeface="+mn-lt"/>
                      </a:endParaRPr>
                    </a:p>
                  </a:txBody>
                  <a:tcPr marL="1123" marR="1123" marT="1123" marB="0" anchor="ctr"/>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123" marR="1123" marT="1123" marB="0" anchor="ctr"/>
                </a:tc>
                <a:tc gridSpan="6">
                  <a:txBody>
                    <a:bodyPr/>
                    <a:lstStyle/>
                    <a:p>
                      <a:pPr algn="ctr" fontAlgn="ctr"/>
                      <a:r>
                        <a:rPr lang="es-CO" sz="1100" b="1" u="none" strike="noStrike">
                          <a:effectLst/>
                        </a:rPr>
                        <a:t>Rango Edad</a:t>
                      </a:r>
                      <a:endParaRPr lang="es-CO" sz="1100" b="1" i="0" u="none" strike="noStrike">
                        <a:solidFill>
                          <a:srgbClr val="000000"/>
                        </a:solidFill>
                        <a:effectLst/>
                        <a:latin typeface="+mn-lt"/>
                      </a:endParaRPr>
                    </a:p>
                  </a:txBody>
                  <a:tcPr marL="1123" marR="1123" marT="1123"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51559653"/>
                  </a:ext>
                </a:extLst>
              </a:tr>
              <a:tr h="41847">
                <a:tc vMerge="1">
                  <a:txBody>
                    <a:bodyPr/>
                    <a:lstStyle/>
                    <a:p>
                      <a:endParaRPr lang="en-US"/>
                    </a:p>
                  </a:txBody>
                  <a:tcPr/>
                </a:tc>
                <a:tc vMerge="1">
                  <a:txBody>
                    <a:bodyPr/>
                    <a:lstStyle/>
                    <a:p>
                      <a:endParaRPr lang="en-US"/>
                    </a:p>
                  </a:txBody>
                  <a:tcPr/>
                </a:tc>
                <a:tc>
                  <a:txBody>
                    <a:bodyPr/>
                    <a:lstStyle/>
                    <a:p>
                      <a:pPr algn="ctr" fontAlgn="ctr"/>
                      <a:r>
                        <a:rPr lang="es-CO" sz="1100" b="1" u="none" strike="noStrike" dirty="0">
                          <a:effectLst/>
                        </a:rPr>
                        <a:t>18 - 24 años</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25 - 34 años</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35 - 44 años</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45 - 54 años</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55 - 64 años</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65 - 80 años</a:t>
                      </a:r>
                      <a:endParaRPr lang="es-CO" sz="1100" b="1" i="0" u="none" strike="noStrike" dirty="0">
                        <a:solidFill>
                          <a:srgbClr val="000000"/>
                        </a:solidFill>
                        <a:effectLst/>
                        <a:latin typeface="+mn-lt"/>
                      </a:endParaRPr>
                    </a:p>
                  </a:txBody>
                  <a:tcPr marL="1123" marR="1123" marT="1123" marB="0" anchor="ctr"/>
                </a:tc>
                <a:extLst>
                  <a:ext uri="{0D108BD9-81ED-4DB2-BD59-A6C34878D82A}">
                    <a16:rowId xmlns:a16="http://schemas.microsoft.com/office/drawing/2014/main" val="1703212669"/>
                  </a:ext>
                </a:extLst>
              </a:tr>
              <a:tr h="0">
                <a:tc>
                  <a:txBody>
                    <a:bodyPr/>
                    <a:lstStyle/>
                    <a:p>
                      <a:pPr algn="r" fontAlgn="ctr"/>
                      <a:r>
                        <a:rPr lang="es-CO" sz="1100" b="1" u="none" strike="noStrike" dirty="0">
                          <a:effectLst/>
                        </a:rPr>
                        <a:t>Indígena</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dirty="0">
                          <a:effectLst/>
                        </a:rPr>
                        <a:t>13%</a:t>
                      </a:r>
                      <a:endParaRPr lang="es-CO" sz="1100" b="0"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dirty="0">
                          <a:effectLst/>
                        </a:rPr>
                        <a:t>13%</a:t>
                      </a:r>
                      <a:endParaRPr lang="es-CO" sz="1100" b="0"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dirty="0">
                          <a:effectLst/>
                        </a:rPr>
                        <a:t>10%</a:t>
                      </a:r>
                      <a:endParaRPr lang="es-CO" sz="1100" b="0"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123" marR="1123" marT="1123" marB="0" anchor="ctr"/>
                </a:tc>
                <a:extLst>
                  <a:ext uri="{0D108BD9-81ED-4DB2-BD59-A6C34878D82A}">
                    <a16:rowId xmlns:a16="http://schemas.microsoft.com/office/drawing/2014/main" val="1755792332"/>
                  </a:ext>
                </a:extLst>
              </a:tr>
              <a:tr h="53899">
                <a:tc>
                  <a:txBody>
                    <a:bodyPr/>
                    <a:lstStyle/>
                    <a:p>
                      <a:pPr algn="r" fontAlgn="ctr"/>
                      <a:r>
                        <a:rPr lang="es-CO" sz="1100" b="1" u="none" strike="noStrike" dirty="0">
                          <a:effectLst/>
                        </a:rPr>
                        <a:t>Negro(a), mulato(a), afrodescendiente, afrocolombiano(a)</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dirty="0">
                          <a:effectLst/>
                        </a:rPr>
                        <a:t>24%</a:t>
                      </a:r>
                      <a:endParaRPr lang="es-CO" sz="1100" b="0"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dirty="0">
                          <a:effectLst/>
                        </a:rPr>
                        <a:t>33%</a:t>
                      </a:r>
                      <a:endParaRPr lang="es-CO" sz="1100" b="0"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123" marR="1123" marT="1123" marB="0" anchor="ctr"/>
                </a:tc>
                <a:extLst>
                  <a:ext uri="{0D108BD9-81ED-4DB2-BD59-A6C34878D82A}">
                    <a16:rowId xmlns:a16="http://schemas.microsoft.com/office/drawing/2014/main" val="1484259663"/>
                  </a:ext>
                </a:extLst>
              </a:tr>
              <a:tr h="53899">
                <a:tc>
                  <a:txBody>
                    <a:bodyPr/>
                    <a:lstStyle/>
                    <a:p>
                      <a:pPr algn="r" fontAlgn="ctr"/>
                      <a:r>
                        <a:rPr lang="es-MX" sz="1100" b="1" u="none" strike="noStrike" dirty="0">
                          <a:effectLst/>
                        </a:rPr>
                        <a:t>Raizal del Archipiélago de San Andrés, Providencia y Santa Catalina</a:t>
                      </a:r>
                      <a:endParaRPr lang="es-MX" sz="1100" b="1"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123" marR="1123" marT="1123" marB="0" anchor="ctr"/>
                </a:tc>
                <a:extLst>
                  <a:ext uri="{0D108BD9-81ED-4DB2-BD59-A6C34878D82A}">
                    <a16:rowId xmlns:a16="http://schemas.microsoft.com/office/drawing/2014/main" val="255604768"/>
                  </a:ext>
                </a:extLst>
              </a:tr>
              <a:tr h="0">
                <a:tc>
                  <a:txBody>
                    <a:bodyPr/>
                    <a:lstStyle/>
                    <a:p>
                      <a:pPr algn="r" fontAlgn="ctr"/>
                      <a:r>
                        <a:rPr lang="es-CO" sz="1100" b="1" u="none" strike="noStrike">
                          <a:effectLst/>
                        </a:rPr>
                        <a:t>Ninguna de las anteriores</a:t>
                      </a:r>
                      <a:endParaRPr lang="es-CO" sz="1100" b="1"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58%</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53%</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dirty="0">
                          <a:effectLst/>
                        </a:rPr>
                        <a:t>63%</a:t>
                      </a:r>
                      <a:endParaRPr lang="es-CO" sz="1100" b="0"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a:effectLst/>
                        </a:rPr>
                        <a:t>60%</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52%</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55%</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65%</a:t>
                      </a:r>
                      <a:endParaRPr lang="es-CO" sz="1100" b="0" i="0" u="none" strike="noStrike">
                        <a:solidFill>
                          <a:srgbClr val="000000"/>
                        </a:solidFill>
                        <a:effectLst/>
                        <a:latin typeface="+mn-lt"/>
                      </a:endParaRPr>
                    </a:p>
                  </a:txBody>
                  <a:tcPr marL="1123" marR="1123" marT="1123" marB="0" anchor="ctr"/>
                </a:tc>
                <a:extLst>
                  <a:ext uri="{0D108BD9-81ED-4DB2-BD59-A6C34878D82A}">
                    <a16:rowId xmlns:a16="http://schemas.microsoft.com/office/drawing/2014/main" val="753921408"/>
                  </a:ext>
                </a:extLst>
              </a:tr>
              <a:tr h="0">
                <a:tc>
                  <a:txBody>
                    <a:bodyPr/>
                    <a:lstStyle/>
                    <a:p>
                      <a:pPr algn="r" fontAlgn="ctr"/>
                      <a:r>
                        <a:rPr lang="es-CO" sz="1100" b="1" u="none" strike="noStrike" dirty="0">
                          <a:effectLst/>
                        </a:rPr>
                        <a:t>No sabe/ No responde</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dirty="0">
                          <a:effectLst/>
                        </a:rPr>
                        <a:t>4%</a:t>
                      </a:r>
                      <a:endParaRPr lang="es-CO" sz="1100" b="0"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dirty="0">
                          <a:effectLst/>
                        </a:rPr>
                        <a:t>4%</a:t>
                      </a:r>
                      <a:endParaRPr lang="es-CO" sz="1100" b="0"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123" marR="1123" marT="1123" marB="0" anchor="ctr"/>
                </a:tc>
                <a:extLst>
                  <a:ext uri="{0D108BD9-81ED-4DB2-BD59-A6C34878D82A}">
                    <a16:rowId xmlns:a16="http://schemas.microsoft.com/office/drawing/2014/main" val="1095350065"/>
                  </a:ext>
                </a:extLst>
              </a:tr>
              <a:tr h="0">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123" marR="1123" marT="11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3" marR="1123" marT="11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3" marR="1123" marT="1123" marB="0" anchor="ctr"/>
                </a:tc>
                <a:extLst>
                  <a:ext uri="{0D108BD9-81ED-4DB2-BD59-A6C34878D82A}">
                    <a16:rowId xmlns:a16="http://schemas.microsoft.com/office/drawing/2014/main" val="689087002"/>
                  </a:ext>
                </a:extLst>
              </a:tr>
              <a:tr h="0">
                <a:tc>
                  <a:txBody>
                    <a:bodyPr/>
                    <a:lstStyle/>
                    <a:p>
                      <a:pPr algn="r" fontAlgn="ctr"/>
                      <a:r>
                        <a:rPr lang="es-CO" sz="1100" b="1" u="none" strike="noStrike" dirty="0">
                          <a:effectLst/>
                        </a:rPr>
                        <a:t>Base Expandida</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1123" marR="1123" marT="1123"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1123" marR="1123" marT="1123" marB="0" anchor="ctr"/>
                </a:tc>
                <a:extLst>
                  <a:ext uri="{0D108BD9-81ED-4DB2-BD59-A6C34878D82A}">
                    <a16:rowId xmlns:a16="http://schemas.microsoft.com/office/drawing/2014/main" val="1537428220"/>
                  </a:ext>
                </a:extLst>
              </a:tr>
              <a:tr h="0">
                <a:tc>
                  <a:txBody>
                    <a:bodyPr/>
                    <a:lstStyle/>
                    <a:p>
                      <a:pPr algn="r" fontAlgn="ctr"/>
                      <a:r>
                        <a:rPr lang="es-CO" sz="1100" b="1" u="none" strike="noStrike" dirty="0">
                          <a:effectLst/>
                        </a:rPr>
                        <a:t>Base Total Encuestados</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123" marR="1123" marT="1123"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123" marR="1123" marT="1123"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123" marR="1123" marT="1123" marB="0" anchor="ctr"/>
                </a:tc>
                <a:extLst>
                  <a:ext uri="{0D108BD9-81ED-4DB2-BD59-A6C34878D82A}">
                    <a16:rowId xmlns:a16="http://schemas.microsoft.com/office/drawing/2014/main" val="2134630213"/>
                  </a:ext>
                </a:extLst>
              </a:tr>
            </a:tbl>
          </a:graphicData>
        </a:graphic>
      </p:graphicFrame>
    </p:spTree>
    <p:extLst>
      <p:ext uri="{BB962C8B-B14F-4D97-AF65-F5344CB8AC3E}">
        <p14:creationId xmlns:p14="http://schemas.microsoft.com/office/powerpoint/2010/main" val="26354037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140</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considera usted que es la mayor fuente de contaminación ambiental en su ciudad?</a:t>
            </a:r>
          </a:p>
        </p:txBody>
      </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FUENTES DE CONTAMINACIÓN</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AMBIENTAL</a:t>
            </a:r>
            <a:endParaRPr lang="es-MX" sz="2360" spc="84" dirty="0">
              <a:solidFill>
                <a:schemeClr val="tx1"/>
              </a:solidFill>
              <a:latin typeface="+mn-lt"/>
            </a:endParaRPr>
          </a:p>
        </p:txBody>
      </p:sp>
      <p:sp>
        <p:nvSpPr>
          <p:cNvPr id="65"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67"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68" name="Rectángulo 67">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9" name="Rectángulo 68">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70" name="Grupo 69"/>
          <p:cNvGrpSpPr/>
          <p:nvPr/>
        </p:nvGrpSpPr>
        <p:grpSpPr>
          <a:xfrm>
            <a:off x="5087888" y="6050511"/>
            <a:ext cx="2114861" cy="446715"/>
            <a:chOff x="9536152" y="5954085"/>
            <a:chExt cx="2114861" cy="446715"/>
          </a:xfrm>
        </p:grpSpPr>
        <p:sp>
          <p:nvSpPr>
            <p:cNvPr id="7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72" name="Rectángulo 71">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3" name="CuadroTexto 72">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75" name="Rectángulo 74">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76" name="CuadroTexto 75">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77" name="Grupo 76"/>
          <p:cNvGrpSpPr/>
          <p:nvPr/>
        </p:nvGrpSpPr>
        <p:grpSpPr>
          <a:xfrm>
            <a:off x="1487488" y="6079790"/>
            <a:ext cx="1212265" cy="430887"/>
            <a:chOff x="8433990" y="5969913"/>
            <a:chExt cx="1212265" cy="430887"/>
          </a:xfrm>
        </p:grpSpPr>
        <p:sp>
          <p:nvSpPr>
            <p:cNvPr id="78"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79" name="Rectángulo 78">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0" name="CuadroTexto 79">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81"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82" name="Rectángulo 81">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3" name="Grupo 82"/>
          <p:cNvGrpSpPr/>
          <p:nvPr/>
        </p:nvGrpSpPr>
        <p:grpSpPr>
          <a:xfrm>
            <a:off x="8616280" y="6078629"/>
            <a:ext cx="2517106" cy="446715"/>
            <a:chOff x="8256240" y="6309320"/>
            <a:chExt cx="2517106" cy="446715"/>
          </a:xfrm>
        </p:grpSpPr>
        <p:sp>
          <p:nvSpPr>
            <p:cNvPr id="84"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5" name="Rectángulo 84">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6" name="CuadroTexto 85">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87" name="Rectángulo 86">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88" name="CuadroTexto 87">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89" name="Rectángulo 88">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90" name="CuadroTexto 89">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4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582246651"/>
              </p:ext>
            </p:extLst>
          </p:nvPr>
        </p:nvGraphicFramePr>
        <p:xfrm>
          <a:off x="4818733" y="1678876"/>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631185657"/>
              </p:ext>
            </p:extLst>
          </p:nvPr>
        </p:nvGraphicFramePr>
        <p:xfrm>
          <a:off x="839416" y="1667432"/>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800591840"/>
              </p:ext>
            </p:extLst>
          </p:nvPr>
        </p:nvGraphicFramePr>
        <p:xfrm>
          <a:off x="8563149" y="1680723"/>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402624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141</a:t>
            </a:fld>
            <a:endParaRPr sz="1350" dirty="0">
              <a:solidFill>
                <a:schemeClr val="accent3">
                  <a:lumMod val="75000"/>
                </a:schemeClr>
              </a:solidFill>
              <a:latin typeface="Calibri"/>
              <a:cs typeface="Calibri"/>
            </a:endParaRPr>
          </a:p>
        </p:txBody>
      </p:sp>
      <p:sp>
        <p:nvSpPr>
          <p:cNvPr id="19" name="object 4">
            <a:extLst>
              <a:ext uri="{FF2B5EF4-FFF2-40B4-BE49-F238E27FC236}">
                <a16:creationId xmlns:a16="http://schemas.microsoft.com/office/drawing/2014/main" id="{FC66D8EB-E0AF-40E7-8EE1-0C25FBC9B55C}"/>
              </a:ext>
            </a:extLst>
          </p:cNvPr>
          <p:cNvSpPr txBox="1"/>
          <p:nvPr/>
        </p:nvSpPr>
        <p:spPr>
          <a:xfrm>
            <a:off x="1064527"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0" name="Grupo 19"/>
          <p:cNvGrpSpPr/>
          <p:nvPr/>
        </p:nvGrpSpPr>
        <p:grpSpPr>
          <a:xfrm>
            <a:off x="335360" y="5949280"/>
            <a:ext cx="3403253" cy="446715"/>
            <a:chOff x="8957443" y="6078629"/>
            <a:chExt cx="3403253" cy="446715"/>
          </a:xfrm>
        </p:grpSpPr>
        <p:sp>
          <p:nvSpPr>
            <p:cNvPr id="22"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6" name="CuadroTexto 35">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37" name="Rectángulo 36">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8" name="CuadroTexto 37">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9" name="Rectángulo 38">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0" name="Rectángulo 39">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1" name="CuadroTexto 40">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42" name="Rectángulo 41">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3" name="CuadroTexto 42">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6"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considera usted que es la mayor fuente de contaminación ambiental en su ciudad?</a:t>
            </a:r>
          </a:p>
        </p:txBody>
      </p:sp>
      <p:sp>
        <p:nvSpPr>
          <p:cNvPr id="27"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FUENTES DE CONTAMINACIÓN</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AMBIENTAL</a:t>
            </a:r>
            <a:endParaRPr lang="es-MX" sz="2360" spc="84" dirty="0">
              <a:solidFill>
                <a:schemeClr val="tx1"/>
              </a:solidFill>
              <a:latin typeface="+mn-lt"/>
            </a:endParaRPr>
          </a:p>
        </p:txBody>
      </p:sp>
      <p:graphicFrame>
        <p:nvGraphicFramePr>
          <p:cNvPr id="2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837721370"/>
              </p:ext>
            </p:extLst>
          </p:nvPr>
        </p:nvGraphicFramePr>
        <p:xfrm>
          <a:off x="335360"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793467376"/>
              </p:ext>
            </p:extLst>
          </p:nvPr>
        </p:nvGraphicFramePr>
        <p:xfrm>
          <a:off x="3902170" y="1700808"/>
          <a:ext cx="7954470" cy="2191150"/>
        </p:xfrm>
        <a:graphic>
          <a:graphicData uri="http://schemas.openxmlformats.org/drawingml/2006/table">
            <a:tbl>
              <a:tblPr>
                <a:tableStyleId>{69C7853C-536D-4A76-A0AE-DD22124D55A5}</a:tableStyleId>
              </a:tblPr>
              <a:tblGrid>
                <a:gridCol w="2662470">
                  <a:extLst>
                    <a:ext uri="{9D8B030D-6E8A-4147-A177-3AD203B41FA5}">
                      <a16:colId xmlns:a16="http://schemas.microsoft.com/office/drawing/2014/main" val="1427438758"/>
                    </a:ext>
                  </a:extLst>
                </a:gridCol>
                <a:gridCol w="756000">
                  <a:extLst>
                    <a:ext uri="{9D8B030D-6E8A-4147-A177-3AD203B41FA5}">
                      <a16:colId xmlns:a16="http://schemas.microsoft.com/office/drawing/2014/main" val="3418558943"/>
                    </a:ext>
                  </a:extLst>
                </a:gridCol>
                <a:gridCol w="756000">
                  <a:extLst>
                    <a:ext uri="{9D8B030D-6E8A-4147-A177-3AD203B41FA5}">
                      <a16:colId xmlns:a16="http://schemas.microsoft.com/office/drawing/2014/main" val="1515597828"/>
                    </a:ext>
                  </a:extLst>
                </a:gridCol>
                <a:gridCol w="756000">
                  <a:extLst>
                    <a:ext uri="{9D8B030D-6E8A-4147-A177-3AD203B41FA5}">
                      <a16:colId xmlns:a16="http://schemas.microsoft.com/office/drawing/2014/main" val="329464989"/>
                    </a:ext>
                  </a:extLst>
                </a:gridCol>
                <a:gridCol w="756000">
                  <a:extLst>
                    <a:ext uri="{9D8B030D-6E8A-4147-A177-3AD203B41FA5}">
                      <a16:colId xmlns:a16="http://schemas.microsoft.com/office/drawing/2014/main" val="2246175308"/>
                    </a:ext>
                  </a:extLst>
                </a:gridCol>
                <a:gridCol w="756000">
                  <a:extLst>
                    <a:ext uri="{9D8B030D-6E8A-4147-A177-3AD203B41FA5}">
                      <a16:colId xmlns:a16="http://schemas.microsoft.com/office/drawing/2014/main" val="3545458375"/>
                    </a:ext>
                  </a:extLst>
                </a:gridCol>
                <a:gridCol w="756000">
                  <a:extLst>
                    <a:ext uri="{9D8B030D-6E8A-4147-A177-3AD203B41FA5}">
                      <a16:colId xmlns:a16="http://schemas.microsoft.com/office/drawing/2014/main" val="3202192838"/>
                    </a:ext>
                  </a:extLst>
                </a:gridCol>
                <a:gridCol w="756000">
                  <a:extLst>
                    <a:ext uri="{9D8B030D-6E8A-4147-A177-3AD203B41FA5}">
                      <a16:colId xmlns:a16="http://schemas.microsoft.com/office/drawing/2014/main" val="271469556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910" marR="910" marT="910"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910" marR="910" marT="910"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910" marR="910" marT="91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95119863"/>
                  </a:ext>
                </a:extLst>
              </a:tr>
              <a:tr h="33929">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910" marR="910" marT="910"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910" marR="910" marT="910"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910" marR="910" marT="910"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910" marR="910" marT="910"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910" marR="910" marT="910"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910" marR="910" marT="910" marB="0" anchor="b"/>
                </a:tc>
                <a:extLst>
                  <a:ext uri="{0D108BD9-81ED-4DB2-BD59-A6C34878D82A}">
                    <a16:rowId xmlns:a16="http://schemas.microsoft.com/office/drawing/2014/main" val="2018684047"/>
                  </a:ext>
                </a:extLst>
              </a:tr>
              <a:tr h="30045">
                <a:tc>
                  <a:txBody>
                    <a:bodyPr/>
                    <a:lstStyle/>
                    <a:p>
                      <a:pPr algn="r" fontAlgn="t"/>
                      <a:r>
                        <a:rPr lang="es-MX" sz="1100" b="1" u="none" strike="noStrike" dirty="0">
                          <a:effectLst/>
                        </a:rPr>
                        <a:t>Los vehículos que circulan en la ciudad</a:t>
                      </a:r>
                      <a:endParaRPr lang="es-MX" sz="1100" b="1" i="0" u="none" strike="noStrike" dirty="0">
                        <a:solidFill>
                          <a:srgbClr val="000000"/>
                        </a:solidFill>
                        <a:effectLst/>
                        <a:latin typeface="+mn-lt"/>
                      </a:endParaRPr>
                    </a:p>
                  </a:txBody>
                  <a:tcPr marL="910" marR="910" marT="910" marB="0"/>
                </a:tc>
                <a:tc>
                  <a:txBody>
                    <a:bodyPr/>
                    <a:lstStyle/>
                    <a:p>
                      <a:pPr algn="ctr" fontAlgn="ctr"/>
                      <a:r>
                        <a:rPr lang="es-CO" sz="1100" u="none" strike="noStrike">
                          <a:effectLst/>
                        </a:rPr>
                        <a:t>44%</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37%</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37%</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39%</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42%</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55%</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52%</a:t>
                      </a:r>
                      <a:endParaRPr lang="es-CO" sz="1100" b="0" i="0" u="none" strike="noStrike">
                        <a:solidFill>
                          <a:srgbClr val="000000"/>
                        </a:solidFill>
                        <a:effectLst/>
                        <a:latin typeface="+mn-lt"/>
                      </a:endParaRPr>
                    </a:p>
                  </a:txBody>
                  <a:tcPr marL="910" marR="910" marT="910" marB="0" anchor="ctr"/>
                </a:tc>
                <a:extLst>
                  <a:ext uri="{0D108BD9-81ED-4DB2-BD59-A6C34878D82A}">
                    <a16:rowId xmlns:a16="http://schemas.microsoft.com/office/drawing/2014/main" val="3770343973"/>
                  </a:ext>
                </a:extLst>
              </a:tr>
              <a:tr h="29134">
                <a:tc>
                  <a:txBody>
                    <a:bodyPr/>
                    <a:lstStyle/>
                    <a:p>
                      <a:pPr algn="r" fontAlgn="t"/>
                      <a:r>
                        <a:rPr lang="es-MX" sz="1100" b="1" u="none" strike="noStrike" dirty="0">
                          <a:effectLst/>
                        </a:rPr>
                        <a:t>Vertederos (basureros) y rellenos sanitarios</a:t>
                      </a:r>
                      <a:endParaRPr lang="es-MX" sz="1100" b="1" i="0" u="none" strike="noStrike" dirty="0">
                        <a:solidFill>
                          <a:srgbClr val="000000"/>
                        </a:solidFill>
                        <a:effectLst/>
                        <a:latin typeface="+mn-lt"/>
                      </a:endParaRPr>
                    </a:p>
                  </a:txBody>
                  <a:tcPr marL="910" marR="910" marT="910" marB="0"/>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910" marR="910" marT="910" marB="0" anchor="ctr"/>
                </a:tc>
                <a:extLst>
                  <a:ext uri="{0D108BD9-81ED-4DB2-BD59-A6C34878D82A}">
                    <a16:rowId xmlns:a16="http://schemas.microsoft.com/office/drawing/2014/main" val="3337727360"/>
                  </a:ext>
                </a:extLst>
              </a:tr>
              <a:tr h="29134">
                <a:tc>
                  <a:txBody>
                    <a:bodyPr/>
                    <a:lstStyle/>
                    <a:p>
                      <a:pPr algn="r" fontAlgn="t"/>
                      <a:r>
                        <a:rPr lang="es-CO" sz="1100" b="1" u="none" strike="noStrike" dirty="0">
                          <a:effectLst/>
                        </a:rPr>
                        <a:t>Empresas manufactureras</a:t>
                      </a:r>
                      <a:endParaRPr lang="es-CO" sz="1100" b="1" i="0" u="none" strike="noStrike" dirty="0">
                        <a:solidFill>
                          <a:srgbClr val="000000"/>
                        </a:solidFill>
                        <a:effectLst/>
                        <a:latin typeface="+mn-lt"/>
                      </a:endParaRPr>
                    </a:p>
                  </a:txBody>
                  <a:tcPr marL="910" marR="910" marT="910" marB="0"/>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910" marR="910" marT="910" marB="0" anchor="ctr"/>
                </a:tc>
                <a:extLst>
                  <a:ext uri="{0D108BD9-81ED-4DB2-BD59-A6C34878D82A}">
                    <a16:rowId xmlns:a16="http://schemas.microsoft.com/office/drawing/2014/main" val="519892541"/>
                  </a:ext>
                </a:extLst>
              </a:tr>
              <a:tr h="29134">
                <a:tc>
                  <a:txBody>
                    <a:bodyPr/>
                    <a:lstStyle/>
                    <a:p>
                      <a:pPr algn="r" fontAlgn="t"/>
                      <a:r>
                        <a:rPr lang="es-MX" sz="1100" b="1" u="none" strike="noStrike">
                          <a:effectLst/>
                        </a:rPr>
                        <a:t>Construcciones y obras civiles o demoliciones</a:t>
                      </a:r>
                      <a:endParaRPr lang="es-MX" sz="1100" b="1" i="0" u="none" strike="noStrike">
                        <a:solidFill>
                          <a:srgbClr val="000000"/>
                        </a:solidFill>
                        <a:effectLst/>
                        <a:latin typeface="+mn-lt"/>
                      </a:endParaRPr>
                    </a:p>
                  </a:txBody>
                  <a:tcPr marL="910" marR="910" marT="910"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0" marR="910" marT="910" marB="0" anchor="ctr"/>
                </a:tc>
                <a:extLst>
                  <a:ext uri="{0D108BD9-81ED-4DB2-BD59-A6C34878D82A}">
                    <a16:rowId xmlns:a16="http://schemas.microsoft.com/office/drawing/2014/main" val="2108623495"/>
                  </a:ext>
                </a:extLst>
              </a:tr>
              <a:tr h="0">
                <a:tc>
                  <a:txBody>
                    <a:bodyPr/>
                    <a:lstStyle/>
                    <a:p>
                      <a:pPr algn="r" fontAlgn="t"/>
                      <a:r>
                        <a:rPr lang="es-CO" sz="1100" b="1" u="none" strike="noStrike" dirty="0">
                          <a:effectLst/>
                        </a:rPr>
                        <a:t>Incineración de residuos</a:t>
                      </a:r>
                      <a:endParaRPr lang="es-CO" sz="1100" b="1" i="0" u="none" strike="noStrike" dirty="0">
                        <a:solidFill>
                          <a:srgbClr val="000000"/>
                        </a:solidFill>
                        <a:effectLst/>
                        <a:latin typeface="+mn-lt"/>
                      </a:endParaRPr>
                    </a:p>
                  </a:txBody>
                  <a:tcPr marL="910" marR="910" marT="910"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10" marR="910" marT="910" marB="0" anchor="ctr"/>
                </a:tc>
                <a:extLst>
                  <a:ext uri="{0D108BD9-81ED-4DB2-BD59-A6C34878D82A}">
                    <a16:rowId xmlns:a16="http://schemas.microsoft.com/office/drawing/2014/main" val="4244090698"/>
                  </a:ext>
                </a:extLst>
              </a:tr>
              <a:tr h="29134">
                <a:tc>
                  <a:txBody>
                    <a:bodyPr/>
                    <a:lstStyle/>
                    <a:p>
                      <a:pPr algn="r" fontAlgn="t"/>
                      <a:r>
                        <a:rPr lang="es-MX" sz="1100" b="1" u="none" strike="noStrike">
                          <a:effectLst/>
                        </a:rPr>
                        <a:t>Uso de aerosoles y productos químicos</a:t>
                      </a:r>
                      <a:endParaRPr lang="es-MX" sz="1100" b="1" i="0" u="none" strike="noStrike">
                        <a:solidFill>
                          <a:srgbClr val="000000"/>
                        </a:solidFill>
                        <a:effectLst/>
                        <a:latin typeface="+mn-lt"/>
                      </a:endParaRPr>
                    </a:p>
                  </a:txBody>
                  <a:tcPr marL="910" marR="910" marT="910"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910" marR="910" marT="910" marB="0" anchor="ctr"/>
                </a:tc>
                <a:extLst>
                  <a:ext uri="{0D108BD9-81ED-4DB2-BD59-A6C34878D82A}">
                    <a16:rowId xmlns:a16="http://schemas.microsoft.com/office/drawing/2014/main" val="3819246190"/>
                  </a:ext>
                </a:extLst>
              </a:tr>
              <a:tr h="0">
                <a:tc>
                  <a:txBody>
                    <a:bodyPr/>
                    <a:lstStyle/>
                    <a:p>
                      <a:pPr algn="r" fontAlgn="t"/>
                      <a:r>
                        <a:rPr lang="es-CO" sz="1100" b="1" u="none" strike="noStrike" dirty="0">
                          <a:effectLst/>
                        </a:rPr>
                        <a:t>No sabe /no responde</a:t>
                      </a:r>
                      <a:endParaRPr lang="es-CO" sz="1100" b="1" i="0" u="none" strike="noStrike" dirty="0">
                        <a:solidFill>
                          <a:srgbClr val="000000"/>
                        </a:solidFill>
                        <a:effectLst/>
                        <a:latin typeface="+mn-lt"/>
                      </a:endParaRPr>
                    </a:p>
                  </a:txBody>
                  <a:tcPr marL="910" marR="910" marT="910"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0" marR="910" marT="910" marB="0" anchor="ctr"/>
                </a:tc>
                <a:extLst>
                  <a:ext uri="{0D108BD9-81ED-4DB2-BD59-A6C34878D82A}">
                    <a16:rowId xmlns:a16="http://schemas.microsoft.com/office/drawing/2014/main" val="1311822080"/>
                  </a:ext>
                </a:extLst>
              </a:tr>
              <a:tr h="0">
                <a:tc>
                  <a:txBody>
                    <a:bodyPr/>
                    <a:lstStyle/>
                    <a:p>
                      <a:pPr algn="r" fontAlgn="t"/>
                      <a:r>
                        <a:rPr lang="es-CO" sz="1100" b="1" u="none" strike="noStrike" dirty="0">
                          <a:effectLst/>
                        </a:rPr>
                        <a:t>Otro</a:t>
                      </a:r>
                      <a:endParaRPr lang="es-CO" sz="1100" b="1" i="0" u="none" strike="noStrike" dirty="0">
                        <a:solidFill>
                          <a:srgbClr val="000000"/>
                        </a:solidFill>
                        <a:effectLst/>
                        <a:latin typeface="+mn-lt"/>
                      </a:endParaRPr>
                    </a:p>
                  </a:txBody>
                  <a:tcPr marL="910" marR="910" marT="910"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10" marR="910" marT="91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10" marR="910" marT="910" marB="0" anchor="ctr"/>
                </a:tc>
                <a:extLst>
                  <a:ext uri="{0D108BD9-81ED-4DB2-BD59-A6C34878D82A}">
                    <a16:rowId xmlns:a16="http://schemas.microsoft.com/office/drawing/2014/main" val="1755996910"/>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910" marR="910" marT="910"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3736060839"/>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910" marR="910" marT="910"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910" marR="910" marT="910"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910" marR="910" marT="910"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910" marR="910" marT="910"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910" marR="910" marT="910"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910" marR="910" marT="910"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910" marR="910" marT="910"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910" marR="910" marT="910" marB="0" anchor="ctr"/>
                </a:tc>
                <a:extLst>
                  <a:ext uri="{0D108BD9-81ED-4DB2-BD59-A6C34878D82A}">
                    <a16:rowId xmlns:a16="http://schemas.microsoft.com/office/drawing/2014/main" val="3192953176"/>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910" marR="910" marT="910"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910" marR="910" marT="910"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910" marR="910" marT="910"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910" marR="910" marT="910"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910" marR="910" marT="910"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910" marR="910" marT="910"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910" marR="910" marT="910"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910" marR="910" marT="910" marB="0" anchor="ctr"/>
                </a:tc>
                <a:extLst>
                  <a:ext uri="{0D108BD9-81ED-4DB2-BD59-A6C34878D82A}">
                    <a16:rowId xmlns:a16="http://schemas.microsoft.com/office/drawing/2014/main" val="2906611303"/>
                  </a:ext>
                </a:extLst>
              </a:tr>
            </a:tbl>
          </a:graphicData>
        </a:graphic>
      </p:graphicFrame>
    </p:spTree>
    <p:extLst>
      <p:ext uri="{BB962C8B-B14F-4D97-AF65-F5344CB8AC3E}">
        <p14:creationId xmlns:p14="http://schemas.microsoft.com/office/powerpoint/2010/main" val="6524732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142</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NIVEL DE </a:t>
            </a:r>
          </a:p>
          <a:p>
            <a:pPr marL="8573" marR="3429">
              <a:spcBef>
                <a:spcPts val="68"/>
              </a:spcBef>
            </a:pPr>
            <a:r>
              <a:rPr lang="es-MX" sz="2363" spc="101" dirty="0">
                <a:solidFill>
                  <a:schemeClr val="accent3">
                    <a:lumMod val="75000"/>
                  </a:schemeClr>
                </a:solidFill>
                <a:latin typeface="+mn-lt"/>
              </a:rPr>
              <a:t>CONTAMINACIÓN</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¿Usted considera que el nivel de contaminación generado por su forma de movilizarse actualmente es?</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508639609"/>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984914729"/>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43694480"/>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814671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143</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695400"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NIVEL DE </a:t>
            </a:r>
          </a:p>
          <a:p>
            <a:pPr marL="8573" marR="3429">
              <a:spcBef>
                <a:spcPts val="68"/>
              </a:spcBef>
            </a:pPr>
            <a:r>
              <a:rPr lang="es-MX" sz="2363" spc="101" dirty="0">
                <a:solidFill>
                  <a:schemeClr val="accent3">
                    <a:lumMod val="75000"/>
                  </a:schemeClr>
                </a:solidFill>
                <a:latin typeface="+mn-lt"/>
              </a:rPr>
              <a:t>CONTAMINACIÓN</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¿Usted considera que el nivel de contaminación generado por su forma de movilizarse actualmente es?</a:t>
            </a:r>
          </a:p>
        </p:txBody>
      </p:sp>
      <p:graphicFrame>
        <p:nvGraphicFramePr>
          <p:cNvPr id="2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51114240"/>
              </p:ext>
            </p:extLst>
          </p:nvPr>
        </p:nvGraphicFramePr>
        <p:xfrm>
          <a:off x="-9668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988996298"/>
              </p:ext>
            </p:extLst>
          </p:nvPr>
        </p:nvGraphicFramePr>
        <p:xfrm>
          <a:off x="5204494" y="1882637"/>
          <a:ext cx="6652146" cy="1690570"/>
        </p:xfrm>
        <a:graphic>
          <a:graphicData uri="http://schemas.openxmlformats.org/drawingml/2006/table">
            <a:tbl>
              <a:tblPr>
                <a:tableStyleId>{69C7853C-536D-4A76-A0AE-DD22124D55A5}</a:tableStyleId>
              </a:tblPr>
              <a:tblGrid>
                <a:gridCol w="1360146">
                  <a:extLst>
                    <a:ext uri="{9D8B030D-6E8A-4147-A177-3AD203B41FA5}">
                      <a16:colId xmlns:a16="http://schemas.microsoft.com/office/drawing/2014/main" val="1620286170"/>
                    </a:ext>
                  </a:extLst>
                </a:gridCol>
                <a:gridCol w="756000">
                  <a:extLst>
                    <a:ext uri="{9D8B030D-6E8A-4147-A177-3AD203B41FA5}">
                      <a16:colId xmlns:a16="http://schemas.microsoft.com/office/drawing/2014/main" val="3519897692"/>
                    </a:ext>
                  </a:extLst>
                </a:gridCol>
                <a:gridCol w="756000">
                  <a:extLst>
                    <a:ext uri="{9D8B030D-6E8A-4147-A177-3AD203B41FA5}">
                      <a16:colId xmlns:a16="http://schemas.microsoft.com/office/drawing/2014/main" val="2618238035"/>
                    </a:ext>
                  </a:extLst>
                </a:gridCol>
                <a:gridCol w="756000">
                  <a:extLst>
                    <a:ext uri="{9D8B030D-6E8A-4147-A177-3AD203B41FA5}">
                      <a16:colId xmlns:a16="http://schemas.microsoft.com/office/drawing/2014/main" val="724940213"/>
                    </a:ext>
                  </a:extLst>
                </a:gridCol>
                <a:gridCol w="756000">
                  <a:extLst>
                    <a:ext uri="{9D8B030D-6E8A-4147-A177-3AD203B41FA5}">
                      <a16:colId xmlns:a16="http://schemas.microsoft.com/office/drawing/2014/main" val="1091009877"/>
                    </a:ext>
                  </a:extLst>
                </a:gridCol>
                <a:gridCol w="756000">
                  <a:extLst>
                    <a:ext uri="{9D8B030D-6E8A-4147-A177-3AD203B41FA5}">
                      <a16:colId xmlns:a16="http://schemas.microsoft.com/office/drawing/2014/main" val="1230914248"/>
                    </a:ext>
                  </a:extLst>
                </a:gridCol>
                <a:gridCol w="756000">
                  <a:extLst>
                    <a:ext uri="{9D8B030D-6E8A-4147-A177-3AD203B41FA5}">
                      <a16:colId xmlns:a16="http://schemas.microsoft.com/office/drawing/2014/main" val="1585367716"/>
                    </a:ext>
                  </a:extLst>
                </a:gridCol>
                <a:gridCol w="756000">
                  <a:extLst>
                    <a:ext uri="{9D8B030D-6E8A-4147-A177-3AD203B41FA5}">
                      <a16:colId xmlns:a16="http://schemas.microsoft.com/office/drawing/2014/main" val="1873816181"/>
                    </a:ext>
                  </a:extLst>
                </a:gridCol>
              </a:tblGrid>
              <a:tr h="2835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417" marR="1417" marT="1417"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417" marR="1417" marT="1417"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417" marR="1417" marT="141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57439365"/>
                  </a:ext>
                </a:extLst>
              </a:tr>
              <a:tr h="52825">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417" marR="1417" marT="1417"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417" marR="1417" marT="1417"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417" marR="1417" marT="1417"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417" marR="1417" marT="1417"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417" marR="1417" marT="1417"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417" marR="1417" marT="1417" marB="0" anchor="b"/>
                </a:tc>
                <a:extLst>
                  <a:ext uri="{0D108BD9-81ED-4DB2-BD59-A6C34878D82A}">
                    <a16:rowId xmlns:a16="http://schemas.microsoft.com/office/drawing/2014/main" val="2076346220"/>
                  </a:ext>
                </a:extLst>
              </a:tr>
              <a:tr h="28350">
                <a:tc>
                  <a:txBody>
                    <a:bodyPr/>
                    <a:lstStyle/>
                    <a:p>
                      <a:pPr algn="r" fontAlgn="t"/>
                      <a:r>
                        <a:rPr lang="es-CO" sz="1100" b="1" u="none" strike="noStrike" dirty="0">
                          <a:effectLst/>
                        </a:rPr>
                        <a:t>Muy alto</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1364294864"/>
                  </a:ext>
                </a:extLst>
              </a:tr>
              <a:tr h="28350">
                <a:tc>
                  <a:txBody>
                    <a:bodyPr/>
                    <a:lstStyle/>
                    <a:p>
                      <a:pPr algn="r" fontAlgn="t"/>
                      <a:r>
                        <a:rPr lang="es-CO" sz="1100" b="1" u="none" strike="noStrike" dirty="0">
                          <a:effectLst/>
                        </a:rPr>
                        <a:t>Alto</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41%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1138985349"/>
                  </a:ext>
                </a:extLst>
              </a:tr>
              <a:tr h="28350">
                <a:tc>
                  <a:txBody>
                    <a:bodyPr/>
                    <a:lstStyle/>
                    <a:p>
                      <a:pPr algn="r" fontAlgn="t"/>
                      <a:r>
                        <a:rPr lang="es-CO" sz="1100" b="1" u="none" strike="noStrike">
                          <a:effectLst/>
                        </a:rPr>
                        <a:t>Moderado</a:t>
                      </a:r>
                      <a:endParaRPr lang="es-CO" sz="1100" b="1" i="0" u="none" strike="noStrike">
                        <a:solidFill>
                          <a:srgbClr val="000000"/>
                        </a:solidFill>
                        <a:effectLst/>
                        <a:latin typeface="+mn-lt"/>
                      </a:endParaRPr>
                    </a:p>
                  </a:txBody>
                  <a:tcPr marL="1417" marR="1417" marT="1417" marB="0"/>
                </a:tc>
                <a:tc>
                  <a:txBody>
                    <a:bodyPr/>
                    <a:lstStyle/>
                    <a:p>
                      <a:pPr algn="ctr" fontAlgn="ctr"/>
                      <a:r>
                        <a:rPr lang="es-CO" sz="1100" u="none" strike="noStrike">
                          <a:effectLst/>
                        </a:rPr>
                        <a:t>31%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42%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42%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4191237827"/>
                  </a:ext>
                </a:extLst>
              </a:tr>
              <a:tr h="28350">
                <a:tc>
                  <a:txBody>
                    <a:bodyPr/>
                    <a:lstStyle/>
                    <a:p>
                      <a:pPr algn="r" fontAlgn="t"/>
                      <a:r>
                        <a:rPr lang="es-CO" sz="1100" b="1" u="none" strike="noStrike" dirty="0">
                          <a:effectLst/>
                        </a:rPr>
                        <a:t>Bajo</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1826859684"/>
                  </a:ext>
                </a:extLst>
              </a:tr>
              <a:tr h="28350">
                <a:tc>
                  <a:txBody>
                    <a:bodyPr/>
                    <a:lstStyle/>
                    <a:p>
                      <a:pPr algn="r" fontAlgn="t"/>
                      <a:r>
                        <a:rPr lang="es-CO" sz="1100" b="1" u="none" strike="noStrike">
                          <a:effectLst/>
                        </a:rPr>
                        <a:t>Nulo</a:t>
                      </a:r>
                      <a:endParaRPr lang="es-CO" sz="1100" b="1" i="0" u="none" strike="noStrike">
                        <a:solidFill>
                          <a:srgbClr val="000000"/>
                        </a:solidFill>
                        <a:effectLst/>
                        <a:latin typeface="+mn-lt"/>
                      </a:endParaRPr>
                    </a:p>
                  </a:txBody>
                  <a:tcPr marL="1417" marR="1417" marT="1417"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282990885"/>
                  </a:ext>
                </a:extLst>
              </a:tr>
              <a:tr h="2835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2797377723"/>
                  </a:ext>
                </a:extLst>
              </a:tr>
              <a:tr h="2835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2671899598"/>
                  </a:ext>
                </a:extLst>
              </a:tr>
              <a:tr h="2835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79</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1763938167"/>
                  </a:ext>
                </a:extLst>
              </a:tr>
            </a:tbl>
          </a:graphicData>
        </a:graphic>
      </p:graphicFrame>
    </p:spTree>
    <p:extLst>
      <p:ext uri="{BB962C8B-B14F-4D97-AF65-F5344CB8AC3E}">
        <p14:creationId xmlns:p14="http://schemas.microsoft.com/office/powerpoint/2010/main" val="22007513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144</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MOVILIZACIÓN MÁS</a:t>
            </a:r>
          </a:p>
          <a:p>
            <a:pPr marL="8573" marR="3429">
              <a:spcBef>
                <a:spcPts val="68"/>
              </a:spcBef>
            </a:pPr>
            <a:r>
              <a:rPr lang="es-MX" sz="2363" spc="101" dirty="0">
                <a:solidFill>
                  <a:schemeClr val="accent3">
                    <a:lumMod val="75000"/>
                  </a:schemeClr>
                </a:solidFill>
                <a:latin typeface="+mn-lt"/>
              </a:rPr>
              <a:t>CONTAMINANTE</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considera usted que es la forma de movilizarse que genera mayor contaminación ambiental?</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748228273"/>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069141466"/>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392045204"/>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713753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145</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695400"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MOVILIZACIÓN MÁS</a:t>
            </a:r>
          </a:p>
          <a:p>
            <a:pPr marL="8573" marR="3429">
              <a:spcBef>
                <a:spcPts val="68"/>
              </a:spcBef>
            </a:pPr>
            <a:r>
              <a:rPr lang="es-MX" sz="2363" spc="101" dirty="0">
                <a:solidFill>
                  <a:schemeClr val="accent3">
                    <a:lumMod val="75000"/>
                  </a:schemeClr>
                </a:solidFill>
                <a:latin typeface="+mn-lt"/>
              </a:rPr>
              <a:t>CONTAMINANTE</a:t>
            </a:r>
            <a:endParaRPr lang="es-MX" sz="2363" spc="84" dirty="0">
              <a:solidFill>
                <a:schemeClr val="accent3">
                  <a:lumMod val="75000"/>
                </a:schemeClr>
              </a:solidFill>
              <a:latin typeface="+mn-lt"/>
            </a:endParaRPr>
          </a:p>
        </p:txBody>
      </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considera usted que es la forma de movilizarse que genera mayor contaminación ambiental?</a:t>
            </a:r>
          </a:p>
        </p:txBody>
      </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67142459"/>
              </p:ext>
            </p:extLst>
          </p:nvPr>
        </p:nvGraphicFramePr>
        <p:xfrm>
          <a:off x="-9668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2766846951"/>
              </p:ext>
            </p:extLst>
          </p:nvPr>
        </p:nvGraphicFramePr>
        <p:xfrm>
          <a:off x="2940789" y="1844824"/>
          <a:ext cx="8899513" cy="3700632"/>
        </p:xfrm>
        <a:graphic>
          <a:graphicData uri="http://schemas.openxmlformats.org/drawingml/2006/table">
            <a:tbl>
              <a:tblPr>
                <a:tableStyleId>{69C7853C-536D-4A76-A0AE-DD22124D55A5}</a:tableStyleId>
              </a:tblPr>
              <a:tblGrid>
                <a:gridCol w="2347513">
                  <a:extLst>
                    <a:ext uri="{9D8B030D-6E8A-4147-A177-3AD203B41FA5}">
                      <a16:colId xmlns:a16="http://schemas.microsoft.com/office/drawing/2014/main" val="895637577"/>
                    </a:ext>
                  </a:extLst>
                </a:gridCol>
                <a:gridCol w="936000">
                  <a:extLst>
                    <a:ext uri="{9D8B030D-6E8A-4147-A177-3AD203B41FA5}">
                      <a16:colId xmlns:a16="http://schemas.microsoft.com/office/drawing/2014/main" val="1892129144"/>
                    </a:ext>
                  </a:extLst>
                </a:gridCol>
                <a:gridCol w="936000">
                  <a:extLst>
                    <a:ext uri="{9D8B030D-6E8A-4147-A177-3AD203B41FA5}">
                      <a16:colId xmlns:a16="http://schemas.microsoft.com/office/drawing/2014/main" val="2735132503"/>
                    </a:ext>
                  </a:extLst>
                </a:gridCol>
                <a:gridCol w="936000">
                  <a:extLst>
                    <a:ext uri="{9D8B030D-6E8A-4147-A177-3AD203B41FA5}">
                      <a16:colId xmlns:a16="http://schemas.microsoft.com/office/drawing/2014/main" val="748605073"/>
                    </a:ext>
                  </a:extLst>
                </a:gridCol>
                <a:gridCol w="936000">
                  <a:extLst>
                    <a:ext uri="{9D8B030D-6E8A-4147-A177-3AD203B41FA5}">
                      <a16:colId xmlns:a16="http://schemas.microsoft.com/office/drawing/2014/main" val="3885876435"/>
                    </a:ext>
                  </a:extLst>
                </a:gridCol>
                <a:gridCol w="936000">
                  <a:extLst>
                    <a:ext uri="{9D8B030D-6E8A-4147-A177-3AD203B41FA5}">
                      <a16:colId xmlns:a16="http://schemas.microsoft.com/office/drawing/2014/main" val="238104660"/>
                    </a:ext>
                  </a:extLst>
                </a:gridCol>
                <a:gridCol w="936000">
                  <a:extLst>
                    <a:ext uri="{9D8B030D-6E8A-4147-A177-3AD203B41FA5}">
                      <a16:colId xmlns:a16="http://schemas.microsoft.com/office/drawing/2014/main" val="439234503"/>
                    </a:ext>
                  </a:extLst>
                </a:gridCol>
                <a:gridCol w="936000">
                  <a:extLst>
                    <a:ext uri="{9D8B030D-6E8A-4147-A177-3AD203B41FA5}">
                      <a16:colId xmlns:a16="http://schemas.microsoft.com/office/drawing/2014/main" val="1932194197"/>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594" marR="594" marT="594"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94" marR="594" marT="594"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594" marR="594" marT="59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8768500"/>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594" marR="594" marT="594"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594" marR="594" marT="594"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594" marR="594" marT="594"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594" marR="594" marT="594"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594" marR="594" marT="594"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594" marR="594" marT="594" marB="0" anchor="b"/>
                </a:tc>
                <a:extLst>
                  <a:ext uri="{0D108BD9-81ED-4DB2-BD59-A6C34878D82A}">
                    <a16:rowId xmlns:a16="http://schemas.microsoft.com/office/drawing/2014/main" val="3430889038"/>
                  </a:ext>
                </a:extLst>
              </a:tr>
              <a:tr h="0">
                <a:tc>
                  <a:txBody>
                    <a:bodyPr/>
                    <a:lstStyle/>
                    <a:p>
                      <a:pPr algn="r" fontAlgn="t"/>
                      <a:r>
                        <a:rPr lang="es-CO" sz="1100" b="1" u="none" strike="noStrike" dirty="0" err="1">
                          <a:effectLst/>
                        </a:rPr>
                        <a:t>Mio</a:t>
                      </a:r>
                      <a:r>
                        <a:rPr lang="es-CO" sz="1100" b="1" u="none" strike="noStrike" dirty="0">
                          <a:effectLst/>
                        </a:rPr>
                        <a:t> Cable</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dirty="0">
                          <a:effectLst/>
                        </a:rPr>
                        <a:t>31%</a:t>
                      </a:r>
                      <a:endParaRPr lang="es-CO" sz="1100" b="0" i="0" u="none" strike="noStrike" dirty="0">
                        <a:solidFill>
                          <a:srgbClr val="000000"/>
                        </a:solidFill>
                        <a:effectLst/>
                        <a:latin typeface="+mn-lt"/>
                      </a:endParaRPr>
                    </a:p>
                  </a:txBody>
                  <a:tcPr marL="594" marR="594" marT="594" marB="0" anchor="ctr"/>
                </a:tc>
                <a:tc>
                  <a:txBody>
                    <a:bodyPr/>
                    <a:lstStyle/>
                    <a:p>
                      <a:pPr algn="ctr" fontAlgn="ctr"/>
                      <a:r>
                        <a:rPr lang="es-CO" sz="1100" u="none" strike="noStrike" dirty="0">
                          <a:effectLst/>
                        </a:rPr>
                        <a:t>36%</a:t>
                      </a:r>
                      <a:endParaRPr lang="es-CO" sz="1100" b="0" i="0" u="none" strike="noStrike" dirty="0">
                        <a:solidFill>
                          <a:srgbClr val="000000"/>
                        </a:solidFill>
                        <a:effectLst/>
                        <a:latin typeface="+mn-lt"/>
                      </a:endParaRPr>
                    </a:p>
                  </a:txBody>
                  <a:tcPr marL="594" marR="594" marT="594" marB="0" anchor="ctr"/>
                </a:tc>
                <a:tc>
                  <a:txBody>
                    <a:bodyPr/>
                    <a:lstStyle/>
                    <a:p>
                      <a:pPr algn="ctr" fontAlgn="ctr"/>
                      <a:r>
                        <a:rPr lang="es-CO" sz="1100" u="none" strike="noStrike" dirty="0">
                          <a:effectLst/>
                        </a:rPr>
                        <a:t>26%</a:t>
                      </a:r>
                      <a:endParaRPr lang="es-CO" sz="1100" b="0" i="0" u="none" strike="noStrike" dirty="0">
                        <a:solidFill>
                          <a:srgbClr val="000000"/>
                        </a:solidFill>
                        <a:effectLst/>
                        <a:latin typeface="+mn-lt"/>
                      </a:endParaRPr>
                    </a:p>
                  </a:txBody>
                  <a:tcPr marL="594" marR="594" marT="594" marB="0" anchor="ctr"/>
                </a:tc>
                <a:tc>
                  <a:txBody>
                    <a:bodyPr/>
                    <a:lstStyle/>
                    <a:p>
                      <a:pPr algn="ctr" fontAlgn="ctr"/>
                      <a:r>
                        <a:rPr lang="es-CO" sz="1100" u="none" strike="noStrike" dirty="0">
                          <a:effectLst/>
                        </a:rPr>
                        <a:t>21%</a:t>
                      </a:r>
                      <a:endParaRPr lang="es-CO" sz="1100" b="0" i="0" u="none" strike="noStrike" dirty="0">
                        <a:solidFill>
                          <a:srgbClr val="000000"/>
                        </a:solidFill>
                        <a:effectLst/>
                        <a:latin typeface="+mn-lt"/>
                      </a:endParaRPr>
                    </a:p>
                  </a:txBody>
                  <a:tcPr marL="594" marR="594" marT="594" marB="0" anchor="ctr"/>
                </a:tc>
                <a:tc>
                  <a:txBody>
                    <a:bodyPr/>
                    <a:lstStyle/>
                    <a:p>
                      <a:pPr algn="ctr" fontAlgn="ctr"/>
                      <a:r>
                        <a:rPr lang="es-CO" sz="1100" u="none" strike="noStrike" dirty="0">
                          <a:effectLst/>
                        </a:rPr>
                        <a:t>22%</a:t>
                      </a:r>
                      <a:endParaRPr lang="es-CO" sz="1100" b="0" i="0" u="none" strike="noStrike" dirty="0">
                        <a:solidFill>
                          <a:srgbClr val="000000"/>
                        </a:solidFill>
                        <a:effectLst/>
                        <a:latin typeface="+mn-lt"/>
                      </a:endParaRPr>
                    </a:p>
                  </a:txBody>
                  <a:tcPr marL="594" marR="594" marT="594" marB="0" anchor="ctr"/>
                </a:tc>
                <a:extLst>
                  <a:ext uri="{0D108BD9-81ED-4DB2-BD59-A6C34878D82A}">
                    <a16:rowId xmlns:a16="http://schemas.microsoft.com/office/drawing/2014/main" val="1889969777"/>
                  </a:ext>
                </a:extLst>
              </a:tr>
              <a:tr h="0">
                <a:tc>
                  <a:txBody>
                    <a:bodyPr/>
                    <a:lstStyle/>
                    <a:p>
                      <a:pPr algn="r" fontAlgn="t"/>
                      <a:r>
                        <a:rPr lang="es-CO" sz="1100" b="1" u="none" strike="noStrike" dirty="0">
                          <a:effectLst/>
                        </a:rPr>
                        <a:t>Automóvil</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2045575393"/>
                  </a:ext>
                </a:extLst>
              </a:tr>
              <a:tr h="0">
                <a:tc>
                  <a:txBody>
                    <a:bodyPr/>
                    <a:lstStyle/>
                    <a:p>
                      <a:pPr algn="r" fontAlgn="t"/>
                      <a:r>
                        <a:rPr lang="es-CO" sz="1100" b="1" u="none" strike="noStrike" dirty="0">
                          <a:effectLst/>
                        </a:rPr>
                        <a:t>Camión liviano</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2048442633"/>
                  </a:ext>
                </a:extLst>
              </a:tr>
              <a:tr h="0">
                <a:tc>
                  <a:txBody>
                    <a:bodyPr/>
                    <a:lstStyle/>
                    <a:p>
                      <a:pPr algn="r" fontAlgn="t"/>
                      <a:r>
                        <a:rPr lang="es-CO" sz="1100" b="1" u="none" strike="noStrike">
                          <a:effectLst/>
                        </a:rPr>
                        <a:t>Camión pesado</a:t>
                      </a:r>
                      <a:endParaRPr lang="es-CO" sz="1100" b="1" i="0" u="none" strike="noStrike">
                        <a:solidFill>
                          <a:srgbClr val="000000"/>
                        </a:solidFill>
                        <a:effectLst/>
                        <a:latin typeface="+mn-lt"/>
                      </a:endParaRPr>
                    </a:p>
                  </a:txBody>
                  <a:tcPr marL="594" marR="594" marT="594"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1868542975"/>
                  </a:ext>
                </a:extLst>
              </a:tr>
              <a:tr h="0">
                <a:tc>
                  <a:txBody>
                    <a:bodyPr/>
                    <a:lstStyle/>
                    <a:p>
                      <a:pPr algn="r" fontAlgn="t"/>
                      <a:r>
                        <a:rPr lang="es-CO" sz="1100" b="1" u="none" strike="noStrike">
                          <a:effectLst/>
                        </a:rPr>
                        <a:t>Campero/ Camioneta (SUV)</a:t>
                      </a:r>
                      <a:endParaRPr lang="es-CO" sz="1100" b="1" i="0" u="none" strike="noStrike">
                        <a:solidFill>
                          <a:srgbClr val="000000"/>
                        </a:solidFill>
                        <a:effectLst/>
                        <a:latin typeface="+mn-lt"/>
                      </a:endParaRPr>
                    </a:p>
                  </a:txBody>
                  <a:tcPr marL="594" marR="594" marT="594"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4113565959"/>
                  </a:ext>
                </a:extLst>
              </a:tr>
              <a:tr h="0">
                <a:tc>
                  <a:txBody>
                    <a:bodyPr/>
                    <a:lstStyle/>
                    <a:p>
                      <a:pPr algn="r" fontAlgn="t"/>
                      <a:r>
                        <a:rPr lang="es-CO" sz="1100" b="1" u="none" strike="noStrike" dirty="0">
                          <a:effectLst/>
                        </a:rPr>
                        <a:t>Van/Camioneta con platón</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520025296"/>
                  </a:ext>
                </a:extLst>
              </a:tr>
              <a:tr h="0">
                <a:tc>
                  <a:txBody>
                    <a:bodyPr/>
                    <a:lstStyle/>
                    <a:p>
                      <a:pPr algn="r" fontAlgn="t"/>
                      <a:r>
                        <a:rPr lang="es-CO" sz="1100" b="1" u="none" strike="noStrike">
                          <a:effectLst/>
                        </a:rPr>
                        <a:t>Moto 2T</a:t>
                      </a:r>
                      <a:endParaRPr lang="es-CO" sz="1100" b="1" i="0" u="none" strike="noStrike">
                        <a:solidFill>
                          <a:srgbClr val="000000"/>
                        </a:solidFill>
                        <a:effectLst/>
                        <a:latin typeface="+mn-lt"/>
                      </a:endParaRPr>
                    </a:p>
                  </a:txBody>
                  <a:tcPr marL="594" marR="594" marT="594"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2140639948"/>
                  </a:ext>
                </a:extLst>
              </a:tr>
              <a:tr h="0">
                <a:tc>
                  <a:txBody>
                    <a:bodyPr/>
                    <a:lstStyle/>
                    <a:p>
                      <a:pPr algn="r" fontAlgn="t"/>
                      <a:r>
                        <a:rPr lang="es-CO" sz="1100" b="1" u="none" strike="noStrike">
                          <a:effectLst/>
                        </a:rPr>
                        <a:t>Moto 4T</a:t>
                      </a:r>
                      <a:endParaRPr lang="es-CO" sz="1100" b="1" i="0" u="none" strike="noStrike">
                        <a:solidFill>
                          <a:srgbClr val="000000"/>
                        </a:solidFill>
                        <a:effectLst/>
                        <a:latin typeface="+mn-lt"/>
                      </a:endParaRPr>
                    </a:p>
                  </a:txBody>
                  <a:tcPr marL="594" marR="594" marT="594"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1251333593"/>
                  </a:ext>
                </a:extLst>
              </a:tr>
              <a:tr h="0">
                <a:tc>
                  <a:txBody>
                    <a:bodyPr/>
                    <a:lstStyle/>
                    <a:p>
                      <a:pPr algn="r" fontAlgn="t"/>
                      <a:r>
                        <a:rPr lang="es-CO" sz="1100" b="1" u="none" strike="noStrike" dirty="0">
                          <a:effectLst/>
                        </a:rPr>
                        <a:t>Automóvil en plataforma (Ejemplo: Uber)</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3149961201"/>
                  </a:ext>
                </a:extLst>
              </a:tr>
              <a:tr h="0">
                <a:tc>
                  <a:txBody>
                    <a:bodyPr/>
                    <a:lstStyle/>
                    <a:p>
                      <a:pPr algn="r" fontAlgn="t"/>
                      <a:r>
                        <a:rPr lang="es-CO" sz="1100" b="1" u="none" strike="noStrike" dirty="0">
                          <a:effectLst/>
                        </a:rPr>
                        <a:t>Transporte público colectivo busetas</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3016743622"/>
                  </a:ext>
                </a:extLst>
              </a:tr>
              <a:tr h="0">
                <a:tc>
                  <a:txBody>
                    <a:bodyPr/>
                    <a:lstStyle/>
                    <a:p>
                      <a:pPr algn="r" fontAlgn="t"/>
                      <a:r>
                        <a:rPr lang="es-CO" sz="1100" b="1" u="none" strike="noStrike" dirty="0">
                          <a:effectLst/>
                        </a:rPr>
                        <a:t>Taxi</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1623392117"/>
                  </a:ext>
                </a:extLst>
              </a:tr>
              <a:tr h="0">
                <a:tc>
                  <a:txBody>
                    <a:bodyPr/>
                    <a:lstStyle/>
                    <a:p>
                      <a:pPr algn="r" fontAlgn="t"/>
                      <a:r>
                        <a:rPr lang="es-CO" sz="1100" b="1" u="none" strike="noStrike" dirty="0">
                          <a:effectLst/>
                        </a:rPr>
                        <a:t>Transporte público (MIO)</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4023134830"/>
                  </a:ext>
                </a:extLst>
              </a:tr>
              <a:tr h="0">
                <a:tc>
                  <a:txBody>
                    <a:bodyPr/>
                    <a:lstStyle/>
                    <a:p>
                      <a:pPr algn="r" fontAlgn="t"/>
                      <a:r>
                        <a:rPr lang="es-MX" sz="1100" b="1" u="none" strike="noStrike" dirty="0">
                          <a:effectLst/>
                        </a:rPr>
                        <a:t>Moto en plataforma (Ejemplo: Didi)</a:t>
                      </a:r>
                      <a:endParaRPr lang="es-MX"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3126447350"/>
                  </a:ext>
                </a:extLst>
              </a:tr>
              <a:tr h="0">
                <a:tc>
                  <a:txBody>
                    <a:bodyPr/>
                    <a:lstStyle/>
                    <a:p>
                      <a:pPr algn="r" fontAlgn="t"/>
                      <a:r>
                        <a:rPr lang="es-CO" sz="1100" b="1" u="none" strike="noStrike" dirty="0">
                          <a:effectLst/>
                        </a:rPr>
                        <a:t>Patineta eléctrica</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579805119"/>
                  </a:ext>
                </a:extLst>
              </a:tr>
              <a:tr h="0">
                <a:tc>
                  <a:txBody>
                    <a:bodyPr/>
                    <a:lstStyle/>
                    <a:p>
                      <a:pPr algn="r" fontAlgn="t"/>
                      <a:r>
                        <a:rPr lang="es-CO" sz="1100" b="1" u="none" strike="noStrike" dirty="0">
                          <a:effectLst/>
                        </a:rPr>
                        <a:t>Bicitaxi con motor</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1052728378"/>
                  </a:ext>
                </a:extLst>
              </a:tr>
              <a:tr h="0">
                <a:tc>
                  <a:txBody>
                    <a:bodyPr/>
                    <a:lstStyle/>
                    <a:p>
                      <a:pPr algn="r" fontAlgn="t"/>
                      <a:r>
                        <a:rPr lang="es-CO" sz="1100" b="1" u="none" strike="noStrike" dirty="0">
                          <a:effectLst/>
                        </a:rPr>
                        <a:t>Otro</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4" marR="594" marT="59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4" marR="594" marT="594" marB="0" anchor="ctr"/>
                </a:tc>
                <a:extLst>
                  <a:ext uri="{0D108BD9-81ED-4DB2-BD59-A6C34878D82A}">
                    <a16:rowId xmlns:a16="http://schemas.microsoft.com/office/drawing/2014/main" val="1643679082"/>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4295876"/>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594" marR="594" marT="594"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594" marR="594" marT="594"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594" marR="594" marT="594"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594" marR="594" marT="594"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594" marR="594" marT="594"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594" marR="594" marT="594"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594" marR="594" marT="594" marB="0" anchor="ctr"/>
                </a:tc>
                <a:extLst>
                  <a:ext uri="{0D108BD9-81ED-4DB2-BD59-A6C34878D82A}">
                    <a16:rowId xmlns:a16="http://schemas.microsoft.com/office/drawing/2014/main" val="458562608"/>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94" marR="594" marT="594"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594" marR="594" marT="594"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594" marR="594" marT="594"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594" marR="594" marT="594"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594" marR="594" marT="594" marB="0" anchor="ctr"/>
                </a:tc>
                <a:tc>
                  <a:txBody>
                    <a:bodyPr/>
                    <a:lstStyle/>
                    <a:p>
                      <a:pPr algn="ctr" fontAlgn="ctr"/>
                      <a:r>
                        <a:rPr lang="es-CO" sz="1100" b="1" u="none" strike="noStrike">
                          <a:effectLst/>
                        </a:rPr>
                        <a:t>79</a:t>
                      </a:r>
                      <a:endParaRPr lang="es-CO" sz="1100" b="1" i="0" u="none" strike="noStrike">
                        <a:solidFill>
                          <a:srgbClr val="000000"/>
                        </a:solidFill>
                        <a:effectLst/>
                        <a:latin typeface="+mn-lt"/>
                      </a:endParaRPr>
                    </a:p>
                  </a:txBody>
                  <a:tcPr marL="594" marR="594" marT="594" marB="0" anchor="ctr"/>
                </a:tc>
                <a:tc>
                  <a:txBody>
                    <a:bodyPr/>
                    <a:lstStyle/>
                    <a:p>
                      <a:pPr algn="ctr" fontAlgn="ctr"/>
                      <a:r>
                        <a:rPr lang="es-CO" sz="1100" b="1" u="none" strike="noStrike">
                          <a:effectLst/>
                        </a:rPr>
                        <a:t>80</a:t>
                      </a:r>
                      <a:endParaRPr lang="es-CO" sz="1100" b="1" i="0" u="none" strike="noStrike">
                        <a:solidFill>
                          <a:srgbClr val="000000"/>
                        </a:solidFill>
                        <a:effectLst/>
                        <a:latin typeface="+mn-lt"/>
                      </a:endParaRPr>
                    </a:p>
                  </a:txBody>
                  <a:tcPr marL="594" marR="594" marT="594"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594" marR="594" marT="594" marB="0" anchor="ctr"/>
                </a:tc>
                <a:extLst>
                  <a:ext uri="{0D108BD9-81ED-4DB2-BD59-A6C34878D82A}">
                    <a16:rowId xmlns:a16="http://schemas.microsoft.com/office/drawing/2014/main" val="86459021"/>
                  </a:ext>
                </a:extLst>
              </a:tr>
            </a:tbl>
          </a:graphicData>
        </a:graphic>
      </p:graphicFrame>
    </p:spTree>
    <p:extLst>
      <p:ext uri="{BB962C8B-B14F-4D97-AF65-F5344CB8AC3E}">
        <p14:creationId xmlns:p14="http://schemas.microsoft.com/office/powerpoint/2010/main" val="34284304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146</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MOVILIZACIÓN MENOS</a:t>
            </a:r>
          </a:p>
          <a:p>
            <a:pPr marL="8573" marR="3429">
              <a:spcBef>
                <a:spcPts val="68"/>
              </a:spcBef>
            </a:pPr>
            <a:r>
              <a:rPr lang="es-MX" sz="2363" spc="101" dirty="0">
                <a:solidFill>
                  <a:schemeClr val="accent3">
                    <a:lumMod val="75000"/>
                  </a:schemeClr>
                </a:solidFill>
                <a:latin typeface="+mn-lt"/>
              </a:rPr>
              <a:t>CONTAMINANTE</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considera usted que es la forma de movilizarse que genera menor contaminación ambiental?</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94971261"/>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890567977"/>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56782612"/>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52297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147</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695400"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MOVILIZACIÓN MENOS</a:t>
            </a:r>
          </a:p>
          <a:p>
            <a:pPr marL="8573" marR="3429">
              <a:spcBef>
                <a:spcPts val="68"/>
              </a:spcBef>
            </a:pPr>
            <a:r>
              <a:rPr lang="es-MX" sz="2363" spc="101" dirty="0">
                <a:solidFill>
                  <a:schemeClr val="accent3">
                    <a:lumMod val="75000"/>
                  </a:schemeClr>
                </a:solidFill>
                <a:latin typeface="+mn-lt"/>
              </a:rPr>
              <a:t>CONTAMINANTE</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considera usted que es la forma de movilizarse que genera menor contaminación ambiental?</a:t>
            </a:r>
          </a:p>
        </p:txBody>
      </p:sp>
      <p:graphicFrame>
        <p:nvGraphicFramePr>
          <p:cNvPr id="2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770347851"/>
              </p:ext>
            </p:extLst>
          </p:nvPr>
        </p:nvGraphicFramePr>
        <p:xfrm>
          <a:off x="-9668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202121090"/>
              </p:ext>
            </p:extLst>
          </p:nvPr>
        </p:nvGraphicFramePr>
        <p:xfrm>
          <a:off x="4511824" y="1696372"/>
          <a:ext cx="7387561" cy="3701112"/>
        </p:xfrm>
        <a:graphic>
          <a:graphicData uri="http://schemas.openxmlformats.org/drawingml/2006/table">
            <a:tbl>
              <a:tblPr>
                <a:tableStyleId>{69C7853C-536D-4A76-A0AE-DD22124D55A5}</a:tableStyleId>
              </a:tblPr>
              <a:tblGrid>
                <a:gridCol w="2347561">
                  <a:extLst>
                    <a:ext uri="{9D8B030D-6E8A-4147-A177-3AD203B41FA5}">
                      <a16:colId xmlns:a16="http://schemas.microsoft.com/office/drawing/2014/main" val="3849984525"/>
                    </a:ext>
                  </a:extLst>
                </a:gridCol>
                <a:gridCol w="720000">
                  <a:extLst>
                    <a:ext uri="{9D8B030D-6E8A-4147-A177-3AD203B41FA5}">
                      <a16:colId xmlns:a16="http://schemas.microsoft.com/office/drawing/2014/main" val="872466345"/>
                    </a:ext>
                  </a:extLst>
                </a:gridCol>
                <a:gridCol w="720000">
                  <a:extLst>
                    <a:ext uri="{9D8B030D-6E8A-4147-A177-3AD203B41FA5}">
                      <a16:colId xmlns:a16="http://schemas.microsoft.com/office/drawing/2014/main" val="361925188"/>
                    </a:ext>
                  </a:extLst>
                </a:gridCol>
                <a:gridCol w="720000">
                  <a:extLst>
                    <a:ext uri="{9D8B030D-6E8A-4147-A177-3AD203B41FA5}">
                      <a16:colId xmlns:a16="http://schemas.microsoft.com/office/drawing/2014/main" val="1837852411"/>
                    </a:ext>
                  </a:extLst>
                </a:gridCol>
                <a:gridCol w="720000">
                  <a:extLst>
                    <a:ext uri="{9D8B030D-6E8A-4147-A177-3AD203B41FA5}">
                      <a16:colId xmlns:a16="http://schemas.microsoft.com/office/drawing/2014/main" val="3055433515"/>
                    </a:ext>
                  </a:extLst>
                </a:gridCol>
                <a:gridCol w="720000">
                  <a:extLst>
                    <a:ext uri="{9D8B030D-6E8A-4147-A177-3AD203B41FA5}">
                      <a16:colId xmlns:a16="http://schemas.microsoft.com/office/drawing/2014/main" val="1082509837"/>
                    </a:ext>
                  </a:extLst>
                </a:gridCol>
                <a:gridCol w="720000">
                  <a:extLst>
                    <a:ext uri="{9D8B030D-6E8A-4147-A177-3AD203B41FA5}">
                      <a16:colId xmlns:a16="http://schemas.microsoft.com/office/drawing/2014/main" val="4185000036"/>
                    </a:ext>
                  </a:extLst>
                </a:gridCol>
                <a:gridCol w="720000">
                  <a:extLst>
                    <a:ext uri="{9D8B030D-6E8A-4147-A177-3AD203B41FA5}">
                      <a16:colId xmlns:a16="http://schemas.microsoft.com/office/drawing/2014/main" val="1985106832"/>
                    </a:ext>
                  </a:extLst>
                </a:gridCol>
              </a:tblGrid>
              <a:tr h="0">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618" marR="618" marT="61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618" marR="618" marT="61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618" marR="618" marT="6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39744803"/>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618" marR="618" marT="618"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618" marR="618" marT="61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618" marR="618" marT="618"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618" marR="618" marT="618"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618" marR="618" marT="61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618" marR="618" marT="618" marB="0" anchor="b"/>
                </a:tc>
                <a:extLst>
                  <a:ext uri="{0D108BD9-81ED-4DB2-BD59-A6C34878D82A}">
                    <a16:rowId xmlns:a16="http://schemas.microsoft.com/office/drawing/2014/main" val="798226758"/>
                  </a:ext>
                </a:extLst>
              </a:tr>
              <a:tr h="0">
                <a:tc>
                  <a:txBody>
                    <a:bodyPr/>
                    <a:lstStyle/>
                    <a:p>
                      <a:pPr algn="r" fontAlgn="t"/>
                      <a:r>
                        <a:rPr lang="es-CO" sz="1100" b="1" u="none" strike="noStrike">
                          <a:effectLst/>
                        </a:rPr>
                        <a:t>Campero/ Camioneta (SUV)</a:t>
                      </a:r>
                      <a:endParaRPr lang="es-CO" sz="1100" b="1" i="0" u="none" strike="noStrike">
                        <a:solidFill>
                          <a:srgbClr val="000000"/>
                        </a:solidFill>
                        <a:effectLst/>
                        <a:latin typeface="+mn-lt"/>
                      </a:endParaRPr>
                    </a:p>
                  </a:txBody>
                  <a:tcPr marL="618" marR="618" marT="618" marB="0"/>
                </a:tc>
                <a:tc>
                  <a:txBody>
                    <a:bodyPr/>
                    <a:lstStyle/>
                    <a:p>
                      <a:pPr algn="ctr" fontAlgn="ctr"/>
                      <a:r>
                        <a:rPr lang="es-CO" sz="1100" u="none" strike="noStrike">
                          <a:effectLst/>
                        </a:rPr>
                        <a:t>45%</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49%</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49%</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52%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37%</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43%</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45%</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226307042"/>
                  </a:ext>
                </a:extLst>
              </a:tr>
              <a:tr h="0">
                <a:tc>
                  <a:txBody>
                    <a:bodyPr/>
                    <a:lstStyle/>
                    <a:p>
                      <a:pPr algn="r" fontAlgn="t"/>
                      <a:r>
                        <a:rPr lang="es-CO" sz="1100" b="1" u="none" strike="noStrike" dirty="0">
                          <a:effectLst/>
                        </a:rPr>
                        <a:t>Automóvil</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670619221"/>
                  </a:ext>
                </a:extLst>
              </a:tr>
              <a:tr h="0">
                <a:tc>
                  <a:txBody>
                    <a:bodyPr/>
                    <a:lstStyle/>
                    <a:p>
                      <a:pPr algn="r" fontAlgn="t"/>
                      <a:r>
                        <a:rPr lang="es-CO" sz="1100" b="1" u="none" strike="noStrike">
                          <a:effectLst/>
                        </a:rPr>
                        <a:t>Van/Camioneta con platón</a:t>
                      </a:r>
                      <a:endParaRPr lang="es-CO" sz="1100" b="1" i="0" u="none" strike="noStrike">
                        <a:solidFill>
                          <a:srgbClr val="000000"/>
                        </a:solidFill>
                        <a:effectLst/>
                        <a:latin typeface="+mn-lt"/>
                      </a:endParaRPr>
                    </a:p>
                  </a:txBody>
                  <a:tcPr marL="618" marR="618" marT="618"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2545852443"/>
                  </a:ext>
                </a:extLst>
              </a:tr>
              <a:tr h="0">
                <a:tc>
                  <a:txBody>
                    <a:bodyPr/>
                    <a:lstStyle/>
                    <a:p>
                      <a:pPr algn="r" fontAlgn="t"/>
                      <a:r>
                        <a:rPr lang="es-CO" sz="1100" b="1" u="none" strike="noStrike" dirty="0">
                          <a:effectLst/>
                        </a:rPr>
                        <a:t>Camión pesado</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1150443800"/>
                  </a:ext>
                </a:extLst>
              </a:tr>
              <a:tr h="0">
                <a:tc>
                  <a:txBody>
                    <a:bodyPr/>
                    <a:lstStyle/>
                    <a:p>
                      <a:pPr algn="r" fontAlgn="t"/>
                      <a:r>
                        <a:rPr lang="es-CO" sz="1100" b="1" u="none" strike="noStrike">
                          <a:effectLst/>
                        </a:rPr>
                        <a:t>Bicitaxi sin motor</a:t>
                      </a:r>
                      <a:endParaRPr lang="es-CO" sz="1100" b="1" i="0" u="none" strike="noStrike">
                        <a:solidFill>
                          <a:srgbClr val="000000"/>
                        </a:solidFill>
                        <a:effectLst/>
                        <a:latin typeface="+mn-lt"/>
                      </a:endParaRPr>
                    </a:p>
                  </a:txBody>
                  <a:tcPr marL="618" marR="618" marT="618"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2170760820"/>
                  </a:ext>
                </a:extLst>
              </a:tr>
              <a:tr h="0">
                <a:tc>
                  <a:txBody>
                    <a:bodyPr/>
                    <a:lstStyle/>
                    <a:p>
                      <a:pPr algn="r" fontAlgn="t"/>
                      <a:r>
                        <a:rPr lang="es-MX" sz="1100" b="1" u="none" strike="noStrike" dirty="0">
                          <a:effectLst/>
                        </a:rPr>
                        <a:t>Moto en plataforma (Ejemplo: Didi)</a:t>
                      </a:r>
                      <a:endParaRPr lang="es-MX" sz="1100" b="1" i="0" u="none" strike="noStrike" dirty="0">
                        <a:solidFill>
                          <a:srgbClr val="000000"/>
                        </a:solidFill>
                        <a:effectLst/>
                        <a:latin typeface="+mn-lt"/>
                      </a:endParaRPr>
                    </a:p>
                  </a:txBody>
                  <a:tcPr marL="618" marR="618" marT="618"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4066604928"/>
                  </a:ext>
                </a:extLst>
              </a:tr>
              <a:tr h="0">
                <a:tc>
                  <a:txBody>
                    <a:bodyPr/>
                    <a:lstStyle/>
                    <a:p>
                      <a:pPr algn="r" fontAlgn="t"/>
                      <a:r>
                        <a:rPr lang="es-CO" sz="1100" b="1" u="none" strike="noStrike">
                          <a:effectLst/>
                        </a:rPr>
                        <a:t>Guala o pirata</a:t>
                      </a:r>
                      <a:endParaRPr lang="es-CO" sz="1100" b="1" i="0" u="none" strike="noStrike">
                        <a:solidFill>
                          <a:srgbClr val="000000"/>
                        </a:solidFill>
                        <a:effectLst/>
                        <a:latin typeface="+mn-lt"/>
                      </a:endParaRPr>
                    </a:p>
                  </a:txBody>
                  <a:tcPr marL="618" marR="618" marT="618"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3910832515"/>
                  </a:ext>
                </a:extLst>
              </a:tr>
              <a:tr h="0">
                <a:tc>
                  <a:txBody>
                    <a:bodyPr/>
                    <a:lstStyle/>
                    <a:p>
                      <a:pPr algn="r" fontAlgn="t"/>
                      <a:r>
                        <a:rPr lang="es-CO" sz="1100" b="1" u="none" strike="noStrike" dirty="0">
                          <a:effectLst/>
                        </a:rPr>
                        <a:t>Moto 4T</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2115344784"/>
                  </a:ext>
                </a:extLst>
              </a:tr>
              <a:tr h="0">
                <a:tc>
                  <a:txBody>
                    <a:bodyPr/>
                    <a:lstStyle/>
                    <a:p>
                      <a:pPr algn="r" fontAlgn="t"/>
                      <a:r>
                        <a:rPr lang="es-CO" sz="1100" b="1" u="none" strike="noStrike">
                          <a:effectLst/>
                        </a:rPr>
                        <a:t>Transporte público colectivo busetas</a:t>
                      </a:r>
                      <a:endParaRPr lang="es-CO" sz="1100" b="1" i="0" u="none" strike="noStrike">
                        <a:solidFill>
                          <a:srgbClr val="000000"/>
                        </a:solidFill>
                        <a:effectLst/>
                        <a:latin typeface="+mn-lt"/>
                      </a:endParaRPr>
                    </a:p>
                  </a:txBody>
                  <a:tcPr marL="618" marR="618" marT="618"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2001848554"/>
                  </a:ext>
                </a:extLst>
              </a:tr>
              <a:tr h="0">
                <a:tc>
                  <a:txBody>
                    <a:bodyPr/>
                    <a:lstStyle/>
                    <a:p>
                      <a:pPr algn="r" fontAlgn="t"/>
                      <a:r>
                        <a:rPr lang="es-CO" sz="1100" b="1" u="none" strike="noStrike" dirty="0">
                          <a:effectLst/>
                        </a:rPr>
                        <a:t>Moto 2T</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3732419259"/>
                  </a:ext>
                </a:extLst>
              </a:tr>
              <a:tr h="0">
                <a:tc>
                  <a:txBody>
                    <a:bodyPr/>
                    <a:lstStyle/>
                    <a:p>
                      <a:pPr algn="r" fontAlgn="t"/>
                      <a:r>
                        <a:rPr lang="es-CO" sz="1100" b="1" u="none" strike="noStrike" dirty="0">
                          <a:effectLst/>
                        </a:rPr>
                        <a:t>Taxi</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517533289"/>
                  </a:ext>
                </a:extLst>
              </a:tr>
              <a:tr h="0">
                <a:tc>
                  <a:txBody>
                    <a:bodyPr/>
                    <a:lstStyle/>
                    <a:p>
                      <a:pPr algn="r" fontAlgn="t"/>
                      <a:r>
                        <a:rPr lang="es-CO" sz="1100" b="1" u="none" strike="noStrike" dirty="0">
                          <a:effectLst/>
                        </a:rPr>
                        <a:t>Automóvil en plataforma (Ejemplo: Uber)</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1422653947"/>
                  </a:ext>
                </a:extLst>
              </a:tr>
              <a:tr h="0">
                <a:tc>
                  <a:txBody>
                    <a:bodyPr/>
                    <a:lstStyle/>
                    <a:p>
                      <a:pPr algn="r" fontAlgn="t"/>
                      <a:r>
                        <a:rPr lang="es-CO" sz="1100" b="1" u="none" strike="noStrike">
                          <a:effectLst/>
                        </a:rPr>
                        <a:t>Moto taxi (moto ratón)</a:t>
                      </a:r>
                      <a:endParaRPr lang="es-CO" sz="1100" b="1" i="0" u="none" strike="noStrike">
                        <a:solidFill>
                          <a:srgbClr val="000000"/>
                        </a:solidFill>
                        <a:effectLst/>
                        <a:latin typeface="+mn-lt"/>
                      </a:endParaRPr>
                    </a:p>
                  </a:txBody>
                  <a:tcPr marL="618" marR="618" marT="618"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2233595988"/>
                  </a:ext>
                </a:extLst>
              </a:tr>
              <a:tr h="0">
                <a:tc>
                  <a:txBody>
                    <a:bodyPr/>
                    <a:lstStyle/>
                    <a:p>
                      <a:pPr algn="r" fontAlgn="t"/>
                      <a:r>
                        <a:rPr lang="es-CO" sz="1100" b="1" u="none" strike="noStrike" dirty="0">
                          <a:effectLst/>
                        </a:rPr>
                        <a:t>Camión liviano</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1923289743"/>
                  </a:ext>
                </a:extLst>
              </a:tr>
              <a:tr h="0">
                <a:tc>
                  <a:txBody>
                    <a:bodyPr/>
                    <a:lstStyle/>
                    <a:p>
                      <a:pPr algn="r" fontAlgn="t"/>
                      <a:r>
                        <a:rPr lang="es-CO" sz="1100" b="1" u="none" strike="noStrike" dirty="0">
                          <a:effectLst/>
                        </a:rPr>
                        <a:t>Bicitaxi con motor</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476113678"/>
                  </a:ext>
                </a:extLst>
              </a:tr>
              <a:tr h="0">
                <a:tc>
                  <a:txBody>
                    <a:bodyPr/>
                    <a:lstStyle/>
                    <a:p>
                      <a:pPr algn="r" fontAlgn="t"/>
                      <a:r>
                        <a:rPr lang="es-CO" sz="1100" b="1" u="none" strike="noStrike" dirty="0">
                          <a:effectLst/>
                        </a:rPr>
                        <a:t>Otro</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18" marR="618" marT="61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18" marR="618" marT="618" marB="0" anchor="ctr"/>
                </a:tc>
                <a:extLst>
                  <a:ext uri="{0D108BD9-81ED-4DB2-BD59-A6C34878D82A}">
                    <a16:rowId xmlns:a16="http://schemas.microsoft.com/office/drawing/2014/main" val="1137366262"/>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2697140059"/>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618" marR="618" marT="618"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618" marR="618" marT="618"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618" marR="618" marT="618"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618" marR="618" marT="618"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618" marR="618" marT="618"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618" marR="618" marT="618"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618" marR="618" marT="618" marB="0" anchor="ctr"/>
                </a:tc>
                <a:extLst>
                  <a:ext uri="{0D108BD9-81ED-4DB2-BD59-A6C34878D82A}">
                    <a16:rowId xmlns:a16="http://schemas.microsoft.com/office/drawing/2014/main" val="3228318542"/>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618" marR="618" marT="618"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618" marR="618" marT="618"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618" marR="618" marT="618"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618" marR="618" marT="618"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618" marR="618" marT="618" marB="0" anchor="ctr"/>
                </a:tc>
                <a:tc>
                  <a:txBody>
                    <a:bodyPr/>
                    <a:lstStyle/>
                    <a:p>
                      <a:pPr algn="ctr" fontAlgn="ctr"/>
                      <a:r>
                        <a:rPr lang="es-CO" sz="1100" b="1" u="none" strike="noStrike">
                          <a:effectLst/>
                        </a:rPr>
                        <a:t>79</a:t>
                      </a:r>
                      <a:endParaRPr lang="es-CO" sz="1100" b="1" i="0" u="none" strike="noStrike">
                        <a:solidFill>
                          <a:srgbClr val="000000"/>
                        </a:solidFill>
                        <a:effectLst/>
                        <a:latin typeface="+mn-lt"/>
                      </a:endParaRPr>
                    </a:p>
                  </a:txBody>
                  <a:tcPr marL="618" marR="618" marT="618" marB="0" anchor="ctr"/>
                </a:tc>
                <a:tc>
                  <a:txBody>
                    <a:bodyPr/>
                    <a:lstStyle/>
                    <a:p>
                      <a:pPr algn="ctr" fontAlgn="ctr"/>
                      <a:r>
                        <a:rPr lang="es-CO" sz="1100" b="1" u="none" strike="noStrike">
                          <a:effectLst/>
                        </a:rPr>
                        <a:t>80</a:t>
                      </a:r>
                      <a:endParaRPr lang="es-CO" sz="1100" b="1" i="0" u="none" strike="noStrike">
                        <a:solidFill>
                          <a:srgbClr val="000000"/>
                        </a:solidFill>
                        <a:effectLst/>
                        <a:latin typeface="+mn-lt"/>
                      </a:endParaRPr>
                    </a:p>
                  </a:txBody>
                  <a:tcPr marL="618" marR="618" marT="618"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618" marR="618" marT="618" marB="0" anchor="ctr"/>
                </a:tc>
                <a:extLst>
                  <a:ext uri="{0D108BD9-81ED-4DB2-BD59-A6C34878D82A}">
                    <a16:rowId xmlns:a16="http://schemas.microsoft.com/office/drawing/2014/main" val="3793979427"/>
                  </a:ext>
                </a:extLst>
              </a:tr>
            </a:tbl>
          </a:graphicData>
        </a:graphic>
      </p:graphicFrame>
    </p:spTree>
    <p:extLst>
      <p:ext uri="{BB962C8B-B14F-4D97-AF65-F5344CB8AC3E}">
        <p14:creationId xmlns:p14="http://schemas.microsoft.com/office/powerpoint/2010/main" val="37702380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duotone>
              <a:schemeClr val="bg2">
                <a:shade val="45000"/>
                <a:satMod val="135000"/>
              </a:schemeClr>
              <a:prstClr val="white"/>
            </a:duotone>
          </a:blip>
          <a:srcRect r="17391"/>
          <a:stretch/>
        </p:blipFill>
        <p:spPr>
          <a:xfrm>
            <a:off x="1" y="14202"/>
            <a:ext cx="12192000" cy="6858000"/>
          </a:xfrm>
          <a:prstGeom prst="rect">
            <a:avLst/>
          </a:prstGeom>
        </p:spPr>
      </p:pic>
      <p:sp>
        <p:nvSpPr>
          <p:cNvPr id="5" name="object 5"/>
          <p:cNvSpPr txBox="1">
            <a:spLocks noGrp="1"/>
          </p:cNvSpPr>
          <p:nvPr>
            <p:ph type="title" idx="4294967295"/>
          </p:nvPr>
        </p:nvSpPr>
        <p:spPr>
          <a:xfrm>
            <a:off x="1775520" y="2564904"/>
            <a:ext cx="8064896" cy="1624484"/>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pc="159" dirty="0"/>
              <a:t>SUBMÓDULO PERCEPCIÓN SOBRE DE BARRERAS Y OBSTÁCULOS EN LA MOVILIDAD SOSTENIBLE</a:t>
            </a:r>
            <a:endParaRPr lang="es-MX"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31095932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149</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INHIBIDORES USO MEDIOS</a:t>
            </a:r>
          </a:p>
          <a:p>
            <a:pPr marL="8573" marR="3429">
              <a:spcBef>
                <a:spcPts val="68"/>
              </a:spcBef>
            </a:pPr>
            <a:r>
              <a:rPr lang="es-MX" sz="2363" spc="101" dirty="0">
                <a:solidFill>
                  <a:schemeClr val="accent3">
                    <a:lumMod val="75000"/>
                  </a:schemeClr>
                </a:solidFill>
                <a:latin typeface="+mn-lt"/>
              </a:rPr>
              <a:t>DE TRANSPORTE SOSTENIBLE</a:t>
            </a:r>
            <a:endParaRPr lang="es-MX" sz="2363" spc="84" dirty="0">
              <a:solidFill>
                <a:schemeClr val="accent3">
                  <a:lumMod val="75000"/>
                </a:schemeClr>
              </a:solidFill>
              <a:latin typeface="+mn-lt"/>
            </a:endParaRPr>
          </a:p>
        </p:txBody>
      </p:sp>
      <p:sp>
        <p:nvSpPr>
          <p:cNvPr id="42" name="object 8"/>
          <p:cNvSpPr txBox="1"/>
          <p:nvPr/>
        </p:nvSpPr>
        <p:spPr>
          <a:xfrm>
            <a:off x="551384" y="1052736"/>
            <a:ext cx="10582002"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cree usted que es la principal razón para que no haya más personas usando medios de transporte sostenibles (como caminar, montar bicicleta, usar el MIO) para desplazarse en sus recorridos cotidianos?</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915813745"/>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451048839"/>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389564687"/>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6526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upo 55"/>
          <p:cNvGrpSpPr/>
          <p:nvPr/>
        </p:nvGrpSpPr>
        <p:grpSpPr>
          <a:xfrm>
            <a:off x="6810406" y="2330047"/>
            <a:ext cx="4968627" cy="4006414"/>
            <a:chOff x="127000" y="3303429"/>
            <a:chExt cx="8352904" cy="7261359"/>
          </a:xfrm>
        </p:grpSpPr>
        <p:graphicFrame>
          <p:nvGraphicFramePr>
            <p:cNvPr id="57" name="Chart 12"/>
            <p:cNvGraphicFramePr/>
            <p:nvPr>
              <p:extLst>
                <p:ext uri="{D42A27DB-BD31-4B8C-83A1-F6EECF244321}">
                  <p14:modId xmlns:p14="http://schemas.microsoft.com/office/powerpoint/2010/main" val="4183813857"/>
                </p:ext>
              </p:extLst>
            </p:nvPr>
          </p:nvGraphicFramePr>
          <p:xfrm>
            <a:off x="127000" y="3303429"/>
            <a:ext cx="8352904" cy="7261359"/>
          </p:xfrm>
          <a:graphic>
            <a:graphicData uri="http://schemas.openxmlformats.org/drawingml/2006/chart">
              <c:chart xmlns:c="http://schemas.openxmlformats.org/drawingml/2006/chart" xmlns:r="http://schemas.openxmlformats.org/officeDocument/2006/relationships" r:id="rId2"/>
            </a:graphicData>
          </a:graphic>
        </p:graphicFrame>
        <p:sp>
          <p:nvSpPr>
            <p:cNvPr id="58" name="TextBox 20"/>
            <p:cNvSpPr txBox="1"/>
            <p:nvPr/>
          </p:nvSpPr>
          <p:spPr>
            <a:xfrm>
              <a:off x="3188316" y="3417966"/>
              <a:ext cx="1129685"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NSE 1-2</a:t>
              </a:r>
            </a:p>
          </p:txBody>
        </p:sp>
        <p:sp>
          <p:nvSpPr>
            <p:cNvPr id="67" name="TextBox 20"/>
            <p:cNvSpPr txBox="1"/>
            <p:nvPr/>
          </p:nvSpPr>
          <p:spPr>
            <a:xfrm>
              <a:off x="3188314" y="3809495"/>
              <a:ext cx="1129685"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NSE 3-4</a:t>
              </a:r>
            </a:p>
          </p:txBody>
        </p:sp>
      </p:grpSp>
      <p:grpSp>
        <p:nvGrpSpPr>
          <p:cNvPr id="68" name="Grupo 67"/>
          <p:cNvGrpSpPr/>
          <p:nvPr/>
        </p:nvGrpSpPr>
        <p:grpSpPr>
          <a:xfrm>
            <a:off x="2711624" y="2313533"/>
            <a:ext cx="4968627" cy="4006414"/>
            <a:chOff x="127000" y="3303429"/>
            <a:chExt cx="8352904" cy="7261359"/>
          </a:xfrm>
        </p:grpSpPr>
        <p:graphicFrame>
          <p:nvGraphicFramePr>
            <p:cNvPr id="69" name="Chart 12"/>
            <p:cNvGraphicFramePr/>
            <p:nvPr>
              <p:extLst>
                <p:ext uri="{D42A27DB-BD31-4B8C-83A1-F6EECF244321}">
                  <p14:modId xmlns:p14="http://schemas.microsoft.com/office/powerpoint/2010/main" val="3198117029"/>
                </p:ext>
              </p:extLst>
            </p:nvPr>
          </p:nvGraphicFramePr>
          <p:xfrm>
            <a:off x="127000" y="3303429"/>
            <a:ext cx="8352904" cy="7261359"/>
          </p:xfrm>
          <a:graphic>
            <a:graphicData uri="http://schemas.openxmlformats.org/drawingml/2006/chart">
              <c:chart xmlns:c="http://schemas.openxmlformats.org/drawingml/2006/chart" xmlns:r="http://schemas.openxmlformats.org/officeDocument/2006/relationships" r:id="rId3"/>
            </a:graphicData>
          </a:graphic>
        </p:graphicFrame>
        <p:sp>
          <p:nvSpPr>
            <p:cNvPr id="70" name="TextBox 20"/>
            <p:cNvSpPr txBox="1"/>
            <p:nvPr/>
          </p:nvSpPr>
          <p:spPr>
            <a:xfrm>
              <a:off x="3134634" y="3447896"/>
              <a:ext cx="1183367"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Hombre</a:t>
              </a:r>
            </a:p>
          </p:txBody>
        </p:sp>
        <p:sp>
          <p:nvSpPr>
            <p:cNvPr id="71" name="TextBox 20"/>
            <p:cNvSpPr txBox="1"/>
            <p:nvPr/>
          </p:nvSpPr>
          <p:spPr>
            <a:xfrm>
              <a:off x="3396326" y="3969935"/>
              <a:ext cx="965298"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Mujer</a:t>
              </a:r>
            </a:p>
          </p:txBody>
        </p:sp>
      </p:grpSp>
      <p:grpSp>
        <p:nvGrpSpPr>
          <p:cNvPr id="72" name="Grupo 71"/>
          <p:cNvGrpSpPr/>
          <p:nvPr/>
        </p:nvGrpSpPr>
        <p:grpSpPr>
          <a:xfrm>
            <a:off x="46880" y="2189633"/>
            <a:ext cx="3672408" cy="4006414"/>
            <a:chOff x="127000" y="3303429"/>
            <a:chExt cx="8352904" cy="7261359"/>
          </a:xfrm>
        </p:grpSpPr>
        <p:graphicFrame>
          <p:nvGraphicFramePr>
            <p:cNvPr id="73" name="Chart 12"/>
            <p:cNvGraphicFramePr/>
            <p:nvPr>
              <p:extLst>
                <p:ext uri="{D42A27DB-BD31-4B8C-83A1-F6EECF244321}">
                  <p14:modId xmlns:p14="http://schemas.microsoft.com/office/powerpoint/2010/main" val="2549051058"/>
                </p:ext>
              </p:extLst>
            </p:nvPr>
          </p:nvGraphicFramePr>
          <p:xfrm>
            <a:off x="127000" y="3303429"/>
            <a:ext cx="8352904" cy="7261359"/>
          </p:xfrm>
          <a:graphic>
            <a:graphicData uri="http://schemas.openxmlformats.org/drawingml/2006/chart">
              <c:chart xmlns:c="http://schemas.openxmlformats.org/drawingml/2006/chart" xmlns:r="http://schemas.openxmlformats.org/officeDocument/2006/relationships" r:id="rId4"/>
            </a:graphicData>
          </a:graphic>
        </p:graphicFrame>
        <p:sp>
          <p:nvSpPr>
            <p:cNvPr id="74" name="TextBox 20"/>
            <p:cNvSpPr txBox="1"/>
            <p:nvPr/>
          </p:nvSpPr>
          <p:spPr>
            <a:xfrm>
              <a:off x="3482593" y="3782970"/>
              <a:ext cx="835407"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Total</a:t>
              </a:r>
            </a:p>
          </p:txBody>
        </p:sp>
      </p:grpSp>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AUTOPERCEPCIÓN</a:t>
            </a:r>
          </a:p>
          <a:p>
            <a:pPr marL="8573" marR="3429">
              <a:spcBef>
                <a:spcPts val="68"/>
              </a:spcBef>
            </a:pPr>
            <a:r>
              <a:rPr lang="es-MX" sz="2363" spc="101" dirty="0">
                <a:solidFill>
                  <a:schemeClr val="accent3">
                    <a:lumMod val="75000"/>
                  </a:schemeClr>
                </a:solidFill>
                <a:latin typeface="+mn-lt"/>
              </a:rPr>
              <a:t>COMO CAMPESINO</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¿Usted se autoreconoce campesino/a?</a:t>
            </a:r>
          </a:p>
        </p:txBody>
      </p:sp>
      <p:sp>
        <p:nvSpPr>
          <p:cNvPr id="39" name="22 Rectángulo"/>
          <p:cNvSpPr/>
          <p:nvPr/>
        </p:nvSpPr>
        <p:spPr>
          <a:xfrm>
            <a:off x="5519936" y="1268760"/>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133" name="object 4">
            <a:extLst>
              <a:ext uri="{FF2B5EF4-FFF2-40B4-BE49-F238E27FC236}">
                <a16:creationId xmlns:a16="http://schemas.microsoft.com/office/drawing/2014/main" id="{A7157F5C-9DC2-425E-A31F-74B0C3BE6816}"/>
              </a:ext>
            </a:extLst>
          </p:cNvPr>
          <p:cNvSpPr txBox="1"/>
          <p:nvPr/>
        </p:nvSpPr>
        <p:spPr>
          <a:xfrm>
            <a:off x="917008" y="187665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98" name="CuadroTexto 197"/>
          <p:cNvSpPr txBox="1"/>
          <p:nvPr/>
        </p:nvSpPr>
        <p:spPr>
          <a:xfrm>
            <a:off x="6732952" y="3730284"/>
            <a:ext cx="453970" cy="276999"/>
          </a:xfrm>
          <a:prstGeom prst="rect">
            <a:avLst/>
          </a:prstGeom>
          <a:noFill/>
        </p:spPr>
        <p:txBody>
          <a:bodyPr wrap="none" rtlCol="0">
            <a:spAutoFit/>
          </a:bodyPr>
          <a:lstStyle/>
          <a:p>
            <a:r>
              <a:rPr lang="es-CO" sz="1200" dirty="0">
                <a:solidFill>
                  <a:schemeClr val="tx1"/>
                </a:solidFill>
                <a:latin typeface="+mn-lt"/>
              </a:rPr>
              <a:t>25%</a:t>
            </a:r>
          </a:p>
        </p:txBody>
      </p:sp>
      <p:sp>
        <p:nvSpPr>
          <p:cNvPr id="199" name="CuadroTexto 198"/>
          <p:cNvSpPr txBox="1"/>
          <p:nvPr/>
        </p:nvSpPr>
        <p:spPr>
          <a:xfrm>
            <a:off x="6495625" y="3911705"/>
            <a:ext cx="453970" cy="276999"/>
          </a:xfrm>
          <a:prstGeom prst="rect">
            <a:avLst/>
          </a:prstGeom>
          <a:noFill/>
        </p:spPr>
        <p:txBody>
          <a:bodyPr wrap="none" rtlCol="0">
            <a:spAutoFit/>
          </a:bodyPr>
          <a:lstStyle/>
          <a:p>
            <a:r>
              <a:rPr lang="es-CO" sz="1200" dirty="0">
                <a:solidFill>
                  <a:schemeClr val="tx1"/>
                </a:solidFill>
                <a:latin typeface="+mn-lt"/>
              </a:rPr>
              <a:t>27%</a:t>
            </a:r>
          </a:p>
        </p:txBody>
      </p:sp>
      <p:sp>
        <p:nvSpPr>
          <p:cNvPr id="202" name="object 4">
            <a:extLst>
              <a:ext uri="{FF2B5EF4-FFF2-40B4-BE49-F238E27FC236}">
                <a16:creationId xmlns:a16="http://schemas.microsoft.com/office/drawing/2014/main" id="{A7157F5C-9DC2-425E-A31F-74B0C3BE6816}"/>
              </a:ext>
            </a:extLst>
          </p:cNvPr>
          <p:cNvSpPr txBox="1"/>
          <p:nvPr/>
        </p:nvSpPr>
        <p:spPr>
          <a:xfrm>
            <a:off x="4877448" y="187815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grpSp>
        <p:nvGrpSpPr>
          <p:cNvPr id="203" name="Grupo 202"/>
          <p:cNvGrpSpPr/>
          <p:nvPr/>
        </p:nvGrpSpPr>
        <p:grpSpPr>
          <a:xfrm>
            <a:off x="4965584" y="6093296"/>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061114" y="6094457"/>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225" name="CuadroTexto 224"/>
          <p:cNvSpPr txBox="1"/>
          <p:nvPr/>
        </p:nvSpPr>
        <p:spPr>
          <a:xfrm>
            <a:off x="10903901" y="3972617"/>
            <a:ext cx="453970" cy="276999"/>
          </a:xfrm>
          <a:prstGeom prst="rect">
            <a:avLst/>
          </a:prstGeom>
          <a:noFill/>
        </p:spPr>
        <p:txBody>
          <a:bodyPr wrap="none" rtlCol="0">
            <a:spAutoFit/>
          </a:bodyPr>
          <a:lstStyle/>
          <a:p>
            <a:r>
              <a:rPr lang="es-CO" sz="1200" dirty="0">
                <a:solidFill>
                  <a:schemeClr val="tx1"/>
                </a:solidFill>
                <a:latin typeface="+mn-lt"/>
              </a:rPr>
              <a:t>29%</a:t>
            </a:r>
          </a:p>
        </p:txBody>
      </p:sp>
      <p:sp>
        <p:nvSpPr>
          <p:cNvPr id="226" name="CuadroTexto 225"/>
          <p:cNvSpPr txBox="1"/>
          <p:nvPr/>
        </p:nvSpPr>
        <p:spPr>
          <a:xfrm>
            <a:off x="10599502" y="3809718"/>
            <a:ext cx="453970" cy="276999"/>
          </a:xfrm>
          <a:prstGeom prst="rect">
            <a:avLst/>
          </a:prstGeom>
          <a:noFill/>
        </p:spPr>
        <p:txBody>
          <a:bodyPr wrap="none" rtlCol="0">
            <a:spAutoFit/>
          </a:bodyPr>
          <a:lstStyle/>
          <a:p>
            <a:r>
              <a:rPr lang="es-CO" sz="1200" dirty="0">
                <a:solidFill>
                  <a:schemeClr val="tx1"/>
                </a:solidFill>
                <a:latin typeface="+mn-lt"/>
              </a:rPr>
              <a:t>25%</a:t>
            </a:r>
          </a:p>
        </p:txBody>
      </p:sp>
      <p:sp>
        <p:nvSpPr>
          <p:cNvPr id="228" name="object 4">
            <a:extLst>
              <a:ext uri="{FF2B5EF4-FFF2-40B4-BE49-F238E27FC236}">
                <a16:creationId xmlns:a16="http://schemas.microsoft.com/office/drawing/2014/main" id="{A7157F5C-9DC2-425E-A31F-74B0C3BE6816}"/>
              </a:ext>
            </a:extLst>
          </p:cNvPr>
          <p:cNvSpPr txBox="1"/>
          <p:nvPr/>
        </p:nvSpPr>
        <p:spPr>
          <a:xfrm>
            <a:off x="8981904" y="189466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grpSp>
        <p:nvGrpSpPr>
          <p:cNvPr id="229" name="Grupo 228"/>
          <p:cNvGrpSpPr/>
          <p:nvPr/>
        </p:nvGrpSpPr>
        <p:grpSpPr>
          <a:xfrm>
            <a:off x="8917735" y="6078629"/>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247" name="CuadroTexto 246"/>
          <p:cNvSpPr txBox="1"/>
          <p:nvPr/>
        </p:nvSpPr>
        <p:spPr>
          <a:xfrm>
            <a:off x="10327911" y="3773205"/>
            <a:ext cx="453970" cy="276999"/>
          </a:xfrm>
          <a:prstGeom prst="rect">
            <a:avLst/>
          </a:prstGeom>
          <a:noFill/>
        </p:spPr>
        <p:txBody>
          <a:bodyPr wrap="none" rtlCol="0">
            <a:spAutoFit/>
          </a:bodyPr>
          <a:lstStyle/>
          <a:p>
            <a:r>
              <a:rPr lang="es-CO" sz="1200" dirty="0">
                <a:solidFill>
                  <a:schemeClr val="tx1"/>
                </a:solidFill>
                <a:latin typeface="+mn-lt"/>
              </a:rPr>
              <a:t>23%</a:t>
            </a:r>
          </a:p>
        </p:txBody>
      </p:sp>
      <p:sp>
        <p:nvSpPr>
          <p:cNvPr id="248" name="TextBox 20"/>
          <p:cNvSpPr txBox="1"/>
          <p:nvPr/>
        </p:nvSpPr>
        <p:spPr>
          <a:xfrm>
            <a:off x="8640198" y="2814257"/>
            <a:ext cx="671980" cy="276999"/>
          </a:xfrm>
          <a:prstGeom prst="rect">
            <a:avLst/>
          </a:prstGeom>
          <a:noFill/>
        </p:spPr>
        <p:txBody>
          <a:bodyPr wrap="none" rtlCol="0" anchor="ctr">
            <a:spAutoFit/>
          </a:bodyPr>
          <a:lstStyle/>
          <a:p>
            <a:pPr algn="r" defTabSz="914412"/>
            <a:r>
              <a:rPr lang="es-CO" sz="1200" dirty="0">
                <a:solidFill>
                  <a:schemeClr val="tx1"/>
                </a:solidFill>
                <a:latin typeface="Calibri"/>
                <a:cs typeface="+mn-cs"/>
              </a:rPr>
              <a:t>NSE 5-6</a:t>
            </a:r>
          </a:p>
        </p:txBody>
      </p:sp>
      <p:sp>
        <p:nvSpPr>
          <p:cNvPr id="60" name="CuadroTexto 59"/>
          <p:cNvSpPr txBox="1"/>
          <p:nvPr/>
        </p:nvSpPr>
        <p:spPr>
          <a:xfrm>
            <a:off x="3204719" y="3800073"/>
            <a:ext cx="453970" cy="276999"/>
          </a:xfrm>
          <a:prstGeom prst="rect">
            <a:avLst/>
          </a:prstGeom>
          <a:noFill/>
        </p:spPr>
        <p:txBody>
          <a:bodyPr wrap="none" rtlCol="0">
            <a:spAutoFit/>
          </a:bodyPr>
          <a:lstStyle/>
          <a:p>
            <a:r>
              <a:rPr lang="es-CO" sz="1200" dirty="0">
                <a:solidFill>
                  <a:schemeClr val="tx1"/>
                </a:solidFill>
                <a:latin typeface="+mn-lt"/>
              </a:rPr>
              <a:t>27%</a:t>
            </a:r>
          </a:p>
        </p:txBody>
      </p:sp>
      <p:cxnSp>
        <p:nvCxnSpPr>
          <p:cNvPr id="48" name="Conector recto 47"/>
          <p:cNvCxnSpPr/>
          <p:nvPr/>
        </p:nvCxnSpPr>
        <p:spPr>
          <a:xfrm>
            <a:off x="3935760" y="1988840"/>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Conector recto 48"/>
          <p:cNvCxnSpPr/>
          <p:nvPr/>
        </p:nvCxnSpPr>
        <p:spPr>
          <a:xfrm>
            <a:off x="8256240" y="1988840"/>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15</a:t>
            </a:fld>
            <a:endParaRPr sz="1350" dirty="0">
              <a:solidFill>
                <a:schemeClr val="accent3">
                  <a:lumMod val="75000"/>
                </a:schemeClr>
              </a:solidFill>
              <a:latin typeface="Calibri"/>
              <a:cs typeface="Calibri"/>
            </a:endParaRPr>
          </a:p>
        </p:txBody>
      </p:sp>
    </p:spTree>
    <p:extLst>
      <p:ext uri="{BB962C8B-B14F-4D97-AF65-F5344CB8AC3E}">
        <p14:creationId xmlns:p14="http://schemas.microsoft.com/office/powerpoint/2010/main" val="28778420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150</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695400"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INHIBIDORES USO MEDIOS</a:t>
            </a:r>
          </a:p>
          <a:p>
            <a:pPr marL="8573" marR="3429">
              <a:spcBef>
                <a:spcPts val="68"/>
              </a:spcBef>
            </a:pPr>
            <a:r>
              <a:rPr lang="es-MX" sz="2363" spc="101" dirty="0">
                <a:solidFill>
                  <a:schemeClr val="accent3">
                    <a:lumMod val="75000"/>
                  </a:schemeClr>
                </a:solidFill>
                <a:latin typeface="+mn-lt"/>
              </a:rPr>
              <a:t>TRANSPORTE SOSTENIBLE</a:t>
            </a:r>
            <a:endParaRPr lang="es-MX" sz="2363" spc="84" dirty="0">
              <a:solidFill>
                <a:schemeClr val="accent3">
                  <a:lumMod val="75000"/>
                </a:schemeClr>
              </a:solidFill>
              <a:latin typeface="+mn-lt"/>
            </a:endParaRPr>
          </a:p>
        </p:txBody>
      </p:sp>
      <p:sp>
        <p:nvSpPr>
          <p:cNvPr id="22" name="object 8"/>
          <p:cNvSpPr txBox="1"/>
          <p:nvPr/>
        </p:nvSpPr>
        <p:spPr>
          <a:xfrm>
            <a:off x="551384" y="1052736"/>
            <a:ext cx="10582002"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cree usted que es la principal razón para que no haya más personas usando medios de transporte sostenibles (como caminar, montar bicicleta, usar el MIO) para desplazarse en sus recorridos cotidianos?</a:t>
            </a:r>
          </a:p>
        </p:txBody>
      </p:sp>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551460607"/>
              </p:ext>
            </p:extLst>
          </p:nvPr>
        </p:nvGraphicFramePr>
        <p:xfrm>
          <a:off x="-9668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a 3"/>
          <p:cNvGraphicFramePr>
            <a:graphicFrameLocks noGrp="1"/>
          </p:cNvGraphicFramePr>
          <p:nvPr>
            <p:extLst>
              <p:ext uri="{D42A27DB-BD31-4B8C-83A1-F6EECF244321}">
                <p14:modId xmlns:p14="http://schemas.microsoft.com/office/powerpoint/2010/main" val="1970808063"/>
              </p:ext>
            </p:extLst>
          </p:nvPr>
        </p:nvGraphicFramePr>
        <p:xfrm>
          <a:off x="3904587" y="1844824"/>
          <a:ext cx="7952053" cy="2024676"/>
        </p:xfrm>
        <a:graphic>
          <a:graphicData uri="http://schemas.openxmlformats.org/drawingml/2006/table">
            <a:tbl>
              <a:tblPr>
                <a:tableStyleId>{69C7853C-536D-4A76-A0AE-DD22124D55A5}</a:tableStyleId>
              </a:tblPr>
              <a:tblGrid>
                <a:gridCol w="2912053">
                  <a:extLst>
                    <a:ext uri="{9D8B030D-6E8A-4147-A177-3AD203B41FA5}">
                      <a16:colId xmlns:a16="http://schemas.microsoft.com/office/drawing/2014/main" val="1347442666"/>
                    </a:ext>
                  </a:extLst>
                </a:gridCol>
                <a:gridCol w="720000">
                  <a:extLst>
                    <a:ext uri="{9D8B030D-6E8A-4147-A177-3AD203B41FA5}">
                      <a16:colId xmlns:a16="http://schemas.microsoft.com/office/drawing/2014/main" val="4190463420"/>
                    </a:ext>
                  </a:extLst>
                </a:gridCol>
                <a:gridCol w="720000">
                  <a:extLst>
                    <a:ext uri="{9D8B030D-6E8A-4147-A177-3AD203B41FA5}">
                      <a16:colId xmlns:a16="http://schemas.microsoft.com/office/drawing/2014/main" val="3985845198"/>
                    </a:ext>
                  </a:extLst>
                </a:gridCol>
                <a:gridCol w="720000">
                  <a:extLst>
                    <a:ext uri="{9D8B030D-6E8A-4147-A177-3AD203B41FA5}">
                      <a16:colId xmlns:a16="http://schemas.microsoft.com/office/drawing/2014/main" val="1653595183"/>
                    </a:ext>
                  </a:extLst>
                </a:gridCol>
                <a:gridCol w="720000">
                  <a:extLst>
                    <a:ext uri="{9D8B030D-6E8A-4147-A177-3AD203B41FA5}">
                      <a16:colId xmlns:a16="http://schemas.microsoft.com/office/drawing/2014/main" val="123242795"/>
                    </a:ext>
                  </a:extLst>
                </a:gridCol>
                <a:gridCol w="720000">
                  <a:extLst>
                    <a:ext uri="{9D8B030D-6E8A-4147-A177-3AD203B41FA5}">
                      <a16:colId xmlns:a16="http://schemas.microsoft.com/office/drawing/2014/main" val="2813022888"/>
                    </a:ext>
                  </a:extLst>
                </a:gridCol>
                <a:gridCol w="720000">
                  <a:extLst>
                    <a:ext uri="{9D8B030D-6E8A-4147-A177-3AD203B41FA5}">
                      <a16:colId xmlns:a16="http://schemas.microsoft.com/office/drawing/2014/main" val="771250477"/>
                    </a:ext>
                  </a:extLst>
                </a:gridCol>
                <a:gridCol w="720000">
                  <a:extLst>
                    <a:ext uri="{9D8B030D-6E8A-4147-A177-3AD203B41FA5}">
                      <a16:colId xmlns:a16="http://schemas.microsoft.com/office/drawing/2014/main" val="2400895851"/>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083" marR="1083" marT="108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083" marR="1083" marT="1083"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083" marR="1083" marT="108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1667159"/>
                  </a:ext>
                </a:extLst>
              </a:tr>
              <a:tr h="40365">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083" marR="1083" marT="108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083" marR="1083" marT="108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083" marR="1083" marT="108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083" marR="1083" marT="1083"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1083" marR="1083" marT="108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083" marR="1083" marT="1083" marB="0" anchor="b"/>
                </a:tc>
                <a:extLst>
                  <a:ext uri="{0D108BD9-81ED-4DB2-BD59-A6C34878D82A}">
                    <a16:rowId xmlns:a16="http://schemas.microsoft.com/office/drawing/2014/main" val="3890213726"/>
                  </a:ext>
                </a:extLst>
              </a:tr>
              <a:tr h="40365">
                <a:tc>
                  <a:txBody>
                    <a:bodyPr/>
                    <a:lstStyle/>
                    <a:p>
                      <a:pPr algn="r" fontAlgn="t"/>
                      <a:r>
                        <a:rPr lang="es-CO" sz="1100" b="1" u="none" strike="noStrike" dirty="0">
                          <a:effectLst/>
                        </a:rPr>
                        <a:t>Inseguridad</a:t>
                      </a:r>
                      <a:endParaRPr lang="es-CO" sz="1100" b="1" i="0" u="none" strike="noStrike" dirty="0">
                        <a:solidFill>
                          <a:srgbClr val="000000"/>
                        </a:solidFill>
                        <a:effectLst/>
                        <a:latin typeface="+mn-lt"/>
                      </a:endParaRPr>
                    </a:p>
                  </a:txBody>
                  <a:tcPr marL="1083" marR="1083" marT="1083" marB="0"/>
                </a:tc>
                <a:tc>
                  <a:txBody>
                    <a:bodyPr/>
                    <a:lstStyle/>
                    <a:p>
                      <a:pPr algn="ctr" fontAlgn="ctr"/>
                      <a:r>
                        <a:rPr lang="es-CO" sz="1100" u="none" strike="noStrike">
                          <a:effectLst/>
                        </a:rPr>
                        <a:t>51%</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52%</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52%</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52%</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49%</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48%</a:t>
                      </a:r>
                      <a:endParaRPr lang="es-CO" sz="1100" b="0" i="0" u="none" strike="noStrike">
                        <a:solidFill>
                          <a:srgbClr val="000000"/>
                        </a:solidFill>
                        <a:effectLst/>
                        <a:latin typeface="+mn-lt"/>
                      </a:endParaRPr>
                    </a:p>
                  </a:txBody>
                  <a:tcPr marL="1083" marR="1083" marT="1083" marB="0" anchor="ctr"/>
                </a:tc>
                <a:extLst>
                  <a:ext uri="{0D108BD9-81ED-4DB2-BD59-A6C34878D82A}">
                    <a16:rowId xmlns:a16="http://schemas.microsoft.com/office/drawing/2014/main" val="1906886190"/>
                  </a:ext>
                </a:extLst>
              </a:tr>
              <a:tr h="32278">
                <a:tc>
                  <a:txBody>
                    <a:bodyPr/>
                    <a:lstStyle/>
                    <a:p>
                      <a:pPr algn="r" fontAlgn="t"/>
                      <a:r>
                        <a:rPr lang="es-CO" sz="1100" b="1" u="none" strike="noStrike" dirty="0">
                          <a:effectLst/>
                        </a:rPr>
                        <a:t>Falta de infraestructura (andenes, ciclorutas, etc.)</a:t>
                      </a:r>
                      <a:endParaRPr lang="es-CO" sz="1100" b="1" i="0" u="none" strike="noStrike" dirty="0">
                        <a:solidFill>
                          <a:srgbClr val="000000"/>
                        </a:solidFill>
                        <a:effectLst/>
                        <a:latin typeface="+mn-lt"/>
                      </a:endParaRPr>
                    </a:p>
                  </a:txBody>
                  <a:tcPr marL="1083" marR="1083" marT="1083" marB="0"/>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1083" marR="1083" marT="1083" marB="0" anchor="ctr"/>
                </a:tc>
                <a:extLst>
                  <a:ext uri="{0D108BD9-81ED-4DB2-BD59-A6C34878D82A}">
                    <a16:rowId xmlns:a16="http://schemas.microsoft.com/office/drawing/2014/main" val="3351546805"/>
                  </a:ext>
                </a:extLst>
              </a:tr>
              <a:tr h="0">
                <a:tc>
                  <a:txBody>
                    <a:bodyPr/>
                    <a:lstStyle/>
                    <a:p>
                      <a:pPr algn="r" fontAlgn="t"/>
                      <a:r>
                        <a:rPr lang="es-CO" sz="1100" b="1" u="none" strike="noStrike" dirty="0">
                          <a:effectLst/>
                        </a:rPr>
                        <a:t>Costos altos</a:t>
                      </a:r>
                      <a:endParaRPr lang="es-CO" sz="1100" b="1" i="0" u="none" strike="noStrike" dirty="0">
                        <a:solidFill>
                          <a:srgbClr val="000000"/>
                        </a:solidFill>
                        <a:effectLst/>
                        <a:latin typeface="+mn-lt"/>
                      </a:endParaRPr>
                    </a:p>
                  </a:txBody>
                  <a:tcPr marL="1083" marR="1083" marT="1083" marB="0"/>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083" marR="1083" marT="1083" marB="0" anchor="ctr"/>
                </a:tc>
                <a:extLst>
                  <a:ext uri="{0D108BD9-81ED-4DB2-BD59-A6C34878D82A}">
                    <a16:rowId xmlns:a16="http://schemas.microsoft.com/office/drawing/2014/main" val="1522717342"/>
                  </a:ext>
                </a:extLst>
              </a:tr>
              <a:tr h="0">
                <a:tc>
                  <a:txBody>
                    <a:bodyPr/>
                    <a:lstStyle/>
                    <a:p>
                      <a:pPr algn="r" fontAlgn="t"/>
                      <a:r>
                        <a:rPr lang="es-CO" sz="1100" b="1" u="none" strike="noStrike" dirty="0">
                          <a:effectLst/>
                        </a:rPr>
                        <a:t>Falta de información</a:t>
                      </a:r>
                      <a:endParaRPr lang="es-CO" sz="1100" b="1" i="0" u="none" strike="noStrike" dirty="0">
                        <a:solidFill>
                          <a:srgbClr val="000000"/>
                        </a:solidFill>
                        <a:effectLst/>
                        <a:latin typeface="+mn-lt"/>
                      </a:endParaRPr>
                    </a:p>
                  </a:txBody>
                  <a:tcPr marL="1083" marR="1083" marT="1083"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083" marR="1083" marT="1083" marB="0" anchor="ctr"/>
                </a:tc>
                <a:extLst>
                  <a:ext uri="{0D108BD9-81ED-4DB2-BD59-A6C34878D82A}">
                    <a16:rowId xmlns:a16="http://schemas.microsoft.com/office/drawing/2014/main" val="4195747618"/>
                  </a:ext>
                </a:extLst>
              </a:tr>
              <a:tr h="0">
                <a:tc>
                  <a:txBody>
                    <a:bodyPr/>
                    <a:lstStyle/>
                    <a:p>
                      <a:pPr algn="r" fontAlgn="t"/>
                      <a:r>
                        <a:rPr lang="es-CO" sz="1100" b="1" u="none" strike="noStrike" dirty="0">
                          <a:effectLst/>
                        </a:rPr>
                        <a:t>Condiciones climáticas</a:t>
                      </a:r>
                      <a:endParaRPr lang="es-CO" sz="1100" b="1" i="0" u="none" strike="noStrike" dirty="0">
                        <a:solidFill>
                          <a:srgbClr val="000000"/>
                        </a:solidFill>
                        <a:effectLst/>
                        <a:latin typeface="+mn-lt"/>
                      </a:endParaRPr>
                    </a:p>
                  </a:txBody>
                  <a:tcPr marL="1083" marR="1083" marT="1083"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083" marR="1083" marT="1083" marB="0" anchor="ctr"/>
                </a:tc>
                <a:extLst>
                  <a:ext uri="{0D108BD9-81ED-4DB2-BD59-A6C34878D82A}">
                    <a16:rowId xmlns:a16="http://schemas.microsoft.com/office/drawing/2014/main" val="497083408"/>
                  </a:ext>
                </a:extLst>
              </a:tr>
              <a:tr h="0">
                <a:tc>
                  <a:txBody>
                    <a:bodyPr/>
                    <a:lstStyle/>
                    <a:p>
                      <a:pPr algn="r" fontAlgn="t"/>
                      <a:r>
                        <a:rPr lang="es-CO" sz="1100" b="1" u="none" strike="noStrike" dirty="0">
                          <a:effectLst/>
                        </a:rPr>
                        <a:t>Inclinación del terreno</a:t>
                      </a:r>
                      <a:endParaRPr lang="es-CO" sz="1100" b="1" i="0" u="none" strike="noStrike" dirty="0">
                        <a:solidFill>
                          <a:srgbClr val="000000"/>
                        </a:solidFill>
                        <a:effectLst/>
                        <a:latin typeface="+mn-lt"/>
                      </a:endParaRPr>
                    </a:p>
                  </a:txBody>
                  <a:tcPr marL="1083" marR="1083" marT="108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083" marR="1083" marT="1083" marB="0" anchor="ctr"/>
                </a:tc>
                <a:extLst>
                  <a:ext uri="{0D108BD9-81ED-4DB2-BD59-A6C34878D82A}">
                    <a16:rowId xmlns:a16="http://schemas.microsoft.com/office/drawing/2014/main" val="251392250"/>
                  </a:ext>
                </a:extLst>
              </a:tr>
              <a:tr h="0">
                <a:tc>
                  <a:txBody>
                    <a:bodyPr/>
                    <a:lstStyle/>
                    <a:p>
                      <a:pPr algn="r" fontAlgn="t"/>
                      <a:r>
                        <a:rPr lang="es-CO" sz="1100" b="1" u="none" strike="noStrike" dirty="0">
                          <a:effectLst/>
                        </a:rPr>
                        <a:t>Otro</a:t>
                      </a:r>
                      <a:endParaRPr lang="es-CO" sz="1100" b="1" i="0" u="none" strike="noStrike" dirty="0">
                        <a:solidFill>
                          <a:srgbClr val="000000"/>
                        </a:solidFill>
                        <a:effectLst/>
                        <a:latin typeface="+mn-lt"/>
                      </a:endParaRPr>
                    </a:p>
                  </a:txBody>
                  <a:tcPr marL="1083" marR="1083" marT="1083"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083" marR="1083" marT="108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083" marR="1083" marT="1083" marB="0" anchor="ctr"/>
                </a:tc>
                <a:extLst>
                  <a:ext uri="{0D108BD9-81ED-4DB2-BD59-A6C34878D82A}">
                    <a16:rowId xmlns:a16="http://schemas.microsoft.com/office/drawing/2014/main" val="2805903678"/>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083" marR="1083" marT="1083"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3687803862"/>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083" marR="1083" marT="1083"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1083" marR="1083" marT="1083"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1083" marR="1083" marT="1083"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083" marR="1083" marT="1083"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083" marR="1083" marT="1083"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1083" marR="1083" marT="1083"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1083" marR="1083" marT="1083"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1083" marR="1083" marT="1083" marB="0" anchor="ctr"/>
                </a:tc>
                <a:extLst>
                  <a:ext uri="{0D108BD9-81ED-4DB2-BD59-A6C34878D82A}">
                    <a16:rowId xmlns:a16="http://schemas.microsoft.com/office/drawing/2014/main" val="2572032279"/>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083" marR="1083" marT="1083"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083" marR="1083" marT="1083"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083" marR="1083" marT="1083"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083" marR="1083" marT="1083"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083" marR="1083" marT="1083"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083" marR="1083" marT="1083"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083" marR="1083" marT="1083"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083" marR="1083" marT="1083" marB="0" anchor="ctr"/>
                </a:tc>
                <a:extLst>
                  <a:ext uri="{0D108BD9-81ED-4DB2-BD59-A6C34878D82A}">
                    <a16:rowId xmlns:a16="http://schemas.microsoft.com/office/drawing/2014/main" val="2491703599"/>
                  </a:ext>
                </a:extLst>
              </a:tr>
            </a:tbl>
          </a:graphicData>
        </a:graphic>
      </p:graphicFrame>
    </p:spTree>
    <p:extLst>
      <p:ext uri="{BB962C8B-B14F-4D97-AF65-F5344CB8AC3E}">
        <p14:creationId xmlns:p14="http://schemas.microsoft.com/office/powerpoint/2010/main" val="39235474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duotone>
              <a:schemeClr val="bg2">
                <a:shade val="45000"/>
                <a:satMod val="135000"/>
              </a:schemeClr>
              <a:prstClr val="white"/>
            </a:duotone>
          </a:blip>
          <a:stretch>
            <a:fillRect/>
          </a:stretch>
        </p:blipFill>
        <p:spPr>
          <a:xfrm>
            <a:off x="1376849" y="44624"/>
            <a:ext cx="9569008" cy="6765588"/>
          </a:xfrm>
          <a:prstGeom prst="rect">
            <a:avLst/>
          </a:prstGeom>
        </p:spPr>
      </p:pic>
      <p:sp>
        <p:nvSpPr>
          <p:cNvPr id="5" name="object 5"/>
          <p:cNvSpPr txBox="1">
            <a:spLocks noGrp="1"/>
          </p:cNvSpPr>
          <p:nvPr>
            <p:ph type="title" idx="4294967295"/>
          </p:nvPr>
        </p:nvSpPr>
        <p:spPr>
          <a:xfrm>
            <a:off x="1775520" y="2714198"/>
            <a:ext cx="8064896" cy="1362874"/>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z="4400" spc="159" dirty="0"/>
              <a:t>SUBMÓDULO MÓDULO INFLUENCIA SOCIAL</a:t>
            </a:r>
            <a:endParaRPr lang="es-MX" sz="4400"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35466455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152</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¿Qué tan importante es la opinión de sus amigos en la elección de su principal modo de transporte?</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4960996" y="6052337"/>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2,3</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2,2</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6008680"/>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2,3</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2,3</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2,3</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2,2</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OPINIÓN</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DE AMIGOS</a:t>
            </a:r>
            <a:endParaRPr lang="es-MX" sz="2360" spc="84" dirty="0">
              <a:solidFill>
                <a:schemeClr val="tx1"/>
              </a:solidFill>
              <a:latin typeface="+mn-lt"/>
            </a:endParaRPr>
          </a:p>
        </p:txBody>
      </p:sp>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608298228"/>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774867503"/>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857348974"/>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208911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153</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2,6</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2,5</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2,1</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2,2</a:t>
              </a:r>
            </a:p>
          </p:txBody>
        </p:sp>
      </p:grpSp>
      <p:graphicFrame>
        <p:nvGraphicFramePr>
          <p:cNvPr id="2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251566636"/>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3"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¿Qué tan importante es la opinión de sus amigos en la elección de su principal modo de transporte?</a:t>
            </a:r>
          </a:p>
        </p:txBody>
      </p:sp>
      <p:sp>
        <p:nvSpPr>
          <p:cNvPr id="26"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OPINIÓN</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DE AMIGOS</a:t>
            </a:r>
            <a:endParaRPr lang="es-MX" sz="2360" spc="84" dirty="0">
              <a:solidFill>
                <a:schemeClr val="tx1"/>
              </a:solidFill>
              <a:latin typeface="+mn-lt"/>
            </a:endParaRPr>
          </a:p>
        </p:txBody>
      </p:sp>
      <p:graphicFrame>
        <p:nvGraphicFramePr>
          <p:cNvPr id="2" name="Tabla 1"/>
          <p:cNvGraphicFramePr>
            <a:graphicFrameLocks noGrp="1"/>
          </p:cNvGraphicFramePr>
          <p:nvPr>
            <p:extLst>
              <p:ext uri="{D42A27DB-BD31-4B8C-83A1-F6EECF244321}">
                <p14:modId xmlns:p14="http://schemas.microsoft.com/office/powerpoint/2010/main" val="1015463763"/>
              </p:ext>
            </p:extLst>
          </p:nvPr>
        </p:nvGraphicFramePr>
        <p:xfrm>
          <a:off x="5204732" y="1844824"/>
          <a:ext cx="6651908" cy="1858318"/>
        </p:xfrm>
        <a:graphic>
          <a:graphicData uri="http://schemas.openxmlformats.org/drawingml/2006/table">
            <a:tbl>
              <a:tblPr>
                <a:tableStyleId>{69C7853C-536D-4A76-A0AE-DD22124D55A5}</a:tableStyleId>
              </a:tblPr>
              <a:tblGrid>
                <a:gridCol w="1359908">
                  <a:extLst>
                    <a:ext uri="{9D8B030D-6E8A-4147-A177-3AD203B41FA5}">
                      <a16:colId xmlns:a16="http://schemas.microsoft.com/office/drawing/2014/main" val="2957973677"/>
                    </a:ext>
                  </a:extLst>
                </a:gridCol>
                <a:gridCol w="756000">
                  <a:extLst>
                    <a:ext uri="{9D8B030D-6E8A-4147-A177-3AD203B41FA5}">
                      <a16:colId xmlns:a16="http://schemas.microsoft.com/office/drawing/2014/main" val="1024574318"/>
                    </a:ext>
                  </a:extLst>
                </a:gridCol>
                <a:gridCol w="756000">
                  <a:extLst>
                    <a:ext uri="{9D8B030D-6E8A-4147-A177-3AD203B41FA5}">
                      <a16:colId xmlns:a16="http://schemas.microsoft.com/office/drawing/2014/main" val="509119076"/>
                    </a:ext>
                  </a:extLst>
                </a:gridCol>
                <a:gridCol w="756000">
                  <a:extLst>
                    <a:ext uri="{9D8B030D-6E8A-4147-A177-3AD203B41FA5}">
                      <a16:colId xmlns:a16="http://schemas.microsoft.com/office/drawing/2014/main" val="3207697101"/>
                    </a:ext>
                  </a:extLst>
                </a:gridCol>
                <a:gridCol w="756000">
                  <a:extLst>
                    <a:ext uri="{9D8B030D-6E8A-4147-A177-3AD203B41FA5}">
                      <a16:colId xmlns:a16="http://schemas.microsoft.com/office/drawing/2014/main" val="4060630102"/>
                    </a:ext>
                  </a:extLst>
                </a:gridCol>
                <a:gridCol w="756000">
                  <a:extLst>
                    <a:ext uri="{9D8B030D-6E8A-4147-A177-3AD203B41FA5}">
                      <a16:colId xmlns:a16="http://schemas.microsoft.com/office/drawing/2014/main" val="933722753"/>
                    </a:ext>
                  </a:extLst>
                </a:gridCol>
                <a:gridCol w="756000">
                  <a:extLst>
                    <a:ext uri="{9D8B030D-6E8A-4147-A177-3AD203B41FA5}">
                      <a16:colId xmlns:a16="http://schemas.microsoft.com/office/drawing/2014/main" val="3762402541"/>
                    </a:ext>
                  </a:extLst>
                </a:gridCol>
                <a:gridCol w="756000">
                  <a:extLst>
                    <a:ext uri="{9D8B030D-6E8A-4147-A177-3AD203B41FA5}">
                      <a16:colId xmlns:a16="http://schemas.microsoft.com/office/drawing/2014/main" val="3143768364"/>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2827969"/>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4250287699"/>
                  </a:ext>
                </a:extLst>
              </a:tr>
              <a:tr h="0">
                <a:tc>
                  <a:txBody>
                    <a:bodyPr/>
                    <a:lstStyle/>
                    <a:p>
                      <a:pPr algn="r" fontAlgn="t"/>
                      <a:r>
                        <a:rPr lang="es-CO" sz="1100" b="1" u="none" strike="noStrike" dirty="0">
                          <a:effectLst/>
                        </a:rPr>
                        <a:t>Nada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55%</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57%</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58%</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51%</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58%</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57%</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53%</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4277079184"/>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2393086418"/>
                  </a:ext>
                </a:extLst>
              </a:tr>
              <a:tr h="0">
                <a:tc>
                  <a:txBody>
                    <a:bodyPr/>
                    <a:lstStyle/>
                    <a:p>
                      <a:pPr algn="r" fontAlgn="t"/>
                      <a:r>
                        <a:rPr lang="es-CO" sz="1100" b="1" u="none" strike="noStrike">
                          <a:effectLst/>
                        </a:rPr>
                        <a:t>3</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2465933130"/>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615653025"/>
                  </a:ext>
                </a:extLst>
              </a:tr>
              <a:tr h="0">
                <a:tc>
                  <a:txBody>
                    <a:bodyPr/>
                    <a:lstStyle/>
                    <a:p>
                      <a:pPr algn="r" fontAlgn="t"/>
                      <a:r>
                        <a:rPr lang="es-CO" sz="1100" b="1" u="none" strike="noStrike" dirty="0">
                          <a:effectLst/>
                        </a:rPr>
                        <a:t>Muy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3371326191"/>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699709229"/>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3619324315"/>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u="none" strike="noStrike" dirty="0">
                          <a:effectLst/>
                        </a:rPr>
                        <a:t>435</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79</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3028265501"/>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u="none" strike="noStrike" dirty="0">
                          <a:effectLst/>
                        </a:rPr>
                        <a:t>2,3</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2,0</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2,0</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2,4</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2,5</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2,4</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2,3</a:t>
                      </a:r>
                      <a:endParaRPr lang="es-CO" sz="1100" b="1"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4260219454"/>
                  </a:ext>
                </a:extLst>
              </a:tr>
            </a:tbl>
          </a:graphicData>
        </a:graphic>
      </p:graphicFrame>
    </p:spTree>
    <p:extLst>
      <p:ext uri="{BB962C8B-B14F-4D97-AF65-F5344CB8AC3E}">
        <p14:creationId xmlns:p14="http://schemas.microsoft.com/office/powerpoint/2010/main" val="4852426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154</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¿Qué tan importante es la opinión de su familia en la elección de su principal modo de transporte?</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a:p>
              <a:r>
                <a:rPr lang="es-CO" sz="1100" dirty="0">
                  <a:solidFill>
                    <a:schemeClr val="accent3">
                      <a:lumMod val="75000"/>
                    </a:schemeClr>
                  </a:solidFill>
                  <a:latin typeface="+mn-lt"/>
                </a:rPr>
                <a:t>Prom. 2,8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75212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a:p>
              <a:r>
                <a:rPr lang="es-CO" sz="1100" dirty="0">
                  <a:solidFill>
                    <a:schemeClr val="accent3">
                      <a:lumMod val="75000"/>
                    </a:schemeClr>
                  </a:solidFill>
                  <a:latin typeface="+mn-lt"/>
                </a:rPr>
                <a:t>Prom. 2,9</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6008680"/>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75212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a:p>
              <a:r>
                <a:rPr lang="es-CO" sz="1100" dirty="0">
                  <a:solidFill>
                    <a:schemeClr val="accent3">
                      <a:lumMod val="75000"/>
                    </a:schemeClr>
                  </a:solidFill>
                  <a:latin typeface="+mn-lt"/>
                </a:rPr>
                <a:t>Prom. 2,9</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75766" cy="615992"/>
            <a:chOff x="8112224" y="6309320"/>
            <a:chExt cx="3075766"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a:p>
              <a:r>
                <a:rPr lang="es-CO" sz="1100" dirty="0">
                  <a:solidFill>
                    <a:schemeClr val="accent3">
                      <a:lumMod val="75000"/>
                    </a:schemeClr>
                  </a:solidFill>
                  <a:latin typeface="+mn-lt"/>
                </a:rPr>
                <a:t>Prom. 2,9</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75212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a:p>
              <a:r>
                <a:rPr lang="es-CO" sz="1100" dirty="0">
                  <a:solidFill>
                    <a:schemeClr val="accent3">
                      <a:lumMod val="75000"/>
                    </a:schemeClr>
                  </a:solidFill>
                  <a:latin typeface="+mn-lt"/>
                </a:rPr>
                <a:t>Prom. 2,9</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75212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a:p>
              <a:r>
                <a:rPr lang="es-CO" sz="1100" dirty="0">
                  <a:solidFill>
                    <a:schemeClr val="accent3">
                      <a:lumMod val="75000"/>
                    </a:schemeClr>
                  </a:solidFill>
                  <a:latin typeface="+mn-lt"/>
                </a:rPr>
                <a:t>Prom. 2,7</a:t>
              </a:r>
            </a:p>
          </p:txBody>
        </p:sp>
      </p:grpSp>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OPINIÓN</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DE LA FAMILIA</a:t>
            </a:r>
            <a:endParaRPr lang="es-MX" sz="2360" spc="84" dirty="0">
              <a:solidFill>
                <a:schemeClr val="tx1"/>
              </a:solidFill>
              <a:latin typeface="+mn-lt"/>
            </a:endParaRPr>
          </a:p>
        </p:txBody>
      </p:sp>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968708630"/>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846125083"/>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621751679"/>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8125070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155</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a:p>
              <a:r>
                <a:rPr lang="es-CO" sz="1100" dirty="0">
                  <a:solidFill>
                    <a:schemeClr val="accent3">
                      <a:lumMod val="75000"/>
                    </a:schemeClr>
                  </a:solidFill>
                  <a:latin typeface="+mn-lt"/>
                </a:rPr>
                <a:t>Prom. 3,1</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725739"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a:p>
              <a:r>
                <a:rPr lang="es-CO" sz="1100" dirty="0">
                  <a:solidFill>
                    <a:schemeClr val="accent3">
                      <a:lumMod val="75000"/>
                    </a:schemeClr>
                  </a:solidFill>
                  <a:latin typeface="+mn-lt"/>
                </a:rPr>
                <a:t>Prom. 2,8</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837105"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a:p>
              <a:r>
                <a:rPr lang="es-CO" sz="1100" dirty="0">
                  <a:solidFill>
                    <a:schemeClr val="accent3">
                      <a:lumMod val="75000"/>
                    </a:schemeClr>
                  </a:solidFill>
                  <a:latin typeface="+mn-lt"/>
                </a:rPr>
                <a:t>Prom. 2,7</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765954"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a:p>
              <a:r>
                <a:rPr lang="es-CO" sz="1100" dirty="0">
                  <a:solidFill>
                    <a:schemeClr val="accent3">
                      <a:lumMod val="75000"/>
                    </a:schemeClr>
                  </a:solidFill>
                  <a:latin typeface="+mn-lt"/>
                </a:rPr>
                <a:t>Prom. 2,9</a:t>
              </a:r>
            </a:p>
          </p:txBody>
        </p:sp>
      </p:grpSp>
      <p:sp>
        <p:nvSpPr>
          <p:cNvPr id="19" name="object 8"/>
          <p:cNvSpPr txBox="1"/>
          <p:nvPr/>
        </p:nvSpPr>
        <p:spPr>
          <a:xfrm>
            <a:off x="551384" y="1052736"/>
            <a:ext cx="9649072"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¿Qué tan importante es la opinión de su familia en la elección de su principal modo de transporte?</a:t>
            </a:r>
          </a:p>
        </p:txBody>
      </p:sp>
      <p:sp>
        <p:nvSpPr>
          <p:cNvPr id="20"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IMPORTANCIA OPINIÓN</a:t>
            </a:r>
            <a:endParaRPr lang="es-MX" sz="2363" spc="101" dirty="0">
              <a:solidFill>
                <a:schemeClr val="tx1"/>
              </a:solidFill>
              <a:latin typeface="+mn-lt"/>
            </a:endParaRPr>
          </a:p>
          <a:p>
            <a:pPr marL="8573" marR="3429">
              <a:spcBef>
                <a:spcPts val="68"/>
              </a:spcBef>
            </a:pPr>
            <a:r>
              <a:rPr lang="es-MX" sz="2360" spc="101" dirty="0">
                <a:solidFill>
                  <a:schemeClr val="accent3">
                    <a:lumMod val="75000"/>
                  </a:schemeClr>
                </a:solidFill>
              </a:rPr>
              <a:t>DE LA FAMILIA</a:t>
            </a:r>
            <a:endParaRPr lang="es-MX" sz="2360" spc="84" dirty="0">
              <a:solidFill>
                <a:schemeClr val="tx1"/>
              </a:solidFill>
              <a:latin typeface="+mn-lt"/>
            </a:endParaRPr>
          </a:p>
        </p:txBody>
      </p:sp>
      <p:graphicFrame>
        <p:nvGraphicFramePr>
          <p:cNvPr id="2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78169922"/>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Tabla 21"/>
          <p:cNvGraphicFramePr>
            <a:graphicFrameLocks noGrp="1"/>
          </p:cNvGraphicFramePr>
          <p:nvPr>
            <p:extLst>
              <p:ext uri="{D42A27DB-BD31-4B8C-83A1-F6EECF244321}">
                <p14:modId xmlns:p14="http://schemas.microsoft.com/office/powerpoint/2010/main" val="3983464109"/>
              </p:ext>
            </p:extLst>
          </p:nvPr>
        </p:nvGraphicFramePr>
        <p:xfrm>
          <a:off x="5204732" y="1844824"/>
          <a:ext cx="6682071" cy="1924134"/>
        </p:xfrm>
        <a:graphic>
          <a:graphicData uri="http://schemas.openxmlformats.org/drawingml/2006/table">
            <a:tbl>
              <a:tblPr>
                <a:tableStyleId>{69C7853C-536D-4A76-A0AE-DD22124D55A5}</a:tableStyleId>
              </a:tblPr>
              <a:tblGrid>
                <a:gridCol w="1390071">
                  <a:extLst>
                    <a:ext uri="{9D8B030D-6E8A-4147-A177-3AD203B41FA5}">
                      <a16:colId xmlns:a16="http://schemas.microsoft.com/office/drawing/2014/main" val="2957973677"/>
                    </a:ext>
                  </a:extLst>
                </a:gridCol>
                <a:gridCol w="756000">
                  <a:extLst>
                    <a:ext uri="{9D8B030D-6E8A-4147-A177-3AD203B41FA5}">
                      <a16:colId xmlns:a16="http://schemas.microsoft.com/office/drawing/2014/main" val="1024574318"/>
                    </a:ext>
                  </a:extLst>
                </a:gridCol>
                <a:gridCol w="756000">
                  <a:extLst>
                    <a:ext uri="{9D8B030D-6E8A-4147-A177-3AD203B41FA5}">
                      <a16:colId xmlns:a16="http://schemas.microsoft.com/office/drawing/2014/main" val="509119076"/>
                    </a:ext>
                  </a:extLst>
                </a:gridCol>
                <a:gridCol w="756000">
                  <a:extLst>
                    <a:ext uri="{9D8B030D-6E8A-4147-A177-3AD203B41FA5}">
                      <a16:colId xmlns:a16="http://schemas.microsoft.com/office/drawing/2014/main" val="3207697101"/>
                    </a:ext>
                  </a:extLst>
                </a:gridCol>
                <a:gridCol w="756000">
                  <a:extLst>
                    <a:ext uri="{9D8B030D-6E8A-4147-A177-3AD203B41FA5}">
                      <a16:colId xmlns:a16="http://schemas.microsoft.com/office/drawing/2014/main" val="4060630102"/>
                    </a:ext>
                  </a:extLst>
                </a:gridCol>
                <a:gridCol w="756000">
                  <a:extLst>
                    <a:ext uri="{9D8B030D-6E8A-4147-A177-3AD203B41FA5}">
                      <a16:colId xmlns:a16="http://schemas.microsoft.com/office/drawing/2014/main" val="933722753"/>
                    </a:ext>
                  </a:extLst>
                </a:gridCol>
                <a:gridCol w="756000">
                  <a:extLst>
                    <a:ext uri="{9D8B030D-6E8A-4147-A177-3AD203B41FA5}">
                      <a16:colId xmlns:a16="http://schemas.microsoft.com/office/drawing/2014/main" val="3762402541"/>
                    </a:ext>
                  </a:extLst>
                </a:gridCol>
                <a:gridCol w="756000">
                  <a:extLst>
                    <a:ext uri="{9D8B030D-6E8A-4147-A177-3AD203B41FA5}">
                      <a16:colId xmlns:a16="http://schemas.microsoft.com/office/drawing/2014/main" val="3143768364"/>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2827969"/>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4250287699"/>
                  </a:ext>
                </a:extLst>
              </a:tr>
              <a:tr h="0">
                <a:tc>
                  <a:txBody>
                    <a:bodyPr/>
                    <a:lstStyle/>
                    <a:p>
                      <a:pPr algn="r" fontAlgn="t"/>
                      <a:r>
                        <a:rPr lang="es-CO" sz="1100" b="1" u="none" strike="noStrike" dirty="0">
                          <a:effectLst/>
                        </a:rPr>
                        <a:t>Nada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40%</a:t>
                      </a:r>
                    </a:p>
                  </a:txBody>
                  <a:tcPr marL="9525" marR="9525" marT="9525" marB="0" anchor="ctr"/>
                </a:tc>
                <a:tc>
                  <a:txBody>
                    <a:bodyPr/>
                    <a:lstStyle/>
                    <a:p>
                      <a:pPr algn="ctr" fontAlgn="ctr"/>
                      <a:r>
                        <a:rPr lang="es-CO" sz="1100" b="0" i="0" u="none" strike="noStrike">
                          <a:solidFill>
                            <a:srgbClr val="000000"/>
                          </a:solidFill>
                          <a:effectLst/>
                          <a:latin typeface="+mn-lt"/>
                        </a:rPr>
                        <a:t>30%</a:t>
                      </a:r>
                    </a:p>
                  </a:txBody>
                  <a:tcPr marL="9525" marR="9525" marT="9525" marB="0" anchor="ctr"/>
                </a:tc>
                <a:tc>
                  <a:txBody>
                    <a:bodyPr/>
                    <a:lstStyle/>
                    <a:p>
                      <a:pPr algn="ctr" fontAlgn="ctr"/>
                      <a:r>
                        <a:rPr lang="es-CO" sz="1100" b="0" i="0" u="none" strike="noStrike">
                          <a:solidFill>
                            <a:srgbClr val="000000"/>
                          </a:solidFill>
                          <a:effectLst/>
                          <a:latin typeface="+mn-lt"/>
                        </a:rPr>
                        <a:t>40%</a:t>
                      </a:r>
                    </a:p>
                  </a:txBody>
                  <a:tcPr marL="9525" marR="9525" marT="9525" marB="0" anchor="ctr"/>
                </a:tc>
                <a:tc>
                  <a:txBody>
                    <a:bodyPr/>
                    <a:lstStyle/>
                    <a:p>
                      <a:pPr algn="ctr" fontAlgn="ctr"/>
                      <a:r>
                        <a:rPr lang="es-CO" sz="1100" b="0" i="0" u="none" strike="noStrike">
                          <a:solidFill>
                            <a:srgbClr val="000000"/>
                          </a:solidFill>
                          <a:effectLst/>
                          <a:latin typeface="+mn-lt"/>
                        </a:rPr>
                        <a:t>36%</a:t>
                      </a:r>
                    </a:p>
                  </a:txBody>
                  <a:tcPr marL="9525" marR="9525" marT="9525" marB="0" anchor="ctr"/>
                </a:tc>
                <a:tc>
                  <a:txBody>
                    <a:bodyPr/>
                    <a:lstStyle/>
                    <a:p>
                      <a:pPr algn="ctr" fontAlgn="ctr"/>
                      <a:r>
                        <a:rPr lang="es-CO" sz="1100" b="0" i="0" u="none" strike="noStrike">
                          <a:solidFill>
                            <a:srgbClr val="000000"/>
                          </a:solidFill>
                          <a:effectLst/>
                          <a:latin typeface="+mn-lt"/>
                        </a:rPr>
                        <a:t>43%</a:t>
                      </a:r>
                    </a:p>
                  </a:txBody>
                  <a:tcPr marL="9525" marR="9525" marT="9525" marB="0" anchor="ctr"/>
                </a:tc>
                <a:tc>
                  <a:txBody>
                    <a:bodyPr/>
                    <a:lstStyle/>
                    <a:p>
                      <a:pPr algn="ctr" fontAlgn="ctr"/>
                      <a:r>
                        <a:rPr lang="es-CO" sz="1100" b="0" i="0" u="none" strike="noStrike">
                          <a:solidFill>
                            <a:srgbClr val="000000"/>
                          </a:solidFill>
                          <a:effectLst/>
                          <a:latin typeface="+mn-lt"/>
                        </a:rPr>
                        <a:t>42%</a:t>
                      </a:r>
                    </a:p>
                  </a:txBody>
                  <a:tcPr marL="9525" marR="9525" marT="9525" marB="0" anchor="ctr"/>
                </a:tc>
                <a:tc>
                  <a:txBody>
                    <a:bodyPr/>
                    <a:lstStyle/>
                    <a:p>
                      <a:pPr algn="ctr" fontAlgn="ctr"/>
                      <a:r>
                        <a:rPr lang="es-CO" sz="1100" b="0" i="0" u="none" strike="noStrike">
                          <a:solidFill>
                            <a:srgbClr val="000000"/>
                          </a:solidFill>
                          <a:effectLst/>
                          <a:latin typeface="+mn-lt"/>
                        </a:rPr>
                        <a:t>49%</a:t>
                      </a:r>
                    </a:p>
                  </a:txBody>
                  <a:tcPr marL="9525" marR="9525" marT="9525" marB="0" anchor="ctr"/>
                </a:tc>
                <a:extLst>
                  <a:ext uri="{0D108BD9-81ED-4DB2-BD59-A6C34878D82A}">
                    <a16:rowId xmlns:a16="http://schemas.microsoft.com/office/drawing/2014/main" val="4277079184"/>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2393086418"/>
                  </a:ext>
                </a:extLst>
              </a:tr>
              <a:tr h="0">
                <a:tc>
                  <a:txBody>
                    <a:bodyPr/>
                    <a:lstStyle/>
                    <a:p>
                      <a:pPr algn="r" fontAlgn="t"/>
                      <a:r>
                        <a:rPr lang="es-CO" sz="1100" b="1" u="none" strike="noStrike">
                          <a:effectLst/>
                        </a:rPr>
                        <a:t>3</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26%</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2465933130"/>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tc>
                  <a:txBody>
                    <a:bodyPr/>
                    <a:lstStyle/>
                    <a:p>
                      <a:pPr algn="ctr" fontAlgn="ctr"/>
                      <a:r>
                        <a:rPr lang="es-CO" sz="1100" b="0" i="0" u="none" strike="noStrike">
                          <a:solidFill>
                            <a:srgbClr val="000000"/>
                          </a:solidFill>
                          <a:effectLst/>
                          <a:latin typeface="+mn-lt"/>
                        </a:rPr>
                        <a:t>15%</a:t>
                      </a:r>
                    </a:p>
                  </a:txBody>
                  <a:tcPr marL="9525" marR="9525" marT="9525" marB="0" anchor="ctr"/>
                </a:tc>
                <a:tc>
                  <a:txBody>
                    <a:bodyPr/>
                    <a:lstStyle/>
                    <a:p>
                      <a:pPr algn="ctr" fontAlgn="ctr"/>
                      <a:r>
                        <a:rPr lang="es-CO" sz="1100" b="0" i="0" u="none" strike="noStrike">
                          <a:solidFill>
                            <a:srgbClr val="000000"/>
                          </a:solidFill>
                          <a:effectLst/>
                          <a:latin typeface="+mn-lt"/>
                        </a:rPr>
                        <a:t>17%</a:t>
                      </a:r>
                    </a:p>
                  </a:txBody>
                  <a:tcPr marL="9525" marR="9525" marT="9525" marB="0" anchor="ctr"/>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extLst>
                  <a:ext uri="{0D108BD9-81ED-4DB2-BD59-A6C34878D82A}">
                    <a16:rowId xmlns:a16="http://schemas.microsoft.com/office/drawing/2014/main" val="615653025"/>
                  </a:ext>
                </a:extLst>
              </a:tr>
              <a:tr h="0">
                <a:tc>
                  <a:txBody>
                    <a:bodyPr/>
                    <a:lstStyle/>
                    <a:p>
                      <a:pPr algn="r" fontAlgn="t"/>
                      <a:r>
                        <a:rPr lang="es-CO" sz="1100" b="1" u="none" strike="noStrike" dirty="0">
                          <a:effectLst/>
                        </a:rPr>
                        <a:t>Muy importante</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i="0" u="none" strike="noStrike">
                          <a:solidFill>
                            <a:srgbClr val="000000"/>
                          </a:solidFill>
                          <a:effectLst/>
                          <a:latin typeface="+mn-lt"/>
                        </a:rPr>
                        <a:t>31%</a:t>
                      </a:r>
                    </a:p>
                  </a:txBody>
                  <a:tcPr marL="9525" marR="9525" marT="9525" marB="0" anchor="ctr"/>
                </a:tc>
                <a:tc>
                  <a:txBody>
                    <a:bodyPr/>
                    <a:lstStyle/>
                    <a:p>
                      <a:pPr algn="ctr" fontAlgn="ctr"/>
                      <a:r>
                        <a:rPr lang="es-CO" sz="1100" b="0" i="0" u="none" strike="noStrike">
                          <a:solidFill>
                            <a:srgbClr val="000000"/>
                          </a:solidFill>
                          <a:effectLst/>
                          <a:latin typeface="+mn-lt"/>
                        </a:rPr>
                        <a:t>17%</a:t>
                      </a:r>
                    </a:p>
                  </a:txBody>
                  <a:tcPr marL="9525" marR="9525" marT="9525" marB="0" anchor="ctr"/>
                </a:tc>
                <a:tc>
                  <a:txBody>
                    <a:bodyPr/>
                    <a:lstStyle/>
                    <a:p>
                      <a:pPr algn="ctr" fontAlgn="ctr"/>
                      <a:r>
                        <a:rPr lang="es-CO" sz="1100" b="0" i="0" u="none" strike="noStrike">
                          <a:solidFill>
                            <a:srgbClr val="000000"/>
                          </a:solidFill>
                          <a:effectLst/>
                          <a:latin typeface="+mn-lt"/>
                        </a:rPr>
                        <a:t>17%</a:t>
                      </a:r>
                    </a:p>
                  </a:txBody>
                  <a:tcPr marL="9525" marR="9525" marT="9525" marB="0" anchor="ctr"/>
                </a:tc>
                <a:tc>
                  <a:txBody>
                    <a:bodyPr/>
                    <a:lstStyle/>
                    <a:p>
                      <a:pPr algn="ctr" fontAlgn="ctr"/>
                      <a:r>
                        <a:rPr lang="es-CO" sz="1100" b="0" i="0" u="none" strike="noStrike">
                          <a:solidFill>
                            <a:srgbClr val="000000"/>
                          </a:solidFill>
                          <a:effectLst/>
                          <a:latin typeface="+mn-lt"/>
                        </a:rPr>
                        <a:t>32%</a:t>
                      </a:r>
                    </a:p>
                  </a:txBody>
                  <a:tcPr marL="9525" marR="9525" marT="9525" marB="0" anchor="ctr"/>
                </a:tc>
                <a:tc>
                  <a:txBody>
                    <a:bodyPr/>
                    <a:lstStyle/>
                    <a:p>
                      <a:pPr algn="ctr" fontAlgn="ctr"/>
                      <a:r>
                        <a:rPr lang="es-CO" sz="1100" b="0" i="0" u="none" strike="noStrike">
                          <a:solidFill>
                            <a:srgbClr val="000000"/>
                          </a:solidFill>
                          <a:effectLst/>
                          <a:latin typeface="+mn-lt"/>
                        </a:rPr>
                        <a:t>39%</a:t>
                      </a:r>
                    </a:p>
                  </a:txBody>
                  <a:tcPr marL="9525" marR="9525" marT="9525" marB="0" anchor="ctr"/>
                </a:tc>
                <a:tc>
                  <a:txBody>
                    <a:bodyPr/>
                    <a:lstStyle/>
                    <a:p>
                      <a:pPr algn="ctr" fontAlgn="ctr"/>
                      <a:r>
                        <a:rPr lang="es-CO" sz="1100" b="0" i="0" u="none" strike="noStrike">
                          <a:solidFill>
                            <a:srgbClr val="000000"/>
                          </a:solidFill>
                          <a:effectLst/>
                          <a:latin typeface="+mn-lt"/>
                        </a:rPr>
                        <a:t>40%</a:t>
                      </a:r>
                    </a:p>
                  </a:txBody>
                  <a:tcPr marL="9525" marR="9525" marT="9525" marB="0" anchor="ctr"/>
                </a:tc>
                <a:tc>
                  <a:txBody>
                    <a:bodyPr/>
                    <a:lstStyle/>
                    <a:p>
                      <a:pPr algn="ctr" fontAlgn="ctr"/>
                      <a:r>
                        <a:rPr lang="es-CO" sz="1100" b="0" i="0" u="none" strike="noStrike">
                          <a:solidFill>
                            <a:srgbClr val="000000"/>
                          </a:solidFill>
                          <a:effectLst/>
                          <a:latin typeface="+mn-lt"/>
                        </a:rPr>
                        <a:t>34%</a:t>
                      </a:r>
                    </a:p>
                  </a:txBody>
                  <a:tcPr marL="9525" marR="9525" marT="9525" marB="0" anchor="ctr"/>
                </a:tc>
                <a:extLst>
                  <a:ext uri="{0D108BD9-81ED-4DB2-BD59-A6C34878D82A}">
                    <a16:rowId xmlns:a16="http://schemas.microsoft.com/office/drawing/2014/main" val="3371326191"/>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699709229"/>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1298" marR="1298" marT="1298"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dirty="0">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a:solidFill>
                            <a:srgbClr val="000000"/>
                          </a:solidFill>
                          <a:effectLst/>
                          <a:latin typeface="+mn-lt"/>
                        </a:rPr>
                        <a:t>333.057</a:t>
                      </a:r>
                    </a:p>
                  </a:txBody>
                  <a:tcPr marL="9525" marR="9525" marT="9525" marB="0" anchor="ctr"/>
                </a:tc>
                <a:tc>
                  <a:txBody>
                    <a:bodyPr/>
                    <a:lstStyle/>
                    <a:p>
                      <a:pPr algn="ctr" fontAlgn="ctr"/>
                      <a:r>
                        <a:rPr lang="es-CO" sz="1100" b="1" i="0" u="none" strike="noStrike" dirty="0">
                          <a:solidFill>
                            <a:srgbClr val="000000"/>
                          </a:solidFill>
                          <a:effectLst/>
                          <a:latin typeface="+mn-lt"/>
                        </a:rPr>
                        <a:t>238.311</a:t>
                      </a:r>
                    </a:p>
                  </a:txBody>
                  <a:tcPr marL="9525" marR="9525" marT="9525" marB="0" anchor="ctr"/>
                </a:tc>
                <a:extLst>
                  <a:ext uri="{0D108BD9-81ED-4DB2-BD59-A6C34878D82A}">
                    <a16:rowId xmlns:a16="http://schemas.microsoft.com/office/drawing/2014/main" val="3619324315"/>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dirty="0">
                          <a:solidFill>
                            <a:srgbClr val="000000"/>
                          </a:solidFill>
                          <a:effectLst/>
                          <a:latin typeface="+mn-lt"/>
                        </a:rPr>
                        <a:t>54</a:t>
                      </a:r>
                    </a:p>
                  </a:txBody>
                  <a:tcPr marL="9525" marR="9525" marT="9525" marB="0" anchor="ctr"/>
                </a:tc>
                <a:tc>
                  <a:txBody>
                    <a:bodyPr/>
                    <a:lstStyle/>
                    <a:p>
                      <a:pPr algn="ctr" fontAlgn="ctr"/>
                      <a:r>
                        <a:rPr lang="es-CO" sz="1100" b="1" i="0" u="none" strike="noStrike" dirty="0">
                          <a:solidFill>
                            <a:srgbClr val="000000"/>
                          </a:solidFill>
                          <a:effectLst/>
                          <a:latin typeface="+mn-lt"/>
                        </a:rPr>
                        <a:t>83</a:t>
                      </a:r>
                    </a:p>
                  </a:txBody>
                  <a:tcPr marL="9525" marR="9525" marT="9525" marB="0" anchor="ctr"/>
                </a:tc>
                <a:tc>
                  <a:txBody>
                    <a:bodyPr/>
                    <a:lstStyle/>
                    <a:p>
                      <a:pPr algn="ctr" fontAlgn="ctr"/>
                      <a:r>
                        <a:rPr lang="es-CO" sz="1100" b="1" i="0" u="none" strike="noStrike" dirty="0">
                          <a:solidFill>
                            <a:srgbClr val="000000"/>
                          </a:solidFill>
                          <a:effectLst/>
                          <a:latin typeface="+mn-lt"/>
                        </a:rPr>
                        <a:t>77</a:t>
                      </a:r>
                    </a:p>
                  </a:txBody>
                  <a:tcPr marL="9525" marR="9525" marT="9525" marB="0" anchor="ctr"/>
                </a:tc>
                <a:tc>
                  <a:txBody>
                    <a:bodyPr/>
                    <a:lstStyle/>
                    <a:p>
                      <a:pPr algn="ctr" fontAlgn="ctr"/>
                      <a:r>
                        <a:rPr lang="es-CO" sz="1100" b="1" i="0" u="none" strike="noStrike" dirty="0">
                          <a:solidFill>
                            <a:srgbClr val="000000"/>
                          </a:solidFill>
                          <a:effectLst/>
                          <a:latin typeface="+mn-lt"/>
                        </a:rPr>
                        <a:t>79</a:t>
                      </a:r>
                    </a:p>
                  </a:txBody>
                  <a:tcPr marL="9525" marR="9525" marT="9525" marB="0" anchor="ctr"/>
                </a:tc>
                <a:tc>
                  <a:txBody>
                    <a:bodyPr/>
                    <a:lstStyle/>
                    <a:p>
                      <a:pPr algn="ctr" fontAlgn="ctr"/>
                      <a:r>
                        <a:rPr lang="es-CO" sz="1100" b="1" i="0" u="none" strike="noStrike" dirty="0">
                          <a:solidFill>
                            <a:srgbClr val="000000"/>
                          </a:solidFill>
                          <a:effectLst/>
                          <a:latin typeface="+mn-lt"/>
                        </a:rPr>
                        <a:t>80</a:t>
                      </a:r>
                    </a:p>
                  </a:txBody>
                  <a:tcPr marL="9525" marR="9525" marT="9525" marB="0" anchor="ctr"/>
                </a:tc>
                <a:tc>
                  <a:txBody>
                    <a:bodyPr/>
                    <a:lstStyle/>
                    <a:p>
                      <a:pPr algn="ctr" fontAlgn="ctr"/>
                      <a:r>
                        <a:rPr lang="es-CO" sz="1100" b="1" i="0" u="none" strike="noStrike" dirty="0">
                          <a:solidFill>
                            <a:srgbClr val="000000"/>
                          </a:solidFill>
                          <a:effectLst/>
                          <a:latin typeface="+mn-lt"/>
                        </a:rPr>
                        <a:t>62</a:t>
                      </a:r>
                    </a:p>
                  </a:txBody>
                  <a:tcPr marL="9525" marR="9525" marT="9525" marB="0" anchor="ctr"/>
                </a:tc>
                <a:extLst>
                  <a:ext uri="{0D108BD9-81ED-4DB2-BD59-A6C34878D82A}">
                    <a16:rowId xmlns:a16="http://schemas.microsoft.com/office/drawing/2014/main" val="3028265501"/>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i="0" u="none" strike="noStrike">
                          <a:solidFill>
                            <a:srgbClr val="000000"/>
                          </a:solidFill>
                          <a:effectLst/>
                          <a:latin typeface="+mn-lt"/>
                        </a:rPr>
                        <a:t>2,9</a:t>
                      </a:r>
                    </a:p>
                  </a:txBody>
                  <a:tcPr marL="9525" marR="9525" marT="9525" marB="0" anchor="ctr"/>
                </a:tc>
                <a:tc>
                  <a:txBody>
                    <a:bodyPr/>
                    <a:lstStyle/>
                    <a:p>
                      <a:pPr algn="ctr" fontAlgn="ctr"/>
                      <a:r>
                        <a:rPr lang="es-CO" sz="1100" b="1" i="0" u="none" strike="noStrike">
                          <a:solidFill>
                            <a:srgbClr val="000000"/>
                          </a:solidFill>
                          <a:effectLst/>
                          <a:latin typeface="+mn-lt"/>
                        </a:rPr>
                        <a:t>2,8</a:t>
                      </a:r>
                    </a:p>
                  </a:txBody>
                  <a:tcPr marL="9525" marR="9525" marT="9525" marB="0" anchor="ctr"/>
                </a:tc>
                <a:tc>
                  <a:txBody>
                    <a:bodyPr/>
                    <a:lstStyle/>
                    <a:p>
                      <a:pPr algn="ctr" fontAlgn="ctr"/>
                      <a:r>
                        <a:rPr lang="es-CO" sz="1100" b="1" i="0" u="none" strike="noStrike">
                          <a:solidFill>
                            <a:srgbClr val="000000"/>
                          </a:solidFill>
                          <a:effectLst/>
                          <a:latin typeface="+mn-lt"/>
                        </a:rPr>
                        <a:t>2,5</a:t>
                      </a:r>
                    </a:p>
                  </a:txBody>
                  <a:tcPr marL="9525" marR="9525" marT="9525" marB="0" anchor="ctr"/>
                </a:tc>
                <a:tc>
                  <a:txBody>
                    <a:bodyPr/>
                    <a:lstStyle/>
                    <a:p>
                      <a:pPr algn="ctr" fontAlgn="ctr"/>
                      <a:r>
                        <a:rPr lang="es-CO" sz="1100" b="1" i="0" u="none" strike="noStrike" dirty="0">
                          <a:solidFill>
                            <a:srgbClr val="000000"/>
                          </a:solidFill>
                          <a:effectLst/>
                          <a:latin typeface="+mn-lt"/>
                        </a:rPr>
                        <a:t>3,0</a:t>
                      </a:r>
                    </a:p>
                  </a:txBody>
                  <a:tcPr marL="9525" marR="9525" marT="9525" marB="0" anchor="ctr"/>
                </a:tc>
                <a:tc>
                  <a:txBody>
                    <a:bodyPr/>
                    <a:lstStyle/>
                    <a:p>
                      <a:pPr algn="ctr" fontAlgn="ctr"/>
                      <a:r>
                        <a:rPr lang="es-CO" sz="1100" b="1" i="0" u="none" strike="noStrike" dirty="0">
                          <a:solidFill>
                            <a:srgbClr val="000000"/>
                          </a:solidFill>
                          <a:effectLst/>
                          <a:latin typeface="+mn-lt"/>
                        </a:rPr>
                        <a:t>3,0</a:t>
                      </a:r>
                    </a:p>
                  </a:txBody>
                  <a:tcPr marL="9525" marR="9525" marT="9525" marB="0" anchor="ctr"/>
                </a:tc>
                <a:tc>
                  <a:txBody>
                    <a:bodyPr/>
                    <a:lstStyle/>
                    <a:p>
                      <a:pPr algn="ctr" fontAlgn="ctr"/>
                      <a:r>
                        <a:rPr lang="es-CO" sz="1100" b="1" i="0" u="none" strike="noStrike" dirty="0">
                          <a:solidFill>
                            <a:srgbClr val="000000"/>
                          </a:solidFill>
                          <a:effectLst/>
                          <a:latin typeface="+mn-lt"/>
                        </a:rPr>
                        <a:t>3,0</a:t>
                      </a:r>
                    </a:p>
                  </a:txBody>
                  <a:tcPr marL="9525" marR="9525" marT="9525" marB="0" anchor="ctr"/>
                </a:tc>
                <a:tc>
                  <a:txBody>
                    <a:bodyPr/>
                    <a:lstStyle/>
                    <a:p>
                      <a:pPr algn="ctr" fontAlgn="ctr"/>
                      <a:r>
                        <a:rPr lang="es-CO" sz="1100" b="1" i="0" u="none" strike="noStrike" dirty="0">
                          <a:solidFill>
                            <a:srgbClr val="000000"/>
                          </a:solidFill>
                          <a:effectLst/>
                          <a:latin typeface="+mn-lt"/>
                        </a:rPr>
                        <a:t>2,7</a:t>
                      </a:r>
                    </a:p>
                  </a:txBody>
                  <a:tcPr marL="9525" marR="9525" marT="9525" marB="0" anchor="ctr"/>
                </a:tc>
                <a:extLst>
                  <a:ext uri="{0D108BD9-81ED-4DB2-BD59-A6C34878D82A}">
                    <a16:rowId xmlns:a16="http://schemas.microsoft.com/office/drawing/2014/main" val="4260219454"/>
                  </a:ext>
                </a:extLst>
              </a:tr>
            </a:tbl>
          </a:graphicData>
        </a:graphic>
      </p:graphicFrame>
    </p:spTree>
    <p:extLst>
      <p:ext uri="{BB962C8B-B14F-4D97-AF65-F5344CB8AC3E}">
        <p14:creationId xmlns:p14="http://schemas.microsoft.com/office/powerpoint/2010/main" val="34407428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duotone>
              <a:schemeClr val="bg2">
                <a:shade val="45000"/>
                <a:satMod val="135000"/>
              </a:schemeClr>
              <a:prstClr val="white"/>
            </a:duotone>
          </a:blip>
          <a:stretch>
            <a:fillRect/>
          </a:stretch>
        </p:blipFill>
        <p:spPr>
          <a:xfrm>
            <a:off x="0" y="0"/>
            <a:ext cx="12192000" cy="6858000"/>
          </a:xfrm>
          <a:prstGeom prst="rect">
            <a:avLst/>
          </a:prstGeom>
        </p:spPr>
      </p:pic>
      <p:sp>
        <p:nvSpPr>
          <p:cNvPr id="5" name="object 5"/>
          <p:cNvSpPr txBox="1">
            <a:spLocks noGrp="1"/>
          </p:cNvSpPr>
          <p:nvPr>
            <p:ph type="title" idx="4294967295"/>
          </p:nvPr>
        </p:nvSpPr>
        <p:spPr>
          <a:xfrm>
            <a:off x="1775520" y="2564904"/>
            <a:ext cx="7632848" cy="1624484"/>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z="3400" spc="159" dirty="0"/>
              <a:t>MÓDULO EXPERIENCIAS ACOSO, INSEGURIDAD, DISCRIMINACIÓN Y VBG</a:t>
            </a:r>
            <a:endParaRPr lang="es-MX" sz="3400"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27657272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6" y="285890"/>
            <a:ext cx="11274863" cy="815994"/>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1400" spc="101" dirty="0">
                <a:solidFill>
                  <a:schemeClr val="accent3">
                    <a:lumMod val="75000"/>
                  </a:schemeClr>
                </a:solidFill>
                <a:latin typeface="+mn-lt"/>
              </a:rPr>
              <a:t>LE HICIERON COMENTARIOS INCÓMODOS O DESAGRADABLES POR SU ASPECTO FÍSICO, COLOR DE PIEL, FORMA DE HABLAR, SU IDENTIDAD DE GÉNERO, ORIENTACIÓN SEXUAL, ETNIA, SU ORIGEN, POR TENER UNA DISCAPACIDAD, ETC.</a:t>
            </a:r>
            <a:endParaRPr lang="es-MX" sz="1400"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grpSp>
        <p:nvGrpSpPr>
          <p:cNvPr id="203" name="Grupo 202"/>
          <p:cNvGrpSpPr/>
          <p:nvPr/>
        </p:nvGrpSpPr>
        <p:grpSpPr>
          <a:xfrm>
            <a:off x="4965584" y="6093296"/>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061114" y="6094457"/>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229" name="Grupo 228"/>
          <p:cNvGrpSpPr/>
          <p:nvPr/>
        </p:nvGrpSpPr>
        <p:grpSpPr>
          <a:xfrm>
            <a:off x="8917735" y="6078629"/>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47"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157</a:t>
            </a:fld>
            <a:endParaRPr sz="1350" dirty="0">
              <a:solidFill>
                <a:schemeClr val="accent3">
                  <a:lumMod val="75000"/>
                </a:schemeClr>
              </a:solidFill>
              <a:latin typeface="Calibri"/>
              <a:cs typeface="Calibri"/>
            </a:endParaRPr>
          </a:p>
        </p:txBody>
      </p:sp>
      <p:sp>
        <p:nvSpPr>
          <p:cNvPr id="53" name="22 Rectángulo"/>
          <p:cNvSpPr/>
          <p:nvPr/>
        </p:nvSpPr>
        <p:spPr>
          <a:xfrm>
            <a:off x="5525476" y="1646832"/>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54" name="object 4">
            <a:extLst>
              <a:ext uri="{FF2B5EF4-FFF2-40B4-BE49-F238E27FC236}">
                <a16:creationId xmlns:a16="http://schemas.microsoft.com/office/drawing/2014/main" id="{A7157F5C-9DC2-425E-A31F-74B0C3BE6816}"/>
              </a:ext>
            </a:extLst>
          </p:cNvPr>
          <p:cNvSpPr txBox="1"/>
          <p:nvPr/>
        </p:nvSpPr>
        <p:spPr>
          <a:xfrm>
            <a:off x="1133032"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55" name="object 4">
            <a:extLst>
              <a:ext uri="{FF2B5EF4-FFF2-40B4-BE49-F238E27FC236}">
                <a16:creationId xmlns:a16="http://schemas.microsoft.com/office/drawing/2014/main" id="{FC66D8EB-E0AF-40E7-8EE1-0C25FBC9B55C}"/>
              </a:ext>
            </a:extLst>
          </p:cNvPr>
          <p:cNvSpPr txBox="1"/>
          <p:nvPr/>
        </p:nvSpPr>
        <p:spPr>
          <a:xfrm>
            <a:off x="4975325"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59" name="Rectángulo 58">
            <a:extLst>
              <a:ext uri="{FF2B5EF4-FFF2-40B4-BE49-F238E27FC236}">
                <a16:creationId xmlns:a16="http://schemas.microsoft.com/office/drawing/2014/main" id="{82BEA086-6F56-425E-93AB-1C9BCBCE5A27}"/>
              </a:ext>
            </a:extLst>
          </p:cNvPr>
          <p:cNvSpPr/>
          <p:nvPr/>
        </p:nvSpPr>
        <p:spPr>
          <a:xfrm>
            <a:off x="983432" y="2275025"/>
            <a:ext cx="2546149"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Rectángulo 60">
            <a:extLst>
              <a:ext uri="{FF2B5EF4-FFF2-40B4-BE49-F238E27FC236}">
                <a16:creationId xmlns:a16="http://schemas.microsoft.com/office/drawing/2014/main" id="{7081C7F0-A3E9-4743-9530-F2B4C8089B2D}"/>
              </a:ext>
            </a:extLst>
          </p:cNvPr>
          <p:cNvSpPr/>
          <p:nvPr/>
        </p:nvSpPr>
        <p:spPr>
          <a:xfrm>
            <a:off x="4236369" y="2275025"/>
            <a:ext cx="3515815"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2" name="object 4">
            <a:extLst>
              <a:ext uri="{FF2B5EF4-FFF2-40B4-BE49-F238E27FC236}">
                <a16:creationId xmlns:a16="http://schemas.microsoft.com/office/drawing/2014/main" id="{FC66D8EB-E0AF-40E7-8EE1-0C25FBC9B55C}"/>
              </a:ext>
            </a:extLst>
          </p:cNvPr>
          <p:cNvSpPr txBox="1"/>
          <p:nvPr/>
        </p:nvSpPr>
        <p:spPr>
          <a:xfrm>
            <a:off x="8719741" y="264422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63" name="Rectángulo 62">
            <a:extLst>
              <a:ext uri="{FF2B5EF4-FFF2-40B4-BE49-F238E27FC236}">
                <a16:creationId xmlns:a16="http://schemas.microsoft.com/office/drawing/2014/main" id="{7081C7F0-A3E9-4743-9530-F2B4C8089B2D}"/>
              </a:ext>
            </a:extLst>
          </p:cNvPr>
          <p:cNvSpPr/>
          <p:nvPr/>
        </p:nvSpPr>
        <p:spPr>
          <a:xfrm>
            <a:off x="8256240" y="2276872"/>
            <a:ext cx="3312368"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616122214"/>
              </p:ext>
            </p:extLst>
          </p:nvPr>
        </p:nvGraphicFramePr>
        <p:xfrm>
          <a:off x="4439817" y="2973727"/>
          <a:ext cx="3077467" cy="2683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849172948"/>
              </p:ext>
            </p:extLst>
          </p:nvPr>
        </p:nvGraphicFramePr>
        <p:xfrm>
          <a:off x="8419133" y="2973727"/>
          <a:ext cx="3077467" cy="2685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658555457"/>
              </p:ext>
            </p:extLst>
          </p:nvPr>
        </p:nvGraphicFramePr>
        <p:xfrm>
          <a:off x="767408" y="2973595"/>
          <a:ext cx="3077467" cy="26397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418841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158</a:t>
            </a:fld>
            <a:endParaRPr sz="1350" dirty="0">
              <a:solidFill>
                <a:schemeClr val="accent3">
                  <a:lumMod val="75000"/>
                </a:schemeClr>
              </a:solidFill>
              <a:latin typeface="Calibri"/>
              <a:cs typeface="Calibri"/>
            </a:endParaRPr>
          </a:p>
        </p:txBody>
      </p:sp>
      <p:grpSp>
        <p:nvGrpSpPr>
          <p:cNvPr id="38" name="Grupo 37"/>
          <p:cNvGrpSpPr/>
          <p:nvPr/>
        </p:nvGrpSpPr>
        <p:grpSpPr>
          <a:xfrm>
            <a:off x="119337" y="4725144"/>
            <a:ext cx="2958374" cy="446715"/>
            <a:chOff x="8957443" y="6078629"/>
            <a:chExt cx="3519487" cy="446715"/>
          </a:xfrm>
        </p:grpSpPr>
        <p:sp>
          <p:nvSpPr>
            <p:cNvPr id="39"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0" name="CuadroTexto 39">
              <a:extLst>
                <a:ext uri="{FF2B5EF4-FFF2-40B4-BE49-F238E27FC236}">
                  <a16:creationId xmlns:a16="http://schemas.microsoft.com/office/drawing/2014/main" id="{C80FD727-6A73-4F22-989A-FF4F7D29AFB0}"/>
                </a:ext>
              </a:extLst>
            </p:cNvPr>
            <p:cNvSpPr txBox="1"/>
            <p:nvPr/>
          </p:nvSpPr>
          <p:spPr>
            <a:xfrm>
              <a:off x="9886787" y="6094457"/>
              <a:ext cx="776548" cy="415498"/>
            </a:xfrm>
            <a:prstGeom prst="rect">
              <a:avLst/>
            </a:prstGeom>
            <a:noFill/>
          </p:spPr>
          <p:txBody>
            <a:bodyPr wrap="none" rtlCol="0">
              <a:spAutoFit/>
            </a:bodyPr>
            <a:lstStyle/>
            <a:p>
              <a:r>
                <a:rPr lang="es-CO" sz="1000" dirty="0">
                  <a:solidFill>
                    <a:schemeClr val="accent3">
                      <a:lumMod val="75000"/>
                    </a:schemeClr>
                  </a:solidFill>
                  <a:latin typeface="+mn-lt"/>
                </a:rPr>
                <a:t>Ladera</a:t>
              </a:r>
            </a:p>
            <a:p>
              <a:r>
                <a:rPr lang="es-CO" sz="1000" dirty="0">
                  <a:solidFill>
                    <a:schemeClr val="accent3">
                      <a:lumMod val="75000"/>
                    </a:schemeClr>
                  </a:solidFill>
                  <a:latin typeface="+mn-lt"/>
                </a:rPr>
                <a:t>Base: 42</a:t>
              </a:r>
            </a:p>
          </p:txBody>
        </p:sp>
        <p:sp>
          <p:nvSpPr>
            <p:cNvPr id="54" name="Rectángulo 53">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5" name="CuadroTexto 54">
              <a:extLst>
                <a:ext uri="{FF2B5EF4-FFF2-40B4-BE49-F238E27FC236}">
                  <a16:creationId xmlns:a16="http://schemas.microsoft.com/office/drawing/2014/main" id="{958EB4CF-4518-4B49-9A15-18ADBDAAF982}"/>
                </a:ext>
              </a:extLst>
            </p:cNvPr>
            <p:cNvSpPr txBox="1"/>
            <p:nvPr/>
          </p:nvSpPr>
          <p:spPr>
            <a:xfrm>
              <a:off x="9094699" y="6094457"/>
              <a:ext cx="801340" cy="415498"/>
            </a:xfrm>
            <a:prstGeom prst="rect">
              <a:avLst/>
            </a:prstGeom>
            <a:noFill/>
          </p:spPr>
          <p:txBody>
            <a:bodyPr wrap="none" rtlCol="0">
              <a:spAutoFit/>
            </a:bodyPr>
            <a:lstStyle/>
            <a:p>
              <a:r>
                <a:rPr lang="es-CO" sz="1000" dirty="0">
                  <a:solidFill>
                    <a:schemeClr val="accent3">
                      <a:lumMod val="75000"/>
                    </a:schemeClr>
                  </a:solidFill>
                  <a:latin typeface="+mn-lt"/>
                </a:rPr>
                <a:t>Centro A</a:t>
              </a:r>
            </a:p>
            <a:p>
              <a:r>
                <a:rPr lang="es-CO" sz="1000" dirty="0">
                  <a:solidFill>
                    <a:schemeClr val="accent3">
                      <a:lumMod val="75000"/>
                    </a:schemeClr>
                  </a:solidFill>
                  <a:latin typeface="+mn-lt"/>
                </a:rPr>
                <a:t>Base: 89</a:t>
              </a:r>
            </a:p>
          </p:txBody>
        </p:sp>
        <p:sp>
          <p:nvSpPr>
            <p:cNvPr id="57" name="Rectángulo 56">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8" name="Rectángulo 57">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9" name="CuadroTexto 58">
              <a:extLst>
                <a:ext uri="{FF2B5EF4-FFF2-40B4-BE49-F238E27FC236}">
                  <a16:creationId xmlns:a16="http://schemas.microsoft.com/office/drawing/2014/main" id="{C80FD727-6A73-4F22-989A-FF4F7D29AFB0}"/>
                </a:ext>
              </a:extLst>
            </p:cNvPr>
            <p:cNvSpPr txBox="1"/>
            <p:nvPr/>
          </p:nvSpPr>
          <p:spPr>
            <a:xfrm>
              <a:off x="10630912" y="6078629"/>
              <a:ext cx="955810" cy="400110"/>
            </a:xfrm>
            <a:prstGeom prst="rect">
              <a:avLst/>
            </a:prstGeom>
            <a:noFill/>
          </p:spPr>
          <p:txBody>
            <a:bodyPr wrap="none" rtlCol="0">
              <a:spAutoFit/>
            </a:bodyPr>
            <a:lstStyle/>
            <a:p>
              <a:r>
                <a:rPr lang="es-CO" sz="1000" dirty="0">
                  <a:solidFill>
                    <a:schemeClr val="accent3">
                      <a:lumMod val="75000"/>
                    </a:schemeClr>
                  </a:solidFill>
                  <a:latin typeface="+mn-lt"/>
                </a:rPr>
                <a:t>U. Corredor</a:t>
              </a:r>
            </a:p>
            <a:p>
              <a:r>
                <a:rPr lang="es-CO" sz="1000" dirty="0">
                  <a:solidFill>
                    <a:schemeClr val="accent3">
                      <a:lumMod val="75000"/>
                    </a:schemeClr>
                  </a:solidFill>
                  <a:latin typeface="+mn-lt"/>
                </a:rPr>
                <a:t>Base: 171</a:t>
              </a:r>
            </a:p>
          </p:txBody>
        </p:sp>
        <p:sp>
          <p:nvSpPr>
            <p:cNvPr id="60" name="Rectángulo 59">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11566889" y="6093296"/>
              <a:ext cx="910041" cy="415498"/>
            </a:xfrm>
            <a:prstGeom prst="rect">
              <a:avLst/>
            </a:prstGeom>
            <a:noFill/>
          </p:spPr>
          <p:txBody>
            <a:bodyPr wrap="none" rtlCol="0">
              <a:spAutoFit/>
            </a:bodyPr>
            <a:lstStyle/>
            <a:p>
              <a:r>
                <a:rPr lang="es-CO" sz="1000" dirty="0">
                  <a:solidFill>
                    <a:schemeClr val="accent3">
                      <a:lumMod val="75000"/>
                    </a:schemeClr>
                  </a:solidFill>
                  <a:latin typeface="+mn-lt"/>
                </a:rPr>
                <a:t>U. Oriente</a:t>
              </a:r>
            </a:p>
            <a:p>
              <a:r>
                <a:rPr lang="es-CO" sz="1000" dirty="0">
                  <a:solidFill>
                    <a:schemeClr val="accent3">
                      <a:lumMod val="75000"/>
                    </a:schemeClr>
                  </a:solidFill>
                  <a:latin typeface="+mn-lt"/>
                </a:rPr>
                <a:t>Base: 133</a:t>
              </a:r>
            </a:p>
          </p:txBody>
        </p:sp>
      </p:grpSp>
      <p:sp>
        <p:nvSpPr>
          <p:cNvPr id="62" name="object 4">
            <a:extLst>
              <a:ext uri="{FF2B5EF4-FFF2-40B4-BE49-F238E27FC236}">
                <a16:creationId xmlns:a16="http://schemas.microsoft.com/office/drawing/2014/main" id="{FC66D8EB-E0AF-40E7-8EE1-0C25FBC9B55C}"/>
              </a:ext>
            </a:extLst>
          </p:cNvPr>
          <p:cNvSpPr txBox="1"/>
          <p:nvPr/>
        </p:nvSpPr>
        <p:spPr>
          <a:xfrm>
            <a:off x="335360" y="233658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aphicFrame>
        <p:nvGraphicFramePr>
          <p:cNvPr id="6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361213352"/>
              </p:ext>
            </p:extLst>
          </p:nvPr>
        </p:nvGraphicFramePr>
        <p:xfrm>
          <a:off x="116654" y="2258526"/>
          <a:ext cx="2863353" cy="2632465"/>
        </p:xfrm>
        <a:graphic>
          <a:graphicData uri="http://schemas.openxmlformats.org/drawingml/2006/chart">
            <c:chart xmlns:c="http://schemas.openxmlformats.org/drawingml/2006/chart" xmlns:r="http://schemas.openxmlformats.org/officeDocument/2006/relationships" r:id="rId2"/>
          </a:graphicData>
        </a:graphic>
      </p:graphicFrame>
      <p:sp>
        <p:nvSpPr>
          <p:cNvPr id="65"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sp>
        <p:nvSpPr>
          <p:cNvPr id="67" name="object 2"/>
          <p:cNvSpPr txBox="1">
            <a:spLocks/>
          </p:cNvSpPr>
          <p:nvPr/>
        </p:nvSpPr>
        <p:spPr>
          <a:xfrm>
            <a:off x="581776" y="285890"/>
            <a:ext cx="11274863" cy="815994"/>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1400" spc="101" dirty="0">
                <a:solidFill>
                  <a:schemeClr val="accent3">
                    <a:lumMod val="75000"/>
                  </a:schemeClr>
                </a:solidFill>
                <a:latin typeface="+mn-lt"/>
              </a:rPr>
              <a:t>LE HICIERON COMENTARIOS INCÓMODOS O DESAGRADABLES POR SU ASPECTO FÍSICO, COLOR DE PIEL, FORMA DE HABLAR, SU IDENTIDAD DE GÉNERO, ORIENTACIÓN SEXUAL, ETNIA, SU ORIGEN, POR TENER UNA DISCAPACIDAD, ETC.</a:t>
            </a:r>
            <a:endParaRPr lang="es-MX" sz="1400" spc="84" dirty="0">
              <a:solidFill>
                <a:schemeClr val="accent3">
                  <a:lumMod val="75000"/>
                </a:schemeClr>
              </a:solidFill>
              <a:latin typeface="+mn-lt"/>
            </a:endParaRPr>
          </a:p>
        </p:txBody>
      </p:sp>
      <p:graphicFrame>
        <p:nvGraphicFramePr>
          <p:cNvPr id="2" name="Tabla 1"/>
          <p:cNvGraphicFramePr>
            <a:graphicFrameLocks noGrp="1"/>
          </p:cNvGraphicFramePr>
          <p:nvPr>
            <p:extLst>
              <p:ext uri="{D42A27DB-BD31-4B8C-83A1-F6EECF244321}">
                <p14:modId xmlns:p14="http://schemas.microsoft.com/office/powerpoint/2010/main" val="1658861941"/>
              </p:ext>
            </p:extLst>
          </p:nvPr>
        </p:nvGraphicFramePr>
        <p:xfrm>
          <a:off x="5375921" y="2348880"/>
          <a:ext cx="6480718" cy="1353304"/>
        </p:xfrm>
        <a:graphic>
          <a:graphicData uri="http://schemas.openxmlformats.org/drawingml/2006/table">
            <a:tbl>
              <a:tblPr>
                <a:tableStyleId>{69C7853C-536D-4A76-A0AE-DD22124D55A5}</a:tableStyleId>
              </a:tblPr>
              <a:tblGrid>
                <a:gridCol w="1377438">
                  <a:extLst>
                    <a:ext uri="{9D8B030D-6E8A-4147-A177-3AD203B41FA5}">
                      <a16:colId xmlns:a16="http://schemas.microsoft.com/office/drawing/2014/main" val="1936149163"/>
                    </a:ext>
                  </a:extLst>
                </a:gridCol>
                <a:gridCol w="729040">
                  <a:extLst>
                    <a:ext uri="{9D8B030D-6E8A-4147-A177-3AD203B41FA5}">
                      <a16:colId xmlns:a16="http://schemas.microsoft.com/office/drawing/2014/main" val="2268514998"/>
                    </a:ext>
                  </a:extLst>
                </a:gridCol>
                <a:gridCol w="729040">
                  <a:extLst>
                    <a:ext uri="{9D8B030D-6E8A-4147-A177-3AD203B41FA5}">
                      <a16:colId xmlns:a16="http://schemas.microsoft.com/office/drawing/2014/main" val="3480960146"/>
                    </a:ext>
                  </a:extLst>
                </a:gridCol>
                <a:gridCol w="729040">
                  <a:extLst>
                    <a:ext uri="{9D8B030D-6E8A-4147-A177-3AD203B41FA5}">
                      <a16:colId xmlns:a16="http://schemas.microsoft.com/office/drawing/2014/main" val="97719801"/>
                    </a:ext>
                  </a:extLst>
                </a:gridCol>
                <a:gridCol w="729040">
                  <a:extLst>
                    <a:ext uri="{9D8B030D-6E8A-4147-A177-3AD203B41FA5}">
                      <a16:colId xmlns:a16="http://schemas.microsoft.com/office/drawing/2014/main" val="200121404"/>
                    </a:ext>
                  </a:extLst>
                </a:gridCol>
                <a:gridCol w="729040">
                  <a:extLst>
                    <a:ext uri="{9D8B030D-6E8A-4147-A177-3AD203B41FA5}">
                      <a16:colId xmlns:a16="http://schemas.microsoft.com/office/drawing/2014/main" val="2384762081"/>
                    </a:ext>
                  </a:extLst>
                </a:gridCol>
                <a:gridCol w="729040">
                  <a:extLst>
                    <a:ext uri="{9D8B030D-6E8A-4147-A177-3AD203B41FA5}">
                      <a16:colId xmlns:a16="http://schemas.microsoft.com/office/drawing/2014/main" val="1800670157"/>
                    </a:ext>
                  </a:extLst>
                </a:gridCol>
                <a:gridCol w="729040">
                  <a:extLst>
                    <a:ext uri="{9D8B030D-6E8A-4147-A177-3AD203B41FA5}">
                      <a16:colId xmlns:a16="http://schemas.microsoft.com/office/drawing/2014/main" val="3429865598"/>
                    </a:ext>
                  </a:extLst>
                </a:gridCol>
              </a:tblGrid>
              <a:tr h="30452">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523" marR="1523" marT="152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523" marR="1523" marT="152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6019452"/>
                  </a:ext>
                </a:extLst>
              </a:tr>
              <a:tr h="56743">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523" marR="1523" marT="152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523" marR="1523" marT="1523" marB="0" anchor="b"/>
                </a:tc>
                <a:extLst>
                  <a:ext uri="{0D108BD9-81ED-4DB2-BD59-A6C34878D82A}">
                    <a16:rowId xmlns:a16="http://schemas.microsoft.com/office/drawing/2014/main" val="138645887"/>
                  </a:ext>
                </a:extLst>
              </a:tr>
              <a:tr h="31975">
                <a:tc>
                  <a:txBody>
                    <a:bodyPr/>
                    <a:lstStyle/>
                    <a:p>
                      <a:pPr algn="r" fontAlgn="t"/>
                      <a:r>
                        <a:rPr lang="es-CO" sz="1100" b="1" u="none" strike="noStrike" dirty="0">
                          <a:effectLst/>
                        </a:rPr>
                        <a:t>Si</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523" marR="1523" marT="1523" marB="0" anchor="ctr"/>
                </a:tc>
                <a:extLst>
                  <a:ext uri="{0D108BD9-81ED-4DB2-BD59-A6C34878D82A}">
                    <a16:rowId xmlns:a16="http://schemas.microsoft.com/office/drawing/2014/main" val="212352845"/>
                  </a:ext>
                </a:extLst>
              </a:tr>
              <a:tr h="30452">
                <a:tc>
                  <a:txBody>
                    <a:bodyPr/>
                    <a:lstStyle/>
                    <a:p>
                      <a:pPr algn="r" fontAlgn="t"/>
                      <a:r>
                        <a:rPr lang="es-CO" sz="1100" b="1" u="none" strike="noStrike" dirty="0">
                          <a:effectLst/>
                        </a:rPr>
                        <a:t>No</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u="none" strike="noStrike">
                          <a:effectLst/>
                        </a:rPr>
                        <a:t>90%</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94%</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86%</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93%</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90%</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92%</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88%</a:t>
                      </a:r>
                      <a:endParaRPr lang="es-CO" sz="1100" b="0" i="0" u="none" strike="noStrike">
                        <a:solidFill>
                          <a:srgbClr val="000000"/>
                        </a:solidFill>
                        <a:effectLst/>
                        <a:latin typeface="+mn-lt"/>
                      </a:endParaRPr>
                    </a:p>
                  </a:txBody>
                  <a:tcPr marL="1523" marR="1523" marT="1523" marB="0" anchor="ctr"/>
                </a:tc>
                <a:extLst>
                  <a:ext uri="{0D108BD9-81ED-4DB2-BD59-A6C34878D82A}">
                    <a16:rowId xmlns:a16="http://schemas.microsoft.com/office/drawing/2014/main" val="2621513402"/>
                  </a:ext>
                </a:extLst>
              </a:tr>
              <a:tr h="30452">
                <a:tc>
                  <a:txBody>
                    <a:bodyPr/>
                    <a:lstStyle/>
                    <a:p>
                      <a:pPr algn="r" fontAlgn="t"/>
                      <a:r>
                        <a:rPr lang="es-CO" sz="1100" b="1" u="none" strike="noStrike">
                          <a:effectLst/>
                        </a:rPr>
                        <a:t>No sabe</a:t>
                      </a:r>
                      <a:endParaRPr lang="es-CO" sz="1100" b="1" i="0" u="none" strike="noStrike">
                        <a:solidFill>
                          <a:srgbClr val="000000"/>
                        </a:solidFill>
                        <a:effectLst/>
                        <a:latin typeface="+mn-lt"/>
                      </a:endParaRPr>
                    </a:p>
                  </a:txBody>
                  <a:tcPr marL="1523" marR="1523" marT="1523"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523" marR="1523" marT="1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523" marR="1523" marT="1523" marB="0" anchor="ctr"/>
                </a:tc>
                <a:extLst>
                  <a:ext uri="{0D108BD9-81ED-4DB2-BD59-A6C34878D82A}">
                    <a16:rowId xmlns:a16="http://schemas.microsoft.com/office/drawing/2014/main" val="2734522748"/>
                  </a:ext>
                </a:extLst>
              </a:tr>
              <a:tr h="30452">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1891358025"/>
                  </a:ext>
                </a:extLst>
              </a:tr>
              <a:tr h="30452">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523" marR="1523" marT="1523"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1523" marR="1523" marT="1523"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1523" marR="1523" marT="1523"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523" marR="1523" marT="1523"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1523" marR="1523" marT="1523"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1523" marR="1523" marT="1523"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1523" marR="1523" marT="1523" marB="0" anchor="ctr"/>
                </a:tc>
                <a:extLst>
                  <a:ext uri="{0D108BD9-81ED-4DB2-BD59-A6C34878D82A}">
                    <a16:rowId xmlns:a16="http://schemas.microsoft.com/office/drawing/2014/main" val="827184203"/>
                  </a:ext>
                </a:extLst>
              </a:tr>
              <a:tr h="66995">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523" marR="1523" marT="1523"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1523" marR="1523" marT="1523"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1523" marR="1523" marT="1523"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523" marR="1523" marT="1523"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523" marR="1523" marT="1523"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523" marR="1523" marT="1523"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523" marR="1523" marT="1523" marB="0" anchor="ctr"/>
                </a:tc>
                <a:extLst>
                  <a:ext uri="{0D108BD9-81ED-4DB2-BD59-A6C34878D82A}">
                    <a16:rowId xmlns:a16="http://schemas.microsoft.com/office/drawing/2014/main" val="1283171758"/>
                  </a:ext>
                </a:extLst>
              </a:tr>
            </a:tbl>
          </a:graphicData>
        </a:graphic>
      </p:graphicFrame>
    </p:spTree>
    <p:extLst>
      <p:ext uri="{BB962C8B-B14F-4D97-AF65-F5344CB8AC3E}">
        <p14:creationId xmlns:p14="http://schemas.microsoft.com/office/powerpoint/2010/main" val="6857496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6" y="285890"/>
            <a:ext cx="11274863" cy="794449"/>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660" spc="101" dirty="0">
                <a:solidFill>
                  <a:schemeClr val="accent3">
                    <a:lumMod val="75000"/>
                  </a:schemeClr>
                </a:solidFill>
                <a:latin typeface="+mn-lt"/>
              </a:rPr>
              <a:t>LE MIRARON MORBOSAMENTE EL CUERPO</a:t>
            </a:r>
            <a:endParaRPr lang="es-MX" sz="2660"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grpSp>
        <p:nvGrpSpPr>
          <p:cNvPr id="203" name="Grupo 202"/>
          <p:cNvGrpSpPr/>
          <p:nvPr/>
        </p:nvGrpSpPr>
        <p:grpSpPr>
          <a:xfrm>
            <a:off x="4965584" y="6093296"/>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061114" y="6094457"/>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229" name="Grupo 228"/>
          <p:cNvGrpSpPr/>
          <p:nvPr/>
        </p:nvGrpSpPr>
        <p:grpSpPr>
          <a:xfrm>
            <a:off x="8917735" y="6078629"/>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47"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159</a:t>
            </a:fld>
            <a:endParaRPr sz="1350" dirty="0">
              <a:solidFill>
                <a:schemeClr val="accent3">
                  <a:lumMod val="75000"/>
                </a:schemeClr>
              </a:solidFill>
              <a:latin typeface="Calibri"/>
              <a:cs typeface="Calibri"/>
            </a:endParaRPr>
          </a:p>
        </p:txBody>
      </p:sp>
      <p:sp>
        <p:nvSpPr>
          <p:cNvPr id="53" name="22 Rectángulo"/>
          <p:cNvSpPr/>
          <p:nvPr/>
        </p:nvSpPr>
        <p:spPr>
          <a:xfrm>
            <a:off x="5525476" y="1646832"/>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54" name="object 4">
            <a:extLst>
              <a:ext uri="{FF2B5EF4-FFF2-40B4-BE49-F238E27FC236}">
                <a16:creationId xmlns:a16="http://schemas.microsoft.com/office/drawing/2014/main" id="{A7157F5C-9DC2-425E-A31F-74B0C3BE6816}"/>
              </a:ext>
            </a:extLst>
          </p:cNvPr>
          <p:cNvSpPr txBox="1"/>
          <p:nvPr/>
        </p:nvSpPr>
        <p:spPr>
          <a:xfrm>
            <a:off x="1133032"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55" name="object 4">
            <a:extLst>
              <a:ext uri="{FF2B5EF4-FFF2-40B4-BE49-F238E27FC236}">
                <a16:creationId xmlns:a16="http://schemas.microsoft.com/office/drawing/2014/main" id="{FC66D8EB-E0AF-40E7-8EE1-0C25FBC9B55C}"/>
              </a:ext>
            </a:extLst>
          </p:cNvPr>
          <p:cNvSpPr txBox="1"/>
          <p:nvPr/>
        </p:nvSpPr>
        <p:spPr>
          <a:xfrm>
            <a:off x="4975325"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59" name="Rectángulo 58">
            <a:extLst>
              <a:ext uri="{FF2B5EF4-FFF2-40B4-BE49-F238E27FC236}">
                <a16:creationId xmlns:a16="http://schemas.microsoft.com/office/drawing/2014/main" id="{82BEA086-6F56-425E-93AB-1C9BCBCE5A27}"/>
              </a:ext>
            </a:extLst>
          </p:cNvPr>
          <p:cNvSpPr/>
          <p:nvPr/>
        </p:nvSpPr>
        <p:spPr>
          <a:xfrm>
            <a:off x="983432" y="2275025"/>
            <a:ext cx="2546149"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Rectángulo 60">
            <a:extLst>
              <a:ext uri="{FF2B5EF4-FFF2-40B4-BE49-F238E27FC236}">
                <a16:creationId xmlns:a16="http://schemas.microsoft.com/office/drawing/2014/main" id="{7081C7F0-A3E9-4743-9530-F2B4C8089B2D}"/>
              </a:ext>
            </a:extLst>
          </p:cNvPr>
          <p:cNvSpPr/>
          <p:nvPr/>
        </p:nvSpPr>
        <p:spPr>
          <a:xfrm>
            <a:off x="4236369" y="2275025"/>
            <a:ext cx="3515815"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2" name="object 4">
            <a:extLst>
              <a:ext uri="{FF2B5EF4-FFF2-40B4-BE49-F238E27FC236}">
                <a16:creationId xmlns:a16="http://schemas.microsoft.com/office/drawing/2014/main" id="{FC66D8EB-E0AF-40E7-8EE1-0C25FBC9B55C}"/>
              </a:ext>
            </a:extLst>
          </p:cNvPr>
          <p:cNvSpPr txBox="1"/>
          <p:nvPr/>
        </p:nvSpPr>
        <p:spPr>
          <a:xfrm>
            <a:off x="8719741" y="264422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63" name="Rectángulo 62">
            <a:extLst>
              <a:ext uri="{FF2B5EF4-FFF2-40B4-BE49-F238E27FC236}">
                <a16:creationId xmlns:a16="http://schemas.microsoft.com/office/drawing/2014/main" id="{7081C7F0-A3E9-4743-9530-F2B4C8089B2D}"/>
              </a:ext>
            </a:extLst>
          </p:cNvPr>
          <p:cNvSpPr/>
          <p:nvPr/>
        </p:nvSpPr>
        <p:spPr>
          <a:xfrm>
            <a:off x="8256240" y="2276872"/>
            <a:ext cx="3312368"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70683145"/>
              </p:ext>
            </p:extLst>
          </p:nvPr>
        </p:nvGraphicFramePr>
        <p:xfrm>
          <a:off x="4439817" y="2973727"/>
          <a:ext cx="3077467" cy="2683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913716239"/>
              </p:ext>
            </p:extLst>
          </p:nvPr>
        </p:nvGraphicFramePr>
        <p:xfrm>
          <a:off x="8419133" y="2973727"/>
          <a:ext cx="3077467" cy="2685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97562899"/>
              </p:ext>
            </p:extLst>
          </p:nvPr>
        </p:nvGraphicFramePr>
        <p:xfrm>
          <a:off x="767408" y="2973595"/>
          <a:ext cx="3077467" cy="26397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6080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528811" y="2500898"/>
            <a:ext cx="4968627" cy="4006414"/>
            <a:chOff x="-528811" y="2518930"/>
            <a:chExt cx="4968627" cy="4006414"/>
          </a:xfrm>
        </p:grpSpPr>
        <p:grpSp>
          <p:nvGrpSpPr>
            <p:cNvPr id="29" name="Grupo 28"/>
            <p:cNvGrpSpPr/>
            <p:nvPr/>
          </p:nvGrpSpPr>
          <p:grpSpPr>
            <a:xfrm>
              <a:off x="-528811" y="2518930"/>
              <a:ext cx="4968627" cy="4006414"/>
              <a:chOff x="127000" y="3303429"/>
              <a:chExt cx="8352904" cy="7261359"/>
            </a:xfrm>
          </p:grpSpPr>
          <p:graphicFrame>
            <p:nvGraphicFramePr>
              <p:cNvPr id="30" name="Chart 12"/>
              <p:cNvGraphicFramePr/>
              <p:nvPr>
                <p:extLst>
                  <p:ext uri="{D42A27DB-BD31-4B8C-83A1-F6EECF244321}">
                    <p14:modId xmlns:p14="http://schemas.microsoft.com/office/powerpoint/2010/main" val="1602220057"/>
                  </p:ext>
                </p:extLst>
              </p:nvPr>
            </p:nvGraphicFramePr>
            <p:xfrm>
              <a:off x="127000" y="3303429"/>
              <a:ext cx="8352904" cy="7261359"/>
            </p:xfrm>
            <a:graphic>
              <a:graphicData uri="http://schemas.openxmlformats.org/drawingml/2006/chart">
                <c:chart xmlns:c="http://schemas.openxmlformats.org/drawingml/2006/chart" xmlns:r="http://schemas.openxmlformats.org/officeDocument/2006/relationships" r:id="rId2"/>
              </a:graphicData>
            </a:graphic>
          </p:graphicFrame>
          <p:sp>
            <p:nvSpPr>
              <p:cNvPr id="31" name="TextBox 20"/>
              <p:cNvSpPr txBox="1"/>
              <p:nvPr/>
            </p:nvSpPr>
            <p:spPr>
              <a:xfrm>
                <a:off x="2183245" y="3468072"/>
                <a:ext cx="2134757"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Centro Ampliado</a:t>
                </a:r>
              </a:p>
            </p:txBody>
          </p:sp>
          <p:sp>
            <p:nvSpPr>
              <p:cNvPr id="32" name="TextBox 20"/>
              <p:cNvSpPr txBox="1"/>
              <p:nvPr/>
            </p:nvSpPr>
            <p:spPr>
              <a:xfrm>
                <a:off x="3288348" y="4010108"/>
                <a:ext cx="1029651"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Ladera</a:t>
                </a:r>
              </a:p>
            </p:txBody>
          </p:sp>
        </p:grpSp>
        <p:sp>
          <p:nvSpPr>
            <p:cNvPr id="23" name="TextBox 20"/>
            <p:cNvSpPr txBox="1"/>
            <p:nvPr/>
          </p:nvSpPr>
          <p:spPr>
            <a:xfrm>
              <a:off x="709602" y="3196868"/>
              <a:ext cx="1263359" cy="276999"/>
            </a:xfrm>
            <a:prstGeom prst="rect">
              <a:avLst/>
            </a:prstGeom>
            <a:noFill/>
          </p:spPr>
          <p:txBody>
            <a:bodyPr wrap="none" rtlCol="0" anchor="ctr">
              <a:spAutoFit/>
            </a:bodyPr>
            <a:lstStyle/>
            <a:p>
              <a:pPr algn="r" defTabSz="914412"/>
              <a:r>
                <a:rPr lang="es-CO" sz="1200" dirty="0">
                  <a:solidFill>
                    <a:schemeClr val="tx1"/>
                  </a:solidFill>
                  <a:latin typeface="Calibri"/>
                  <a:cs typeface="+mn-cs"/>
                </a:rPr>
                <a:t>Urbana Corredor</a:t>
              </a:r>
            </a:p>
          </p:txBody>
        </p:sp>
        <p:sp>
          <p:nvSpPr>
            <p:cNvPr id="26" name="TextBox 20"/>
            <p:cNvSpPr txBox="1"/>
            <p:nvPr/>
          </p:nvSpPr>
          <p:spPr>
            <a:xfrm>
              <a:off x="814683" y="3473867"/>
              <a:ext cx="1176861" cy="276999"/>
            </a:xfrm>
            <a:prstGeom prst="rect">
              <a:avLst/>
            </a:prstGeom>
            <a:noFill/>
          </p:spPr>
          <p:txBody>
            <a:bodyPr wrap="none" rtlCol="0" anchor="ctr">
              <a:spAutoFit/>
            </a:bodyPr>
            <a:lstStyle/>
            <a:p>
              <a:pPr algn="r" defTabSz="914412"/>
              <a:r>
                <a:rPr lang="es-CO" sz="1200" dirty="0">
                  <a:solidFill>
                    <a:schemeClr val="tx1"/>
                  </a:solidFill>
                  <a:latin typeface="Calibri"/>
                  <a:cs typeface="+mn-cs"/>
                </a:rPr>
                <a:t>Urbana Oriente</a:t>
              </a:r>
            </a:p>
          </p:txBody>
        </p:sp>
      </p:gr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56"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¿Usted se autoreconoce campesino/a?</a:t>
            </a:r>
          </a:p>
        </p:txBody>
      </p:sp>
      <p:sp>
        <p:nvSpPr>
          <p:cNvPr id="8"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16</a:t>
            </a:fld>
            <a:endParaRPr sz="1350" dirty="0">
              <a:solidFill>
                <a:schemeClr val="accent3">
                  <a:lumMod val="75000"/>
                </a:schemeClr>
              </a:solidFill>
              <a:latin typeface="Calibri"/>
              <a:cs typeface="Calibri"/>
            </a:endParaRPr>
          </a:p>
        </p:txBody>
      </p:sp>
      <p:sp>
        <p:nvSpPr>
          <p:cNvPr id="25" name="22 Rectángulo"/>
          <p:cNvSpPr/>
          <p:nvPr/>
        </p:nvSpPr>
        <p:spPr>
          <a:xfrm>
            <a:off x="1142351" y="1988840"/>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42"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AUTOPERCEPCIÓN</a:t>
            </a:r>
          </a:p>
          <a:p>
            <a:pPr marL="8573" marR="3429">
              <a:spcBef>
                <a:spcPts val="68"/>
              </a:spcBef>
            </a:pPr>
            <a:r>
              <a:rPr lang="es-MX" sz="2363" spc="101" dirty="0">
                <a:solidFill>
                  <a:schemeClr val="accent3">
                    <a:lumMod val="75000"/>
                  </a:schemeClr>
                </a:solidFill>
                <a:latin typeface="+mn-lt"/>
              </a:rPr>
              <a:t>COMO CAMPESINO</a:t>
            </a:r>
            <a:endParaRPr lang="es-MX" sz="2363" spc="84" dirty="0">
              <a:solidFill>
                <a:schemeClr val="accent3">
                  <a:lumMod val="75000"/>
                </a:schemeClr>
              </a:solidFill>
              <a:latin typeface="+mn-lt"/>
            </a:endParaRPr>
          </a:p>
        </p:txBody>
      </p:sp>
      <p:grpSp>
        <p:nvGrpSpPr>
          <p:cNvPr id="43" name="Grupo 42"/>
          <p:cNvGrpSpPr/>
          <p:nvPr/>
        </p:nvGrpSpPr>
        <p:grpSpPr>
          <a:xfrm>
            <a:off x="59078" y="5661248"/>
            <a:ext cx="3427299" cy="446715"/>
            <a:chOff x="8957443" y="6078629"/>
            <a:chExt cx="3427299" cy="446715"/>
          </a:xfrm>
        </p:grpSpPr>
        <p:sp>
          <p:nvSpPr>
            <p:cNvPr id="44"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5" name="CuadroTexto 44">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46" name="Rectángulo 45">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7" name="CuadroTexto 46">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48" name="Rectángulo 47">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9" name="Rectángulo 48">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0" name="CuadroTexto 49">
              <a:extLst>
                <a:ext uri="{FF2B5EF4-FFF2-40B4-BE49-F238E27FC236}">
                  <a16:creationId xmlns:a16="http://schemas.microsoft.com/office/drawing/2014/main" id="{C80FD727-6A73-4F22-989A-FF4F7D29AFB0}"/>
                </a:ext>
              </a:extLst>
            </p:cNvPr>
            <p:cNvSpPr txBox="1"/>
            <p:nvPr/>
          </p:nvSpPr>
          <p:spPr>
            <a:xfrm>
              <a:off x="10630912" y="6078629"/>
              <a:ext cx="889987"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51" name="Rectángulo 50">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2" name="CuadroTexto 51">
              <a:extLst>
                <a:ext uri="{FF2B5EF4-FFF2-40B4-BE49-F238E27FC236}">
                  <a16:creationId xmlns:a16="http://schemas.microsoft.com/office/drawing/2014/main" id="{C80FD727-6A73-4F22-989A-FF4F7D29AFB0}"/>
                </a:ext>
              </a:extLst>
            </p:cNvPr>
            <p:cNvSpPr txBox="1"/>
            <p:nvPr/>
          </p:nvSpPr>
          <p:spPr>
            <a:xfrm>
              <a:off x="11566889" y="6093296"/>
              <a:ext cx="817853"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53" name="object 4">
            <a:extLst>
              <a:ext uri="{FF2B5EF4-FFF2-40B4-BE49-F238E27FC236}">
                <a16:creationId xmlns:a16="http://schemas.microsoft.com/office/drawing/2014/main" id="{FC66D8EB-E0AF-40E7-8EE1-0C25FBC9B55C}"/>
              </a:ext>
            </a:extLst>
          </p:cNvPr>
          <p:cNvSpPr txBox="1"/>
          <p:nvPr/>
        </p:nvSpPr>
        <p:spPr>
          <a:xfrm>
            <a:off x="695400" y="389519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
        <p:nvSpPr>
          <p:cNvPr id="19" name="CuadroTexto 18"/>
          <p:cNvSpPr txBox="1"/>
          <p:nvPr/>
        </p:nvSpPr>
        <p:spPr>
          <a:xfrm>
            <a:off x="3190966" y="4475295"/>
            <a:ext cx="453970" cy="276999"/>
          </a:xfrm>
          <a:prstGeom prst="rect">
            <a:avLst/>
          </a:prstGeom>
          <a:noFill/>
        </p:spPr>
        <p:txBody>
          <a:bodyPr wrap="none" rtlCol="0">
            <a:spAutoFit/>
          </a:bodyPr>
          <a:lstStyle/>
          <a:p>
            <a:r>
              <a:rPr lang="es-CO" sz="1200" dirty="0">
                <a:solidFill>
                  <a:schemeClr val="tx1"/>
                </a:solidFill>
                <a:latin typeface="+mn-lt"/>
              </a:rPr>
              <a:t>34%</a:t>
            </a:r>
          </a:p>
        </p:txBody>
      </p:sp>
      <p:sp>
        <p:nvSpPr>
          <p:cNvPr id="20" name="CuadroTexto 19"/>
          <p:cNvSpPr txBox="1"/>
          <p:nvPr/>
        </p:nvSpPr>
        <p:spPr>
          <a:xfrm>
            <a:off x="2850056" y="3898196"/>
            <a:ext cx="453970" cy="276999"/>
          </a:xfrm>
          <a:prstGeom prst="rect">
            <a:avLst/>
          </a:prstGeom>
          <a:noFill/>
        </p:spPr>
        <p:txBody>
          <a:bodyPr wrap="none" rtlCol="0">
            <a:spAutoFit/>
          </a:bodyPr>
          <a:lstStyle/>
          <a:p>
            <a:r>
              <a:rPr lang="es-CO" sz="1200" dirty="0">
                <a:solidFill>
                  <a:schemeClr val="tx1"/>
                </a:solidFill>
                <a:latin typeface="+mn-lt"/>
              </a:rPr>
              <a:t>21%</a:t>
            </a:r>
          </a:p>
        </p:txBody>
      </p:sp>
      <p:sp>
        <p:nvSpPr>
          <p:cNvPr id="22" name="CuadroTexto 21"/>
          <p:cNvSpPr txBox="1"/>
          <p:nvPr/>
        </p:nvSpPr>
        <p:spPr>
          <a:xfrm>
            <a:off x="2671831" y="4349955"/>
            <a:ext cx="453970" cy="276999"/>
          </a:xfrm>
          <a:prstGeom prst="rect">
            <a:avLst/>
          </a:prstGeom>
          <a:noFill/>
        </p:spPr>
        <p:txBody>
          <a:bodyPr wrap="none" rtlCol="0">
            <a:spAutoFit/>
          </a:bodyPr>
          <a:lstStyle/>
          <a:p>
            <a:r>
              <a:rPr lang="es-CO" sz="1200" dirty="0">
                <a:solidFill>
                  <a:schemeClr val="tx1"/>
                </a:solidFill>
                <a:latin typeface="+mn-lt"/>
              </a:rPr>
              <a:t>31%</a:t>
            </a:r>
          </a:p>
        </p:txBody>
      </p:sp>
      <p:sp>
        <p:nvSpPr>
          <p:cNvPr id="41" name="CuadroTexto 40"/>
          <p:cNvSpPr txBox="1"/>
          <p:nvPr/>
        </p:nvSpPr>
        <p:spPr>
          <a:xfrm>
            <a:off x="3417951" y="3722553"/>
            <a:ext cx="453970" cy="276999"/>
          </a:xfrm>
          <a:prstGeom prst="rect">
            <a:avLst/>
          </a:prstGeom>
          <a:noFill/>
        </p:spPr>
        <p:txBody>
          <a:bodyPr wrap="none" rtlCol="0">
            <a:spAutoFit/>
          </a:bodyPr>
          <a:lstStyle/>
          <a:p>
            <a:r>
              <a:rPr lang="es-CO" sz="1200" dirty="0">
                <a:solidFill>
                  <a:schemeClr val="tx1"/>
                </a:solidFill>
                <a:latin typeface="+mn-lt"/>
              </a:rPr>
              <a:t>22%</a:t>
            </a:r>
          </a:p>
        </p:txBody>
      </p:sp>
      <p:graphicFrame>
        <p:nvGraphicFramePr>
          <p:cNvPr id="2" name="Tabla 1"/>
          <p:cNvGraphicFramePr>
            <a:graphicFrameLocks noGrp="1"/>
          </p:cNvGraphicFramePr>
          <p:nvPr>
            <p:extLst>
              <p:ext uri="{D42A27DB-BD31-4B8C-83A1-F6EECF244321}">
                <p14:modId xmlns:p14="http://schemas.microsoft.com/office/powerpoint/2010/main" val="2850419959"/>
              </p:ext>
            </p:extLst>
          </p:nvPr>
        </p:nvGraphicFramePr>
        <p:xfrm>
          <a:off x="5203411" y="1988840"/>
          <a:ext cx="6653229" cy="1187186"/>
        </p:xfrm>
        <a:graphic>
          <a:graphicData uri="http://schemas.openxmlformats.org/drawingml/2006/table">
            <a:tbl>
              <a:tblPr>
                <a:tableStyleId>{69C7853C-536D-4A76-A0AE-DD22124D55A5}</a:tableStyleId>
              </a:tblPr>
              <a:tblGrid>
                <a:gridCol w="1361229">
                  <a:extLst>
                    <a:ext uri="{9D8B030D-6E8A-4147-A177-3AD203B41FA5}">
                      <a16:colId xmlns:a16="http://schemas.microsoft.com/office/drawing/2014/main" val="2555708667"/>
                    </a:ext>
                  </a:extLst>
                </a:gridCol>
                <a:gridCol w="756000">
                  <a:extLst>
                    <a:ext uri="{9D8B030D-6E8A-4147-A177-3AD203B41FA5}">
                      <a16:colId xmlns:a16="http://schemas.microsoft.com/office/drawing/2014/main" val="1092741169"/>
                    </a:ext>
                  </a:extLst>
                </a:gridCol>
                <a:gridCol w="756000">
                  <a:extLst>
                    <a:ext uri="{9D8B030D-6E8A-4147-A177-3AD203B41FA5}">
                      <a16:colId xmlns:a16="http://schemas.microsoft.com/office/drawing/2014/main" val="2890988302"/>
                    </a:ext>
                  </a:extLst>
                </a:gridCol>
                <a:gridCol w="756000">
                  <a:extLst>
                    <a:ext uri="{9D8B030D-6E8A-4147-A177-3AD203B41FA5}">
                      <a16:colId xmlns:a16="http://schemas.microsoft.com/office/drawing/2014/main" val="919329390"/>
                    </a:ext>
                  </a:extLst>
                </a:gridCol>
                <a:gridCol w="756000">
                  <a:extLst>
                    <a:ext uri="{9D8B030D-6E8A-4147-A177-3AD203B41FA5}">
                      <a16:colId xmlns:a16="http://schemas.microsoft.com/office/drawing/2014/main" val="3384004942"/>
                    </a:ext>
                  </a:extLst>
                </a:gridCol>
                <a:gridCol w="756000">
                  <a:extLst>
                    <a:ext uri="{9D8B030D-6E8A-4147-A177-3AD203B41FA5}">
                      <a16:colId xmlns:a16="http://schemas.microsoft.com/office/drawing/2014/main" val="347942344"/>
                    </a:ext>
                  </a:extLst>
                </a:gridCol>
                <a:gridCol w="756000">
                  <a:extLst>
                    <a:ext uri="{9D8B030D-6E8A-4147-A177-3AD203B41FA5}">
                      <a16:colId xmlns:a16="http://schemas.microsoft.com/office/drawing/2014/main" val="3307038252"/>
                    </a:ext>
                  </a:extLst>
                </a:gridCol>
                <a:gridCol w="756000">
                  <a:extLst>
                    <a:ext uri="{9D8B030D-6E8A-4147-A177-3AD203B41FA5}">
                      <a16:colId xmlns:a16="http://schemas.microsoft.com/office/drawing/2014/main" val="343353883"/>
                    </a:ext>
                  </a:extLst>
                </a:gridCol>
              </a:tblGrid>
              <a:tr h="39166">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958" marR="1958" marT="195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958" marR="1958" marT="195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958" marR="1958" marT="195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48852747"/>
                  </a:ext>
                </a:extLst>
              </a:tr>
              <a:tr h="72979">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958" marR="1958" marT="1958"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958" marR="1958" marT="195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958" marR="1958" marT="1958"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958" marR="1958" marT="195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958" marR="1958" marT="195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958" marR="1958" marT="1958" marB="0" anchor="b"/>
                </a:tc>
                <a:extLst>
                  <a:ext uri="{0D108BD9-81ED-4DB2-BD59-A6C34878D82A}">
                    <a16:rowId xmlns:a16="http://schemas.microsoft.com/office/drawing/2014/main" val="2971202733"/>
                  </a:ext>
                </a:extLst>
              </a:tr>
              <a:tr h="39166">
                <a:tc>
                  <a:txBody>
                    <a:bodyPr/>
                    <a:lstStyle/>
                    <a:p>
                      <a:pPr algn="r" fontAlgn="t"/>
                      <a:r>
                        <a:rPr lang="es-CO" sz="1100" b="1" u="none" strike="noStrike" dirty="0">
                          <a:effectLst/>
                        </a:rPr>
                        <a:t>Si</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u="none" strike="noStrike" dirty="0">
                          <a:effectLst/>
                        </a:rPr>
                        <a:t>27%</a:t>
                      </a:r>
                      <a:endParaRPr lang="es-CO" sz="1100" b="0" i="0" u="none" strike="noStrike" dirty="0">
                        <a:solidFill>
                          <a:srgbClr val="000000"/>
                        </a:solidFill>
                        <a:effectLst/>
                        <a:latin typeface="+mn-lt"/>
                      </a:endParaRPr>
                    </a:p>
                  </a:txBody>
                  <a:tcPr marL="1958" marR="1958" marT="1958"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39%</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31%</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49%</a:t>
                      </a:r>
                      <a:endParaRPr lang="es-CO" sz="11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1027040692"/>
                  </a:ext>
                </a:extLst>
              </a:tr>
              <a:tr h="39166">
                <a:tc>
                  <a:txBody>
                    <a:bodyPr/>
                    <a:lstStyle/>
                    <a:p>
                      <a:pPr algn="r" fontAlgn="t"/>
                      <a:r>
                        <a:rPr lang="es-CO" sz="1100" b="1" u="none" strike="noStrike" dirty="0">
                          <a:effectLst/>
                        </a:rPr>
                        <a:t>No</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u="none" strike="noStrike">
                          <a:effectLst/>
                        </a:rPr>
                        <a:t>73%</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dirty="0">
                          <a:effectLst/>
                        </a:rPr>
                        <a:t>93%</a:t>
                      </a:r>
                      <a:endParaRPr lang="es-CO" sz="1100" b="0" i="0" u="none" strike="noStrike" dirty="0">
                        <a:solidFill>
                          <a:srgbClr val="000000"/>
                        </a:solidFill>
                        <a:effectLst/>
                        <a:latin typeface="+mn-lt"/>
                      </a:endParaRPr>
                    </a:p>
                  </a:txBody>
                  <a:tcPr marL="1958" marR="1958" marT="1958" marB="0" anchor="ctr"/>
                </a:tc>
                <a:tc>
                  <a:txBody>
                    <a:bodyPr/>
                    <a:lstStyle/>
                    <a:p>
                      <a:pPr algn="ctr" fontAlgn="ctr"/>
                      <a:r>
                        <a:rPr lang="es-CO" sz="1100" u="none" strike="noStrike" dirty="0">
                          <a:effectLst/>
                        </a:rPr>
                        <a:t>90%</a:t>
                      </a:r>
                      <a:endParaRPr lang="es-CO" sz="1100" b="0" i="0" u="none" strike="noStrike" dirty="0">
                        <a:solidFill>
                          <a:srgbClr val="000000"/>
                        </a:solidFill>
                        <a:effectLst/>
                        <a:latin typeface="+mn-lt"/>
                      </a:endParaRPr>
                    </a:p>
                  </a:txBody>
                  <a:tcPr marL="1958" marR="1958" marT="1958" marB="0" anchor="ctr"/>
                </a:tc>
                <a:tc>
                  <a:txBody>
                    <a:bodyPr/>
                    <a:lstStyle/>
                    <a:p>
                      <a:pPr algn="ctr" fontAlgn="ctr"/>
                      <a:r>
                        <a:rPr lang="es-CO" sz="1100" u="none" strike="noStrike">
                          <a:effectLst/>
                        </a:rPr>
                        <a:t>80%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61%</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69%</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51%</a:t>
                      </a:r>
                      <a:endParaRPr lang="es-CO" sz="11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2103575637"/>
                  </a:ext>
                </a:extLst>
              </a:tr>
              <a:tr h="39166">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958" marR="1958" marT="195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958" marR="1958" marT="195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3813179167"/>
                  </a:ext>
                </a:extLst>
              </a:tr>
              <a:tr h="39166">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1958" marR="1958" marT="1958" marB="0" anchor="ctr"/>
                </a:tc>
                <a:extLst>
                  <a:ext uri="{0D108BD9-81ED-4DB2-BD59-A6C34878D82A}">
                    <a16:rowId xmlns:a16="http://schemas.microsoft.com/office/drawing/2014/main" val="4007035132"/>
                  </a:ext>
                </a:extLst>
              </a:tr>
              <a:tr h="39166">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b="1" u="none" strike="noStrike" dirty="0">
                          <a:effectLst/>
                        </a:rPr>
                        <a:t>435</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958" marR="1958" marT="1958" marB="0" anchor="ctr"/>
                </a:tc>
                <a:extLst>
                  <a:ext uri="{0D108BD9-81ED-4DB2-BD59-A6C34878D82A}">
                    <a16:rowId xmlns:a16="http://schemas.microsoft.com/office/drawing/2014/main" val="2805724716"/>
                  </a:ext>
                </a:extLst>
              </a:tr>
            </a:tbl>
          </a:graphicData>
        </a:graphic>
      </p:graphicFrame>
    </p:spTree>
    <p:extLst>
      <p:ext uri="{BB962C8B-B14F-4D97-AF65-F5344CB8AC3E}">
        <p14:creationId xmlns:p14="http://schemas.microsoft.com/office/powerpoint/2010/main" val="21603588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160</a:t>
            </a:fld>
            <a:endParaRPr sz="1350" dirty="0">
              <a:solidFill>
                <a:schemeClr val="accent3">
                  <a:lumMod val="75000"/>
                </a:schemeClr>
              </a:solidFill>
              <a:latin typeface="Calibri"/>
              <a:cs typeface="Calibri"/>
            </a:endParaRPr>
          </a:p>
        </p:txBody>
      </p:sp>
      <p:grpSp>
        <p:nvGrpSpPr>
          <p:cNvPr id="38" name="Grupo 37"/>
          <p:cNvGrpSpPr/>
          <p:nvPr/>
        </p:nvGrpSpPr>
        <p:grpSpPr>
          <a:xfrm>
            <a:off x="119337" y="4797152"/>
            <a:ext cx="2958374" cy="446715"/>
            <a:chOff x="8957443" y="6078629"/>
            <a:chExt cx="3519487" cy="446715"/>
          </a:xfrm>
        </p:grpSpPr>
        <p:sp>
          <p:nvSpPr>
            <p:cNvPr id="39"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0" name="CuadroTexto 39">
              <a:extLst>
                <a:ext uri="{FF2B5EF4-FFF2-40B4-BE49-F238E27FC236}">
                  <a16:creationId xmlns:a16="http://schemas.microsoft.com/office/drawing/2014/main" id="{C80FD727-6A73-4F22-989A-FF4F7D29AFB0}"/>
                </a:ext>
              </a:extLst>
            </p:cNvPr>
            <p:cNvSpPr txBox="1"/>
            <p:nvPr/>
          </p:nvSpPr>
          <p:spPr>
            <a:xfrm>
              <a:off x="9886787" y="6094457"/>
              <a:ext cx="776548" cy="415498"/>
            </a:xfrm>
            <a:prstGeom prst="rect">
              <a:avLst/>
            </a:prstGeom>
            <a:noFill/>
          </p:spPr>
          <p:txBody>
            <a:bodyPr wrap="none" rtlCol="0">
              <a:spAutoFit/>
            </a:bodyPr>
            <a:lstStyle/>
            <a:p>
              <a:r>
                <a:rPr lang="es-CO" sz="1000" dirty="0">
                  <a:solidFill>
                    <a:schemeClr val="accent3">
                      <a:lumMod val="75000"/>
                    </a:schemeClr>
                  </a:solidFill>
                  <a:latin typeface="+mn-lt"/>
                </a:rPr>
                <a:t>Ladera</a:t>
              </a:r>
            </a:p>
            <a:p>
              <a:r>
                <a:rPr lang="es-CO" sz="1000" dirty="0">
                  <a:solidFill>
                    <a:schemeClr val="accent3">
                      <a:lumMod val="75000"/>
                    </a:schemeClr>
                  </a:solidFill>
                  <a:latin typeface="+mn-lt"/>
                </a:rPr>
                <a:t>Base: 42</a:t>
              </a:r>
            </a:p>
          </p:txBody>
        </p:sp>
        <p:sp>
          <p:nvSpPr>
            <p:cNvPr id="54" name="Rectángulo 53">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5" name="CuadroTexto 54">
              <a:extLst>
                <a:ext uri="{FF2B5EF4-FFF2-40B4-BE49-F238E27FC236}">
                  <a16:creationId xmlns:a16="http://schemas.microsoft.com/office/drawing/2014/main" id="{958EB4CF-4518-4B49-9A15-18ADBDAAF982}"/>
                </a:ext>
              </a:extLst>
            </p:cNvPr>
            <p:cNvSpPr txBox="1"/>
            <p:nvPr/>
          </p:nvSpPr>
          <p:spPr>
            <a:xfrm>
              <a:off x="9094699" y="6094457"/>
              <a:ext cx="801340" cy="415498"/>
            </a:xfrm>
            <a:prstGeom prst="rect">
              <a:avLst/>
            </a:prstGeom>
            <a:noFill/>
          </p:spPr>
          <p:txBody>
            <a:bodyPr wrap="none" rtlCol="0">
              <a:spAutoFit/>
            </a:bodyPr>
            <a:lstStyle/>
            <a:p>
              <a:r>
                <a:rPr lang="es-CO" sz="1000" dirty="0">
                  <a:solidFill>
                    <a:schemeClr val="accent3">
                      <a:lumMod val="75000"/>
                    </a:schemeClr>
                  </a:solidFill>
                  <a:latin typeface="+mn-lt"/>
                </a:rPr>
                <a:t>Centro A</a:t>
              </a:r>
            </a:p>
            <a:p>
              <a:r>
                <a:rPr lang="es-CO" sz="1000" dirty="0">
                  <a:solidFill>
                    <a:schemeClr val="accent3">
                      <a:lumMod val="75000"/>
                    </a:schemeClr>
                  </a:solidFill>
                  <a:latin typeface="+mn-lt"/>
                </a:rPr>
                <a:t>Base: 89</a:t>
              </a:r>
            </a:p>
          </p:txBody>
        </p:sp>
        <p:sp>
          <p:nvSpPr>
            <p:cNvPr id="57" name="Rectángulo 56">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8" name="Rectángulo 57">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9" name="CuadroTexto 58">
              <a:extLst>
                <a:ext uri="{FF2B5EF4-FFF2-40B4-BE49-F238E27FC236}">
                  <a16:creationId xmlns:a16="http://schemas.microsoft.com/office/drawing/2014/main" id="{C80FD727-6A73-4F22-989A-FF4F7D29AFB0}"/>
                </a:ext>
              </a:extLst>
            </p:cNvPr>
            <p:cNvSpPr txBox="1"/>
            <p:nvPr/>
          </p:nvSpPr>
          <p:spPr>
            <a:xfrm>
              <a:off x="10630912" y="6078629"/>
              <a:ext cx="955810" cy="400110"/>
            </a:xfrm>
            <a:prstGeom prst="rect">
              <a:avLst/>
            </a:prstGeom>
            <a:noFill/>
          </p:spPr>
          <p:txBody>
            <a:bodyPr wrap="none" rtlCol="0">
              <a:spAutoFit/>
            </a:bodyPr>
            <a:lstStyle/>
            <a:p>
              <a:r>
                <a:rPr lang="es-CO" sz="1000" dirty="0">
                  <a:solidFill>
                    <a:schemeClr val="accent3">
                      <a:lumMod val="75000"/>
                    </a:schemeClr>
                  </a:solidFill>
                  <a:latin typeface="+mn-lt"/>
                </a:rPr>
                <a:t>U. Corredor</a:t>
              </a:r>
            </a:p>
            <a:p>
              <a:r>
                <a:rPr lang="es-CO" sz="1000" dirty="0">
                  <a:solidFill>
                    <a:schemeClr val="accent3">
                      <a:lumMod val="75000"/>
                    </a:schemeClr>
                  </a:solidFill>
                  <a:latin typeface="+mn-lt"/>
                </a:rPr>
                <a:t>Base: 171</a:t>
              </a:r>
            </a:p>
          </p:txBody>
        </p:sp>
        <p:sp>
          <p:nvSpPr>
            <p:cNvPr id="60" name="Rectángulo 59">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11566889" y="6093296"/>
              <a:ext cx="910041" cy="415498"/>
            </a:xfrm>
            <a:prstGeom prst="rect">
              <a:avLst/>
            </a:prstGeom>
            <a:noFill/>
          </p:spPr>
          <p:txBody>
            <a:bodyPr wrap="none" rtlCol="0">
              <a:spAutoFit/>
            </a:bodyPr>
            <a:lstStyle/>
            <a:p>
              <a:r>
                <a:rPr lang="es-CO" sz="1000" dirty="0">
                  <a:solidFill>
                    <a:schemeClr val="accent3">
                      <a:lumMod val="75000"/>
                    </a:schemeClr>
                  </a:solidFill>
                  <a:latin typeface="+mn-lt"/>
                </a:rPr>
                <a:t>U. Oriente</a:t>
              </a:r>
            </a:p>
            <a:p>
              <a:r>
                <a:rPr lang="es-CO" sz="1000" dirty="0">
                  <a:solidFill>
                    <a:schemeClr val="accent3">
                      <a:lumMod val="75000"/>
                    </a:schemeClr>
                  </a:solidFill>
                  <a:latin typeface="+mn-lt"/>
                </a:rPr>
                <a:t>Base: 133</a:t>
              </a:r>
            </a:p>
          </p:txBody>
        </p:sp>
      </p:grpSp>
      <p:sp>
        <p:nvSpPr>
          <p:cNvPr id="62" name="object 4">
            <a:extLst>
              <a:ext uri="{FF2B5EF4-FFF2-40B4-BE49-F238E27FC236}">
                <a16:creationId xmlns:a16="http://schemas.microsoft.com/office/drawing/2014/main" id="{FC66D8EB-E0AF-40E7-8EE1-0C25FBC9B55C}"/>
              </a:ext>
            </a:extLst>
          </p:cNvPr>
          <p:cNvSpPr txBox="1"/>
          <p:nvPr/>
        </p:nvSpPr>
        <p:spPr>
          <a:xfrm>
            <a:off x="335360" y="233658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
        <p:nvSpPr>
          <p:cNvPr id="65"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sp>
        <p:nvSpPr>
          <p:cNvPr id="19" name="object 2"/>
          <p:cNvSpPr txBox="1">
            <a:spLocks/>
          </p:cNvSpPr>
          <p:nvPr/>
        </p:nvSpPr>
        <p:spPr>
          <a:xfrm>
            <a:off x="581776" y="285890"/>
            <a:ext cx="11274863" cy="794449"/>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660" spc="101" dirty="0">
                <a:solidFill>
                  <a:schemeClr val="accent3">
                    <a:lumMod val="75000"/>
                  </a:schemeClr>
                </a:solidFill>
                <a:latin typeface="+mn-lt"/>
              </a:rPr>
              <a:t>LE MIRARON MORBOSAMENTE EL CUERPO</a:t>
            </a:r>
            <a:endParaRPr lang="es-MX" sz="2660" spc="84" dirty="0">
              <a:solidFill>
                <a:schemeClr val="accent3">
                  <a:lumMod val="75000"/>
                </a:schemeClr>
              </a:solidFill>
              <a:latin typeface="+mn-lt"/>
            </a:endParaRPr>
          </a:p>
        </p:txBody>
      </p:sp>
      <p:graphicFrame>
        <p:nvGraphicFramePr>
          <p:cNvPr id="2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075329977"/>
              </p:ext>
            </p:extLst>
          </p:nvPr>
        </p:nvGraphicFramePr>
        <p:xfrm>
          <a:off x="116654" y="2258526"/>
          <a:ext cx="2863353" cy="2632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Tabla 20"/>
          <p:cNvGraphicFramePr>
            <a:graphicFrameLocks noGrp="1"/>
          </p:cNvGraphicFramePr>
          <p:nvPr>
            <p:extLst>
              <p:ext uri="{D42A27DB-BD31-4B8C-83A1-F6EECF244321}">
                <p14:modId xmlns:p14="http://schemas.microsoft.com/office/powerpoint/2010/main" val="3465299106"/>
              </p:ext>
            </p:extLst>
          </p:nvPr>
        </p:nvGraphicFramePr>
        <p:xfrm>
          <a:off x="5375921" y="2395726"/>
          <a:ext cx="6480718" cy="1393314"/>
        </p:xfrm>
        <a:graphic>
          <a:graphicData uri="http://schemas.openxmlformats.org/drawingml/2006/table">
            <a:tbl>
              <a:tblPr>
                <a:tableStyleId>{69C7853C-536D-4A76-A0AE-DD22124D55A5}</a:tableStyleId>
              </a:tblPr>
              <a:tblGrid>
                <a:gridCol w="1377438">
                  <a:extLst>
                    <a:ext uri="{9D8B030D-6E8A-4147-A177-3AD203B41FA5}">
                      <a16:colId xmlns:a16="http://schemas.microsoft.com/office/drawing/2014/main" val="1936149163"/>
                    </a:ext>
                  </a:extLst>
                </a:gridCol>
                <a:gridCol w="729040">
                  <a:extLst>
                    <a:ext uri="{9D8B030D-6E8A-4147-A177-3AD203B41FA5}">
                      <a16:colId xmlns:a16="http://schemas.microsoft.com/office/drawing/2014/main" val="2268514998"/>
                    </a:ext>
                  </a:extLst>
                </a:gridCol>
                <a:gridCol w="729040">
                  <a:extLst>
                    <a:ext uri="{9D8B030D-6E8A-4147-A177-3AD203B41FA5}">
                      <a16:colId xmlns:a16="http://schemas.microsoft.com/office/drawing/2014/main" val="3480960146"/>
                    </a:ext>
                  </a:extLst>
                </a:gridCol>
                <a:gridCol w="729040">
                  <a:extLst>
                    <a:ext uri="{9D8B030D-6E8A-4147-A177-3AD203B41FA5}">
                      <a16:colId xmlns:a16="http://schemas.microsoft.com/office/drawing/2014/main" val="97719801"/>
                    </a:ext>
                  </a:extLst>
                </a:gridCol>
                <a:gridCol w="729040">
                  <a:extLst>
                    <a:ext uri="{9D8B030D-6E8A-4147-A177-3AD203B41FA5}">
                      <a16:colId xmlns:a16="http://schemas.microsoft.com/office/drawing/2014/main" val="200121404"/>
                    </a:ext>
                  </a:extLst>
                </a:gridCol>
                <a:gridCol w="729040">
                  <a:extLst>
                    <a:ext uri="{9D8B030D-6E8A-4147-A177-3AD203B41FA5}">
                      <a16:colId xmlns:a16="http://schemas.microsoft.com/office/drawing/2014/main" val="2384762081"/>
                    </a:ext>
                  </a:extLst>
                </a:gridCol>
                <a:gridCol w="729040">
                  <a:extLst>
                    <a:ext uri="{9D8B030D-6E8A-4147-A177-3AD203B41FA5}">
                      <a16:colId xmlns:a16="http://schemas.microsoft.com/office/drawing/2014/main" val="1800670157"/>
                    </a:ext>
                  </a:extLst>
                </a:gridCol>
                <a:gridCol w="729040">
                  <a:extLst>
                    <a:ext uri="{9D8B030D-6E8A-4147-A177-3AD203B41FA5}">
                      <a16:colId xmlns:a16="http://schemas.microsoft.com/office/drawing/2014/main" val="3429865598"/>
                    </a:ext>
                  </a:extLst>
                </a:gridCol>
              </a:tblGrid>
              <a:tr h="30452">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523" marR="1523" marT="152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523" marR="1523" marT="152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6019452"/>
                  </a:ext>
                </a:extLst>
              </a:tr>
              <a:tr h="56743">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523" marR="1523" marT="152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523" marR="1523" marT="1523" marB="0" anchor="b"/>
                </a:tc>
                <a:extLst>
                  <a:ext uri="{0D108BD9-81ED-4DB2-BD59-A6C34878D82A}">
                    <a16:rowId xmlns:a16="http://schemas.microsoft.com/office/drawing/2014/main" val="138645887"/>
                  </a:ext>
                </a:extLst>
              </a:tr>
              <a:tr h="0">
                <a:tc>
                  <a:txBody>
                    <a:bodyPr/>
                    <a:lstStyle/>
                    <a:p>
                      <a:pPr algn="r" fontAlgn="t"/>
                      <a:r>
                        <a:rPr lang="es-CO" sz="1100" b="1" u="none" strike="noStrike" dirty="0">
                          <a:effectLst/>
                        </a:rPr>
                        <a:t>Si</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18%</a:t>
                      </a:r>
                    </a:p>
                  </a:txBody>
                  <a:tcPr marL="9525" marR="9525" marT="9525" marB="0" anchor="ctr"/>
                </a:tc>
                <a:tc>
                  <a:txBody>
                    <a:bodyPr/>
                    <a:lstStyle/>
                    <a:p>
                      <a:pPr algn="ctr" fontAlgn="ctr"/>
                      <a:r>
                        <a:rPr lang="es-CO" sz="1100" b="0" i="0" u="none" strike="noStrike">
                          <a:solidFill>
                            <a:srgbClr val="000000"/>
                          </a:solidFill>
                          <a:effectLst/>
                          <a:latin typeface="+mn-lt"/>
                        </a:rPr>
                        <a:t>27%</a:t>
                      </a:r>
                    </a:p>
                  </a:txBody>
                  <a:tcPr marL="9525" marR="9525" marT="9525" marB="0" anchor="ctr"/>
                </a:tc>
                <a:tc>
                  <a:txBody>
                    <a:bodyPr/>
                    <a:lstStyle/>
                    <a:p>
                      <a:pPr algn="ctr" fontAlgn="ctr"/>
                      <a:r>
                        <a:rPr lang="es-CO" sz="1100" b="0" i="0" u="none" strike="noStrike">
                          <a:solidFill>
                            <a:srgbClr val="000000"/>
                          </a:solidFill>
                          <a:effectLst/>
                          <a:latin typeface="+mn-lt"/>
                        </a:rPr>
                        <a:t>23%</a:t>
                      </a:r>
                    </a:p>
                  </a:txBody>
                  <a:tcPr marL="9525" marR="9525" marT="9525" marB="0" anchor="ctr"/>
                </a:tc>
                <a:tc>
                  <a:txBody>
                    <a:bodyPr/>
                    <a:lstStyle/>
                    <a:p>
                      <a:pPr algn="ctr" fontAlgn="ctr"/>
                      <a:r>
                        <a:rPr lang="es-CO" sz="1100" b="0" i="0" u="none" strike="noStrike">
                          <a:solidFill>
                            <a:srgbClr val="000000"/>
                          </a:solidFill>
                          <a:effectLst/>
                          <a:latin typeface="+mn-lt"/>
                        </a:rPr>
                        <a:t>19%</a:t>
                      </a:r>
                    </a:p>
                  </a:txBody>
                  <a:tcPr marL="9525" marR="9525" marT="9525" marB="0" anchor="ctr"/>
                </a:tc>
                <a:tc>
                  <a:txBody>
                    <a:bodyPr/>
                    <a:lstStyle/>
                    <a:p>
                      <a:pPr algn="ctr" fontAlgn="ctr"/>
                      <a:r>
                        <a:rPr lang="es-CO" sz="1100" b="0" i="0" u="none" strike="noStrike">
                          <a:solidFill>
                            <a:srgbClr val="000000"/>
                          </a:solidFill>
                          <a:effectLst/>
                          <a:latin typeface="+mn-lt"/>
                        </a:rPr>
                        <a:t>21%</a:t>
                      </a:r>
                    </a:p>
                  </a:txBody>
                  <a:tcPr marL="9525" marR="9525" marT="9525" marB="0" anchor="ctr"/>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extLst>
                  <a:ext uri="{0D108BD9-81ED-4DB2-BD59-A6C34878D82A}">
                    <a16:rowId xmlns:a16="http://schemas.microsoft.com/office/drawing/2014/main" val="212352845"/>
                  </a:ext>
                </a:extLst>
              </a:tr>
              <a:tr h="0">
                <a:tc>
                  <a:txBody>
                    <a:bodyPr/>
                    <a:lstStyle/>
                    <a:p>
                      <a:pPr algn="r" fontAlgn="t"/>
                      <a:r>
                        <a:rPr lang="es-CO" sz="1100" b="1" u="none" strike="noStrike" dirty="0">
                          <a:effectLst/>
                        </a:rPr>
                        <a:t>No</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81%</a:t>
                      </a:r>
                    </a:p>
                  </a:txBody>
                  <a:tcPr marL="9525" marR="9525" marT="9525" marB="0" anchor="ctr"/>
                </a:tc>
                <a:tc>
                  <a:txBody>
                    <a:bodyPr/>
                    <a:lstStyle/>
                    <a:p>
                      <a:pPr algn="ctr" fontAlgn="ctr"/>
                      <a:r>
                        <a:rPr lang="es-CO" sz="1100" b="0" i="0" u="none" strike="noStrike">
                          <a:solidFill>
                            <a:srgbClr val="000000"/>
                          </a:solidFill>
                          <a:effectLst/>
                          <a:latin typeface="+mn-lt"/>
                        </a:rPr>
                        <a:t>73%</a:t>
                      </a:r>
                    </a:p>
                  </a:txBody>
                  <a:tcPr marL="9525" marR="9525" marT="9525" marB="0" anchor="ctr"/>
                </a:tc>
                <a:tc>
                  <a:txBody>
                    <a:bodyPr/>
                    <a:lstStyle/>
                    <a:p>
                      <a:pPr algn="ctr" fontAlgn="ctr"/>
                      <a:r>
                        <a:rPr lang="es-CO" sz="1100" b="0" i="0" u="none" strike="noStrike">
                          <a:solidFill>
                            <a:srgbClr val="000000"/>
                          </a:solidFill>
                          <a:effectLst/>
                          <a:latin typeface="+mn-lt"/>
                        </a:rPr>
                        <a:t>75%</a:t>
                      </a:r>
                    </a:p>
                  </a:txBody>
                  <a:tcPr marL="9525" marR="9525" marT="9525" marB="0" anchor="ctr"/>
                </a:tc>
                <a:tc>
                  <a:txBody>
                    <a:bodyPr/>
                    <a:lstStyle/>
                    <a:p>
                      <a:pPr algn="ctr" fontAlgn="ctr"/>
                      <a:r>
                        <a:rPr lang="es-CO" sz="1100" b="0" i="0" u="none" strike="noStrike">
                          <a:solidFill>
                            <a:srgbClr val="000000"/>
                          </a:solidFill>
                          <a:effectLst/>
                          <a:latin typeface="+mn-lt"/>
                        </a:rPr>
                        <a:t>79%</a:t>
                      </a:r>
                    </a:p>
                  </a:txBody>
                  <a:tcPr marL="9525" marR="9525" marT="9525" marB="0" anchor="ctr"/>
                </a:tc>
                <a:tc>
                  <a:txBody>
                    <a:bodyPr/>
                    <a:lstStyle/>
                    <a:p>
                      <a:pPr algn="ctr" fontAlgn="ctr"/>
                      <a:r>
                        <a:rPr lang="es-CO" sz="1100" b="0" i="0" u="none" strike="noStrike">
                          <a:solidFill>
                            <a:srgbClr val="000000"/>
                          </a:solidFill>
                          <a:effectLst/>
                          <a:latin typeface="+mn-lt"/>
                        </a:rPr>
                        <a:t>77%</a:t>
                      </a:r>
                    </a:p>
                  </a:txBody>
                  <a:tcPr marL="9525" marR="9525" marT="9525" marB="0" anchor="ctr"/>
                </a:tc>
                <a:tc>
                  <a:txBody>
                    <a:bodyPr/>
                    <a:lstStyle/>
                    <a:p>
                      <a:pPr algn="ctr" fontAlgn="ctr"/>
                      <a:r>
                        <a:rPr lang="es-CO" sz="1100" b="0" i="0" u="none" strike="noStrike">
                          <a:solidFill>
                            <a:srgbClr val="000000"/>
                          </a:solidFill>
                          <a:effectLst/>
                          <a:latin typeface="+mn-lt"/>
                        </a:rPr>
                        <a:t>89%</a:t>
                      </a:r>
                    </a:p>
                  </a:txBody>
                  <a:tcPr marL="9525" marR="9525" marT="9525" marB="0" anchor="ctr"/>
                </a:tc>
                <a:tc>
                  <a:txBody>
                    <a:bodyPr/>
                    <a:lstStyle/>
                    <a:p>
                      <a:pPr algn="ctr" fontAlgn="ctr"/>
                      <a:r>
                        <a:rPr lang="es-CO" sz="1100" b="0" i="0" u="none" strike="noStrike">
                          <a:solidFill>
                            <a:srgbClr val="000000"/>
                          </a:solidFill>
                          <a:effectLst/>
                          <a:latin typeface="+mn-lt"/>
                        </a:rPr>
                        <a:t>92%</a:t>
                      </a:r>
                    </a:p>
                  </a:txBody>
                  <a:tcPr marL="9525" marR="9525" marT="9525" marB="0" anchor="ctr"/>
                </a:tc>
                <a:extLst>
                  <a:ext uri="{0D108BD9-81ED-4DB2-BD59-A6C34878D82A}">
                    <a16:rowId xmlns:a16="http://schemas.microsoft.com/office/drawing/2014/main" val="2621513402"/>
                  </a:ext>
                </a:extLst>
              </a:tr>
              <a:tr h="0">
                <a:tc>
                  <a:txBody>
                    <a:bodyPr/>
                    <a:lstStyle/>
                    <a:p>
                      <a:pPr algn="r" fontAlgn="t"/>
                      <a:r>
                        <a:rPr lang="es-CO" sz="1100" b="1" u="none" strike="noStrike">
                          <a:effectLst/>
                        </a:rPr>
                        <a:t>No sabe</a:t>
                      </a:r>
                      <a:endParaRPr lang="es-CO" sz="1100" b="1" i="0" u="none" strike="noStrike">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2734522748"/>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1891358025"/>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dirty="0">
                          <a:solidFill>
                            <a:srgbClr val="000000"/>
                          </a:solidFill>
                          <a:effectLst/>
                          <a:latin typeface="+mn-lt"/>
                        </a:rPr>
                        <a:t>333.057</a:t>
                      </a:r>
                    </a:p>
                  </a:txBody>
                  <a:tcPr marL="9525" marR="9525" marT="9525" marB="0" anchor="ctr"/>
                </a:tc>
                <a:tc>
                  <a:txBody>
                    <a:bodyPr/>
                    <a:lstStyle/>
                    <a:p>
                      <a:pPr algn="ctr" fontAlgn="ctr"/>
                      <a:r>
                        <a:rPr lang="es-CO" sz="1100" b="1" i="0" u="none" strike="noStrike">
                          <a:solidFill>
                            <a:srgbClr val="000000"/>
                          </a:solidFill>
                          <a:effectLst/>
                          <a:latin typeface="+mn-lt"/>
                        </a:rPr>
                        <a:t>238.311</a:t>
                      </a:r>
                    </a:p>
                  </a:txBody>
                  <a:tcPr marL="9525" marR="9525" marT="9525" marB="0" anchor="ctr"/>
                </a:tc>
                <a:extLst>
                  <a:ext uri="{0D108BD9-81ED-4DB2-BD59-A6C34878D82A}">
                    <a16:rowId xmlns:a16="http://schemas.microsoft.com/office/drawing/2014/main" val="827184203"/>
                  </a:ext>
                </a:extLst>
              </a:tr>
              <a:tr h="66995">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a:solidFill>
                            <a:srgbClr val="000000"/>
                          </a:solidFill>
                          <a:effectLst/>
                          <a:latin typeface="+mn-lt"/>
                        </a:rPr>
                        <a:t>54</a:t>
                      </a:r>
                    </a:p>
                  </a:txBody>
                  <a:tcPr marL="9525" marR="9525" marT="9525" marB="0" anchor="ctr"/>
                </a:tc>
                <a:tc>
                  <a:txBody>
                    <a:bodyPr/>
                    <a:lstStyle/>
                    <a:p>
                      <a:pPr algn="ctr" fontAlgn="ctr"/>
                      <a:r>
                        <a:rPr lang="es-CO" sz="1100" b="1" i="0" u="none" strike="noStrike" dirty="0">
                          <a:solidFill>
                            <a:srgbClr val="000000"/>
                          </a:solidFill>
                          <a:effectLst/>
                          <a:latin typeface="+mn-lt"/>
                        </a:rPr>
                        <a:t>83</a:t>
                      </a:r>
                    </a:p>
                  </a:txBody>
                  <a:tcPr marL="9525" marR="9525" marT="9525" marB="0" anchor="ctr"/>
                </a:tc>
                <a:tc>
                  <a:txBody>
                    <a:bodyPr/>
                    <a:lstStyle/>
                    <a:p>
                      <a:pPr algn="ctr" fontAlgn="ctr"/>
                      <a:r>
                        <a:rPr lang="es-CO" sz="1100" b="1" i="0" u="none" strike="noStrike" dirty="0">
                          <a:solidFill>
                            <a:srgbClr val="000000"/>
                          </a:solidFill>
                          <a:effectLst/>
                          <a:latin typeface="+mn-lt"/>
                        </a:rPr>
                        <a:t>77</a:t>
                      </a:r>
                    </a:p>
                  </a:txBody>
                  <a:tcPr marL="9525" marR="9525" marT="9525" marB="0" anchor="ctr"/>
                </a:tc>
                <a:tc>
                  <a:txBody>
                    <a:bodyPr/>
                    <a:lstStyle/>
                    <a:p>
                      <a:pPr algn="ctr" fontAlgn="ctr"/>
                      <a:r>
                        <a:rPr lang="es-CO" sz="1100" b="1" i="0" u="none" strike="noStrike" dirty="0">
                          <a:solidFill>
                            <a:srgbClr val="000000"/>
                          </a:solidFill>
                          <a:effectLst/>
                          <a:latin typeface="+mn-lt"/>
                        </a:rPr>
                        <a:t>79</a:t>
                      </a:r>
                    </a:p>
                  </a:txBody>
                  <a:tcPr marL="9525" marR="9525" marT="9525" marB="0" anchor="ctr"/>
                </a:tc>
                <a:tc>
                  <a:txBody>
                    <a:bodyPr/>
                    <a:lstStyle/>
                    <a:p>
                      <a:pPr algn="ctr" fontAlgn="ctr"/>
                      <a:r>
                        <a:rPr lang="es-CO" sz="1100" b="1" i="0" u="none" strike="noStrike" dirty="0">
                          <a:solidFill>
                            <a:srgbClr val="000000"/>
                          </a:solidFill>
                          <a:effectLst/>
                          <a:latin typeface="+mn-lt"/>
                        </a:rPr>
                        <a:t>80</a:t>
                      </a:r>
                    </a:p>
                  </a:txBody>
                  <a:tcPr marL="9525" marR="9525" marT="9525" marB="0" anchor="ctr"/>
                </a:tc>
                <a:tc>
                  <a:txBody>
                    <a:bodyPr/>
                    <a:lstStyle/>
                    <a:p>
                      <a:pPr algn="ctr" fontAlgn="ctr"/>
                      <a:r>
                        <a:rPr lang="es-CO" sz="1100" b="1" i="0" u="none" strike="noStrike" dirty="0">
                          <a:solidFill>
                            <a:srgbClr val="000000"/>
                          </a:solidFill>
                          <a:effectLst/>
                          <a:latin typeface="+mn-lt"/>
                        </a:rPr>
                        <a:t>62</a:t>
                      </a:r>
                    </a:p>
                  </a:txBody>
                  <a:tcPr marL="9525" marR="9525" marT="9525" marB="0" anchor="ctr"/>
                </a:tc>
                <a:extLst>
                  <a:ext uri="{0D108BD9-81ED-4DB2-BD59-A6C34878D82A}">
                    <a16:rowId xmlns:a16="http://schemas.microsoft.com/office/drawing/2014/main" val="1283171758"/>
                  </a:ext>
                </a:extLst>
              </a:tr>
            </a:tbl>
          </a:graphicData>
        </a:graphic>
      </p:graphicFrame>
    </p:spTree>
    <p:extLst>
      <p:ext uri="{BB962C8B-B14F-4D97-AF65-F5344CB8AC3E}">
        <p14:creationId xmlns:p14="http://schemas.microsoft.com/office/powerpoint/2010/main" val="16503982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6" y="285890"/>
            <a:ext cx="11274863" cy="794449"/>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660" spc="101" dirty="0">
                <a:solidFill>
                  <a:schemeClr val="accent3">
                    <a:lumMod val="75000"/>
                  </a:schemeClr>
                </a:solidFill>
                <a:latin typeface="+mn-lt"/>
              </a:rPr>
              <a:t>LE DIJERON PIROPOS OBSCENOS U OFENSIVOS DE CARÁCTER SEXUAL</a:t>
            </a:r>
            <a:endParaRPr lang="es-MX" sz="2660"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grpSp>
        <p:nvGrpSpPr>
          <p:cNvPr id="203" name="Grupo 202"/>
          <p:cNvGrpSpPr/>
          <p:nvPr/>
        </p:nvGrpSpPr>
        <p:grpSpPr>
          <a:xfrm>
            <a:off x="4965584" y="6093296"/>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061114" y="6094457"/>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229" name="Grupo 228"/>
          <p:cNvGrpSpPr/>
          <p:nvPr/>
        </p:nvGrpSpPr>
        <p:grpSpPr>
          <a:xfrm>
            <a:off x="8917735" y="6078629"/>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47"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161</a:t>
            </a:fld>
            <a:endParaRPr sz="1350" dirty="0">
              <a:solidFill>
                <a:schemeClr val="accent3">
                  <a:lumMod val="75000"/>
                </a:schemeClr>
              </a:solidFill>
              <a:latin typeface="Calibri"/>
              <a:cs typeface="Calibri"/>
            </a:endParaRPr>
          </a:p>
        </p:txBody>
      </p:sp>
      <p:sp>
        <p:nvSpPr>
          <p:cNvPr id="53" name="22 Rectángulo"/>
          <p:cNvSpPr/>
          <p:nvPr/>
        </p:nvSpPr>
        <p:spPr>
          <a:xfrm>
            <a:off x="5525476" y="1646832"/>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54" name="object 4">
            <a:extLst>
              <a:ext uri="{FF2B5EF4-FFF2-40B4-BE49-F238E27FC236}">
                <a16:creationId xmlns:a16="http://schemas.microsoft.com/office/drawing/2014/main" id="{A7157F5C-9DC2-425E-A31F-74B0C3BE6816}"/>
              </a:ext>
            </a:extLst>
          </p:cNvPr>
          <p:cNvSpPr txBox="1"/>
          <p:nvPr/>
        </p:nvSpPr>
        <p:spPr>
          <a:xfrm>
            <a:off x="1133032"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55" name="object 4">
            <a:extLst>
              <a:ext uri="{FF2B5EF4-FFF2-40B4-BE49-F238E27FC236}">
                <a16:creationId xmlns:a16="http://schemas.microsoft.com/office/drawing/2014/main" id="{FC66D8EB-E0AF-40E7-8EE1-0C25FBC9B55C}"/>
              </a:ext>
            </a:extLst>
          </p:cNvPr>
          <p:cNvSpPr txBox="1"/>
          <p:nvPr/>
        </p:nvSpPr>
        <p:spPr>
          <a:xfrm>
            <a:off x="4975325"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59" name="Rectángulo 58">
            <a:extLst>
              <a:ext uri="{FF2B5EF4-FFF2-40B4-BE49-F238E27FC236}">
                <a16:creationId xmlns:a16="http://schemas.microsoft.com/office/drawing/2014/main" id="{82BEA086-6F56-425E-93AB-1C9BCBCE5A27}"/>
              </a:ext>
            </a:extLst>
          </p:cNvPr>
          <p:cNvSpPr/>
          <p:nvPr/>
        </p:nvSpPr>
        <p:spPr>
          <a:xfrm>
            <a:off x="983432" y="2275025"/>
            <a:ext cx="2546149"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Rectángulo 60">
            <a:extLst>
              <a:ext uri="{FF2B5EF4-FFF2-40B4-BE49-F238E27FC236}">
                <a16:creationId xmlns:a16="http://schemas.microsoft.com/office/drawing/2014/main" id="{7081C7F0-A3E9-4743-9530-F2B4C8089B2D}"/>
              </a:ext>
            </a:extLst>
          </p:cNvPr>
          <p:cNvSpPr/>
          <p:nvPr/>
        </p:nvSpPr>
        <p:spPr>
          <a:xfrm>
            <a:off x="4236369" y="2275025"/>
            <a:ext cx="3515815"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2" name="object 4">
            <a:extLst>
              <a:ext uri="{FF2B5EF4-FFF2-40B4-BE49-F238E27FC236}">
                <a16:creationId xmlns:a16="http://schemas.microsoft.com/office/drawing/2014/main" id="{FC66D8EB-E0AF-40E7-8EE1-0C25FBC9B55C}"/>
              </a:ext>
            </a:extLst>
          </p:cNvPr>
          <p:cNvSpPr txBox="1"/>
          <p:nvPr/>
        </p:nvSpPr>
        <p:spPr>
          <a:xfrm>
            <a:off x="8719741" y="264422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63" name="Rectángulo 62">
            <a:extLst>
              <a:ext uri="{FF2B5EF4-FFF2-40B4-BE49-F238E27FC236}">
                <a16:creationId xmlns:a16="http://schemas.microsoft.com/office/drawing/2014/main" id="{7081C7F0-A3E9-4743-9530-F2B4C8089B2D}"/>
              </a:ext>
            </a:extLst>
          </p:cNvPr>
          <p:cNvSpPr/>
          <p:nvPr/>
        </p:nvSpPr>
        <p:spPr>
          <a:xfrm>
            <a:off x="8256240" y="2276872"/>
            <a:ext cx="3312368"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3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931271225"/>
              </p:ext>
            </p:extLst>
          </p:nvPr>
        </p:nvGraphicFramePr>
        <p:xfrm>
          <a:off x="4439817" y="2973727"/>
          <a:ext cx="3077467" cy="2683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100443934"/>
              </p:ext>
            </p:extLst>
          </p:nvPr>
        </p:nvGraphicFramePr>
        <p:xfrm>
          <a:off x="8419133" y="2973727"/>
          <a:ext cx="3077467" cy="2685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512779815"/>
              </p:ext>
            </p:extLst>
          </p:nvPr>
        </p:nvGraphicFramePr>
        <p:xfrm>
          <a:off x="767408" y="2973595"/>
          <a:ext cx="3077467" cy="26397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714118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162</a:t>
            </a:fld>
            <a:endParaRPr sz="1350" dirty="0">
              <a:solidFill>
                <a:schemeClr val="accent3">
                  <a:lumMod val="75000"/>
                </a:schemeClr>
              </a:solidFill>
              <a:latin typeface="Calibri"/>
              <a:cs typeface="Calibri"/>
            </a:endParaRPr>
          </a:p>
        </p:txBody>
      </p:sp>
      <p:grpSp>
        <p:nvGrpSpPr>
          <p:cNvPr id="38" name="Grupo 37"/>
          <p:cNvGrpSpPr/>
          <p:nvPr/>
        </p:nvGrpSpPr>
        <p:grpSpPr>
          <a:xfrm>
            <a:off x="119337" y="4797152"/>
            <a:ext cx="2958374" cy="446715"/>
            <a:chOff x="8957443" y="6078629"/>
            <a:chExt cx="3519487" cy="446715"/>
          </a:xfrm>
        </p:grpSpPr>
        <p:sp>
          <p:nvSpPr>
            <p:cNvPr id="39"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0" name="CuadroTexto 39">
              <a:extLst>
                <a:ext uri="{FF2B5EF4-FFF2-40B4-BE49-F238E27FC236}">
                  <a16:creationId xmlns:a16="http://schemas.microsoft.com/office/drawing/2014/main" id="{C80FD727-6A73-4F22-989A-FF4F7D29AFB0}"/>
                </a:ext>
              </a:extLst>
            </p:cNvPr>
            <p:cNvSpPr txBox="1"/>
            <p:nvPr/>
          </p:nvSpPr>
          <p:spPr>
            <a:xfrm>
              <a:off x="9886787" y="6094457"/>
              <a:ext cx="776548" cy="415498"/>
            </a:xfrm>
            <a:prstGeom prst="rect">
              <a:avLst/>
            </a:prstGeom>
            <a:noFill/>
          </p:spPr>
          <p:txBody>
            <a:bodyPr wrap="none" rtlCol="0">
              <a:spAutoFit/>
            </a:bodyPr>
            <a:lstStyle/>
            <a:p>
              <a:r>
                <a:rPr lang="es-CO" sz="1000" dirty="0">
                  <a:solidFill>
                    <a:schemeClr val="accent3">
                      <a:lumMod val="75000"/>
                    </a:schemeClr>
                  </a:solidFill>
                  <a:latin typeface="+mn-lt"/>
                </a:rPr>
                <a:t>Ladera</a:t>
              </a:r>
            </a:p>
            <a:p>
              <a:r>
                <a:rPr lang="es-CO" sz="1000" dirty="0">
                  <a:solidFill>
                    <a:schemeClr val="accent3">
                      <a:lumMod val="75000"/>
                    </a:schemeClr>
                  </a:solidFill>
                  <a:latin typeface="+mn-lt"/>
                </a:rPr>
                <a:t>Base: 42</a:t>
              </a:r>
            </a:p>
          </p:txBody>
        </p:sp>
        <p:sp>
          <p:nvSpPr>
            <p:cNvPr id="54" name="Rectángulo 53">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5" name="CuadroTexto 54">
              <a:extLst>
                <a:ext uri="{FF2B5EF4-FFF2-40B4-BE49-F238E27FC236}">
                  <a16:creationId xmlns:a16="http://schemas.microsoft.com/office/drawing/2014/main" id="{958EB4CF-4518-4B49-9A15-18ADBDAAF982}"/>
                </a:ext>
              </a:extLst>
            </p:cNvPr>
            <p:cNvSpPr txBox="1"/>
            <p:nvPr/>
          </p:nvSpPr>
          <p:spPr>
            <a:xfrm>
              <a:off x="9094699" y="6094457"/>
              <a:ext cx="801340" cy="415498"/>
            </a:xfrm>
            <a:prstGeom prst="rect">
              <a:avLst/>
            </a:prstGeom>
            <a:noFill/>
          </p:spPr>
          <p:txBody>
            <a:bodyPr wrap="none" rtlCol="0">
              <a:spAutoFit/>
            </a:bodyPr>
            <a:lstStyle/>
            <a:p>
              <a:r>
                <a:rPr lang="es-CO" sz="1000" dirty="0">
                  <a:solidFill>
                    <a:schemeClr val="accent3">
                      <a:lumMod val="75000"/>
                    </a:schemeClr>
                  </a:solidFill>
                  <a:latin typeface="+mn-lt"/>
                </a:rPr>
                <a:t>Centro A</a:t>
              </a:r>
            </a:p>
            <a:p>
              <a:r>
                <a:rPr lang="es-CO" sz="1000" dirty="0">
                  <a:solidFill>
                    <a:schemeClr val="accent3">
                      <a:lumMod val="75000"/>
                    </a:schemeClr>
                  </a:solidFill>
                  <a:latin typeface="+mn-lt"/>
                </a:rPr>
                <a:t>Base: 89</a:t>
              </a:r>
            </a:p>
          </p:txBody>
        </p:sp>
        <p:sp>
          <p:nvSpPr>
            <p:cNvPr id="57" name="Rectángulo 56">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8" name="Rectángulo 57">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9" name="CuadroTexto 58">
              <a:extLst>
                <a:ext uri="{FF2B5EF4-FFF2-40B4-BE49-F238E27FC236}">
                  <a16:creationId xmlns:a16="http://schemas.microsoft.com/office/drawing/2014/main" id="{C80FD727-6A73-4F22-989A-FF4F7D29AFB0}"/>
                </a:ext>
              </a:extLst>
            </p:cNvPr>
            <p:cNvSpPr txBox="1"/>
            <p:nvPr/>
          </p:nvSpPr>
          <p:spPr>
            <a:xfrm>
              <a:off x="10630912" y="6078629"/>
              <a:ext cx="955810" cy="400110"/>
            </a:xfrm>
            <a:prstGeom prst="rect">
              <a:avLst/>
            </a:prstGeom>
            <a:noFill/>
          </p:spPr>
          <p:txBody>
            <a:bodyPr wrap="none" rtlCol="0">
              <a:spAutoFit/>
            </a:bodyPr>
            <a:lstStyle/>
            <a:p>
              <a:r>
                <a:rPr lang="es-CO" sz="1000" dirty="0">
                  <a:solidFill>
                    <a:schemeClr val="accent3">
                      <a:lumMod val="75000"/>
                    </a:schemeClr>
                  </a:solidFill>
                  <a:latin typeface="+mn-lt"/>
                </a:rPr>
                <a:t>U. Corredor</a:t>
              </a:r>
            </a:p>
            <a:p>
              <a:r>
                <a:rPr lang="es-CO" sz="1000" dirty="0">
                  <a:solidFill>
                    <a:schemeClr val="accent3">
                      <a:lumMod val="75000"/>
                    </a:schemeClr>
                  </a:solidFill>
                  <a:latin typeface="+mn-lt"/>
                </a:rPr>
                <a:t>Base: 171</a:t>
              </a:r>
            </a:p>
          </p:txBody>
        </p:sp>
        <p:sp>
          <p:nvSpPr>
            <p:cNvPr id="60" name="Rectángulo 59">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11566889" y="6093296"/>
              <a:ext cx="910041" cy="415498"/>
            </a:xfrm>
            <a:prstGeom prst="rect">
              <a:avLst/>
            </a:prstGeom>
            <a:noFill/>
          </p:spPr>
          <p:txBody>
            <a:bodyPr wrap="none" rtlCol="0">
              <a:spAutoFit/>
            </a:bodyPr>
            <a:lstStyle/>
            <a:p>
              <a:r>
                <a:rPr lang="es-CO" sz="1000" dirty="0">
                  <a:solidFill>
                    <a:schemeClr val="accent3">
                      <a:lumMod val="75000"/>
                    </a:schemeClr>
                  </a:solidFill>
                  <a:latin typeface="+mn-lt"/>
                </a:rPr>
                <a:t>U. Oriente</a:t>
              </a:r>
            </a:p>
            <a:p>
              <a:r>
                <a:rPr lang="es-CO" sz="1000" dirty="0">
                  <a:solidFill>
                    <a:schemeClr val="accent3">
                      <a:lumMod val="75000"/>
                    </a:schemeClr>
                  </a:solidFill>
                  <a:latin typeface="+mn-lt"/>
                </a:rPr>
                <a:t>Base: 133</a:t>
              </a:r>
            </a:p>
          </p:txBody>
        </p:sp>
      </p:grpSp>
      <p:sp>
        <p:nvSpPr>
          <p:cNvPr id="62" name="object 4">
            <a:extLst>
              <a:ext uri="{FF2B5EF4-FFF2-40B4-BE49-F238E27FC236}">
                <a16:creationId xmlns:a16="http://schemas.microsoft.com/office/drawing/2014/main" id="{FC66D8EB-E0AF-40E7-8EE1-0C25FBC9B55C}"/>
              </a:ext>
            </a:extLst>
          </p:cNvPr>
          <p:cNvSpPr txBox="1"/>
          <p:nvPr/>
        </p:nvSpPr>
        <p:spPr>
          <a:xfrm>
            <a:off x="335360" y="233658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
        <p:nvSpPr>
          <p:cNvPr id="65"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sp>
        <p:nvSpPr>
          <p:cNvPr id="21" name="object 2"/>
          <p:cNvSpPr txBox="1">
            <a:spLocks/>
          </p:cNvSpPr>
          <p:nvPr/>
        </p:nvSpPr>
        <p:spPr>
          <a:xfrm>
            <a:off x="581776" y="285890"/>
            <a:ext cx="11274863" cy="794449"/>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660" spc="101" dirty="0">
                <a:solidFill>
                  <a:schemeClr val="accent3">
                    <a:lumMod val="75000"/>
                  </a:schemeClr>
                </a:solidFill>
                <a:latin typeface="+mn-lt"/>
              </a:rPr>
              <a:t>LE DIJERON PIROPOS OBSCENOS U OFENSIVOS DE CARÁCTER SEXUAL</a:t>
            </a:r>
            <a:endParaRPr lang="es-MX" sz="2660" spc="84" dirty="0">
              <a:solidFill>
                <a:schemeClr val="accent3">
                  <a:lumMod val="75000"/>
                </a:schemeClr>
              </a:solidFill>
              <a:latin typeface="+mn-lt"/>
            </a:endParaRPr>
          </a:p>
        </p:txBody>
      </p:sp>
      <p:graphicFrame>
        <p:nvGraphicFramePr>
          <p:cNvPr id="2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029169946"/>
              </p:ext>
            </p:extLst>
          </p:nvPr>
        </p:nvGraphicFramePr>
        <p:xfrm>
          <a:off x="116654" y="2258526"/>
          <a:ext cx="2863353" cy="2632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Tabla 17"/>
          <p:cNvGraphicFramePr>
            <a:graphicFrameLocks noGrp="1"/>
          </p:cNvGraphicFramePr>
          <p:nvPr>
            <p:extLst>
              <p:ext uri="{D42A27DB-BD31-4B8C-83A1-F6EECF244321}">
                <p14:modId xmlns:p14="http://schemas.microsoft.com/office/powerpoint/2010/main" val="2525153309"/>
              </p:ext>
            </p:extLst>
          </p:nvPr>
        </p:nvGraphicFramePr>
        <p:xfrm>
          <a:off x="5375921" y="2420888"/>
          <a:ext cx="6480718" cy="1393314"/>
        </p:xfrm>
        <a:graphic>
          <a:graphicData uri="http://schemas.openxmlformats.org/drawingml/2006/table">
            <a:tbl>
              <a:tblPr>
                <a:tableStyleId>{69C7853C-536D-4A76-A0AE-DD22124D55A5}</a:tableStyleId>
              </a:tblPr>
              <a:tblGrid>
                <a:gridCol w="1377438">
                  <a:extLst>
                    <a:ext uri="{9D8B030D-6E8A-4147-A177-3AD203B41FA5}">
                      <a16:colId xmlns:a16="http://schemas.microsoft.com/office/drawing/2014/main" val="1936149163"/>
                    </a:ext>
                  </a:extLst>
                </a:gridCol>
                <a:gridCol w="729040">
                  <a:extLst>
                    <a:ext uri="{9D8B030D-6E8A-4147-A177-3AD203B41FA5}">
                      <a16:colId xmlns:a16="http://schemas.microsoft.com/office/drawing/2014/main" val="2268514998"/>
                    </a:ext>
                  </a:extLst>
                </a:gridCol>
                <a:gridCol w="729040">
                  <a:extLst>
                    <a:ext uri="{9D8B030D-6E8A-4147-A177-3AD203B41FA5}">
                      <a16:colId xmlns:a16="http://schemas.microsoft.com/office/drawing/2014/main" val="3480960146"/>
                    </a:ext>
                  </a:extLst>
                </a:gridCol>
                <a:gridCol w="729040">
                  <a:extLst>
                    <a:ext uri="{9D8B030D-6E8A-4147-A177-3AD203B41FA5}">
                      <a16:colId xmlns:a16="http://schemas.microsoft.com/office/drawing/2014/main" val="97719801"/>
                    </a:ext>
                  </a:extLst>
                </a:gridCol>
                <a:gridCol w="729040">
                  <a:extLst>
                    <a:ext uri="{9D8B030D-6E8A-4147-A177-3AD203B41FA5}">
                      <a16:colId xmlns:a16="http://schemas.microsoft.com/office/drawing/2014/main" val="200121404"/>
                    </a:ext>
                  </a:extLst>
                </a:gridCol>
                <a:gridCol w="729040">
                  <a:extLst>
                    <a:ext uri="{9D8B030D-6E8A-4147-A177-3AD203B41FA5}">
                      <a16:colId xmlns:a16="http://schemas.microsoft.com/office/drawing/2014/main" val="2384762081"/>
                    </a:ext>
                  </a:extLst>
                </a:gridCol>
                <a:gridCol w="729040">
                  <a:extLst>
                    <a:ext uri="{9D8B030D-6E8A-4147-A177-3AD203B41FA5}">
                      <a16:colId xmlns:a16="http://schemas.microsoft.com/office/drawing/2014/main" val="1800670157"/>
                    </a:ext>
                  </a:extLst>
                </a:gridCol>
                <a:gridCol w="729040">
                  <a:extLst>
                    <a:ext uri="{9D8B030D-6E8A-4147-A177-3AD203B41FA5}">
                      <a16:colId xmlns:a16="http://schemas.microsoft.com/office/drawing/2014/main" val="3429865598"/>
                    </a:ext>
                  </a:extLst>
                </a:gridCol>
              </a:tblGrid>
              <a:tr h="30452">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523" marR="1523" marT="152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523" marR="1523" marT="152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6019452"/>
                  </a:ext>
                </a:extLst>
              </a:tr>
              <a:tr h="56743">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523" marR="1523" marT="152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523" marR="1523" marT="1523" marB="0" anchor="b"/>
                </a:tc>
                <a:extLst>
                  <a:ext uri="{0D108BD9-81ED-4DB2-BD59-A6C34878D82A}">
                    <a16:rowId xmlns:a16="http://schemas.microsoft.com/office/drawing/2014/main" val="138645887"/>
                  </a:ext>
                </a:extLst>
              </a:tr>
              <a:tr h="0">
                <a:tc>
                  <a:txBody>
                    <a:bodyPr/>
                    <a:lstStyle/>
                    <a:p>
                      <a:pPr algn="r" fontAlgn="t"/>
                      <a:r>
                        <a:rPr lang="es-CO" sz="1100" b="1" u="none" strike="noStrike" dirty="0">
                          <a:effectLst/>
                        </a:rPr>
                        <a:t>Si</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17%</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14%</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212352845"/>
                  </a:ext>
                </a:extLst>
              </a:tr>
              <a:tr h="0">
                <a:tc>
                  <a:txBody>
                    <a:bodyPr/>
                    <a:lstStyle/>
                    <a:p>
                      <a:pPr algn="r" fontAlgn="t"/>
                      <a:r>
                        <a:rPr lang="es-CO" sz="1100" b="1" u="none" strike="noStrike" dirty="0">
                          <a:effectLst/>
                        </a:rPr>
                        <a:t>No</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85%</a:t>
                      </a:r>
                    </a:p>
                  </a:txBody>
                  <a:tcPr marL="9525" marR="9525" marT="9525" marB="0" anchor="ctr"/>
                </a:tc>
                <a:tc>
                  <a:txBody>
                    <a:bodyPr/>
                    <a:lstStyle/>
                    <a:p>
                      <a:pPr algn="ctr" fontAlgn="ctr"/>
                      <a:r>
                        <a:rPr lang="es-CO" sz="1100" b="0" i="0" u="none" strike="noStrike">
                          <a:solidFill>
                            <a:srgbClr val="000000"/>
                          </a:solidFill>
                          <a:effectLst/>
                          <a:latin typeface="+mn-lt"/>
                        </a:rPr>
                        <a:t>83%</a:t>
                      </a:r>
                    </a:p>
                  </a:txBody>
                  <a:tcPr marL="9525" marR="9525" marT="9525" marB="0" anchor="ctr"/>
                </a:tc>
                <a:tc>
                  <a:txBody>
                    <a:bodyPr/>
                    <a:lstStyle/>
                    <a:p>
                      <a:pPr algn="ctr" fontAlgn="ctr"/>
                      <a:r>
                        <a:rPr lang="es-CO" sz="1100" b="0" i="0" u="none" strike="noStrike">
                          <a:solidFill>
                            <a:srgbClr val="000000"/>
                          </a:solidFill>
                          <a:effectLst/>
                          <a:latin typeface="+mn-lt"/>
                        </a:rPr>
                        <a:t>82%</a:t>
                      </a:r>
                    </a:p>
                  </a:txBody>
                  <a:tcPr marL="9525" marR="9525" marT="9525" marB="0" anchor="ctr"/>
                </a:tc>
                <a:tc>
                  <a:txBody>
                    <a:bodyPr/>
                    <a:lstStyle/>
                    <a:p>
                      <a:pPr algn="ctr" fontAlgn="ctr"/>
                      <a:r>
                        <a:rPr lang="es-CO" sz="1100" b="0" i="0" u="none" strike="noStrike">
                          <a:solidFill>
                            <a:srgbClr val="000000"/>
                          </a:solidFill>
                          <a:effectLst/>
                          <a:latin typeface="+mn-lt"/>
                        </a:rPr>
                        <a:t>83%</a:t>
                      </a:r>
                    </a:p>
                  </a:txBody>
                  <a:tcPr marL="9525" marR="9525" marT="9525" marB="0" anchor="ctr"/>
                </a:tc>
                <a:tc>
                  <a:txBody>
                    <a:bodyPr/>
                    <a:lstStyle/>
                    <a:p>
                      <a:pPr algn="ctr" fontAlgn="ctr"/>
                      <a:r>
                        <a:rPr lang="es-CO" sz="1100" b="0" i="0" u="none" strike="noStrike">
                          <a:solidFill>
                            <a:srgbClr val="000000"/>
                          </a:solidFill>
                          <a:effectLst/>
                          <a:latin typeface="+mn-lt"/>
                        </a:rPr>
                        <a:t>84%</a:t>
                      </a:r>
                    </a:p>
                  </a:txBody>
                  <a:tcPr marL="9525" marR="9525" marT="9525" marB="0" anchor="ctr"/>
                </a:tc>
                <a:tc>
                  <a:txBody>
                    <a:bodyPr/>
                    <a:lstStyle/>
                    <a:p>
                      <a:pPr algn="ctr" fontAlgn="ctr"/>
                      <a:r>
                        <a:rPr lang="es-CO" sz="1100" b="0" i="0" u="none" strike="noStrike">
                          <a:solidFill>
                            <a:srgbClr val="000000"/>
                          </a:solidFill>
                          <a:effectLst/>
                          <a:latin typeface="+mn-lt"/>
                        </a:rPr>
                        <a:t>84%</a:t>
                      </a:r>
                    </a:p>
                  </a:txBody>
                  <a:tcPr marL="9525" marR="9525" marT="9525" marB="0" anchor="ctr"/>
                </a:tc>
                <a:tc>
                  <a:txBody>
                    <a:bodyPr/>
                    <a:lstStyle/>
                    <a:p>
                      <a:pPr algn="ctr" fontAlgn="ctr"/>
                      <a:r>
                        <a:rPr lang="es-CO" sz="1100" b="0" i="0" u="none" strike="noStrike">
                          <a:solidFill>
                            <a:srgbClr val="000000"/>
                          </a:solidFill>
                          <a:effectLst/>
                          <a:latin typeface="+mn-lt"/>
                        </a:rPr>
                        <a:t>94%</a:t>
                      </a:r>
                    </a:p>
                  </a:txBody>
                  <a:tcPr marL="9525" marR="9525" marT="9525" marB="0" anchor="ctr"/>
                </a:tc>
                <a:extLst>
                  <a:ext uri="{0D108BD9-81ED-4DB2-BD59-A6C34878D82A}">
                    <a16:rowId xmlns:a16="http://schemas.microsoft.com/office/drawing/2014/main" val="2621513402"/>
                  </a:ext>
                </a:extLst>
              </a:tr>
              <a:tr h="0">
                <a:tc>
                  <a:txBody>
                    <a:bodyPr/>
                    <a:lstStyle/>
                    <a:p>
                      <a:pPr algn="r" fontAlgn="t"/>
                      <a:r>
                        <a:rPr lang="es-CO" sz="1100" b="1" u="none" strike="noStrike">
                          <a:effectLst/>
                        </a:rPr>
                        <a:t>No sabe</a:t>
                      </a:r>
                      <a:endParaRPr lang="es-CO" sz="1100" b="1" i="0" u="none" strike="noStrike">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2734522748"/>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1891358025"/>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dirty="0">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dirty="0">
                          <a:solidFill>
                            <a:srgbClr val="000000"/>
                          </a:solidFill>
                          <a:effectLst/>
                          <a:latin typeface="+mn-lt"/>
                        </a:rPr>
                        <a:t>333.057</a:t>
                      </a:r>
                    </a:p>
                  </a:txBody>
                  <a:tcPr marL="9525" marR="9525" marT="9525" marB="0" anchor="ctr"/>
                </a:tc>
                <a:tc>
                  <a:txBody>
                    <a:bodyPr/>
                    <a:lstStyle/>
                    <a:p>
                      <a:pPr algn="ctr" fontAlgn="ctr"/>
                      <a:r>
                        <a:rPr lang="es-CO" sz="1100" b="1" i="0" u="none" strike="noStrike" dirty="0">
                          <a:solidFill>
                            <a:srgbClr val="000000"/>
                          </a:solidFill>
                          <a:effectLst/>
                          <a:latin typeface="+mn-lt"/>
                        </a:rPr>
                        <a:t>238.311</a:t>
                      </a:r>
                    </a:p>
                  </a:txBody>
                  <a:tcPr marL="9525" marR="9525" marT="9525" marB="0" anchor="ctr"/>
                </a:tc>
                <a:extLst>
                  <a:ext uri="{0D108BD9-81ED-4DB2-BD59-A6C34878D82A}">
                    <a16:rowId xmlns:a16="http://schemas.microsoft.com/office/drawing/2014/main" val="827184203"/>
                  </a:ext>
                </a:extLst>
              </a:tr>
              <a:tr h="66995">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a:solidFill>
                            <a:srgbClr val="000000"/>
                          </a:solidFill>
                          <a:effectLst/>
                          <a:latin typeface="+mn-lt"/>
                        </a:rPr>
                        <a:t>54</a:t>
                      </a:r>
                    </a:p>
                  </a:txBody>
                  <a:tcPr marL="9525" marR="9525" marT="9525" marB="0" anchor="ctr"/>
                </a:tc>
                <a:tc>
                  <a:txBody>
                    <a:bodyPr/>
                    <a:lstStyle/>
                    <a:p>
                      <a:pPr algn="ctr" fontAlgn="ctr"/>
                      <a:r>
                        <a:rPr lang="es-CO" sz="1100" b="1" i="0" u="none" strike="noStrike">
                          <a:solidFill>
                            <a:srgbClr val="000000"/>
                          </a:solidFill>
                          <a:effectLst/>
                          <a:latin typeface="+mn-lt"/>
                        </a:rPr>
                        <a:t>83</a:t>
                      </a:r>
                    </a:p>
                  </a:txBody>
                  <a:tcPr marL="9525" marR="9525" marT="9525" marB="0" anchor="ctr"/>
                </a:tc>
                <a:tc>
                  <a:txBody>
                    <a:bodyPr/>
                    <a:lstStyle/>
                    <a:p>
                      <a:pPr algn="ctr" fontAlgn="ctr"/>
                      <a:r>
                        <a:rPr lang="es-CO" sz="1100" b="1" i="0" u="none" strike="noStrike">
                          <a:solidFill>
                            <a:srgbClr val="000000"/>
                          </a:solidFill>
                          <a:effectLst/>
                          <a:latin typeface="+mn-lt"/>
                        </a:rPr>
                        <a:t>77</a:t>
                      </a:r>
                    </a:p>
                  </a:txBody>
                  <a:tcPr marL="9525" marR="9525" marT="9525" marB="0" anchor="ctr"/>
                </a:tc>
                <a:tc>
                  <a:txBody>
                    <a:bodyPr/>
                    <a:lstStyle/>
                    <a:p>
                      <a:pPr algn="ctr" fontAlgn="ctr"/>
                      <a:r>
                        <a:rPr lang="es-CO" sz="1100" b="1" i="0" u="none" strike="noStrike">
                          <a:solidFill>
                            <a:srgbClr val="000000"/>
                          </a:solidFill>
                          <a:effectLst/>
                          <a:latin typeface="+mn-lt"/>
                        </a:rPr>
                        <a:t>79</a:t>
                      </a:r>
                    </a:p>
                  </a:txBody>
                  <a:tcPr marL="9525" marR="9525" marT="9525" marB="0" anchor="ctr"/>
                </a:tc>
                <a:tc>
                  <a:txBody>
                    <a:bodyPr/>
                    <a:lstStyle/>
                    <a:p>
                      <a:pPr algn="ctr" fontAlgn="ctr"/>
                      <a:r>
                        <a:rPr lang="es-CO" sz="1100" b="1" i="0" u="none" strike="noStrike">
                          <a:solidFill>
                            <a:srgbClr val="000000"/>
                          </a:solidFill>
                          <a:effectLst/>
                          <a:latin typeface="+mn-lt"/>
                        </a:rPr>
                        <a:t>80</a:t>
                      </a:r>
                    </a:p>
                  </a:txBody>
                  <a:tcPr marL="9525" marR="9525" marT="9525" marB="0" anchor="ctr"/>
                </a:tc>
                <a:tc>
                  <a:txBody>
                    <a:bodyPr/>
                    <a:lstStyle/>
                    <a:p>
                      <a:pPr algn="ctr" fontAlgn="ctr"/>
                      <a:r>
                        <a:rPr lang="es-CO" sz="1100" b="1" i="0" u="none" strike="noStrike" dirty="0">
                          <a:solidFill>
                            <a:srgbClr val="000000"/>
                          </a:solidFill>
                          <a:effectLst/>
                          <a:latin typeface="+mn-lt"/>
                        </a:rPr>
                        <a:t>62</a:t>
                      </a:r>
                    </a:p>
                  </a:txBody>
                  <a:tcPr marL="9525" marR="9525" marT="9525" marB="0" anchor="ctr"/>
                </a:tc>
                <a:extLst>
                  <a:ext uri="{0D108BD9-81ED-4DB2-BD59-A6C34878D82A}">
                    <a16:rowId xmlns:a16="http://schemas.microsoft.com/office/drawing/2014/main" val="1283171758"/>
                  </a:ext>
                </a:extLst>
              </a:tr>
            </a:tbl>
          </a:graphicData>
        </a:graphic>
      </p:graphicFrame>
    </p:spTree>
    <p:extLst>
      <p:ext uri="{BB962C8B-B14F-4D97-AF65-F5344CB8AC3E}">
        <p14:creationId xmlns:p14="http://schemas.microsoft.com/office/powerpoint/2010/main" val="18375208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6" y="285890"/>
            <a:ext cx="11274863" cy="708272"/>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100" spc="101" dirty="0">
                <a:solidFill>
                  <a:schemeClr val="accent3">
                    <a:lumMod val="75000"/>
                  </a:schemeClr>
                </a:solidFill>
                <a:latin typeface="+mn-lt"/>
              </a:rPr>
              <a:t>SE LE RECARGARON CON EL CUERPO SIN SU CONSENTIMIENTO Y LE GENERÓ INCOMODIDAD</a:t>
            </a:r>
            <a:endParaRPr lang="es-MX" sz="2100"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grpSp>
        <p:nvGrpSpPr>
          <p:cNvPr id="203" name="Grupo 202"/>
          <p:cNvGrpSpPr/>
          <p:nvPr/>
        </p:nvGrpSpPr>
        <p:grpSpPr>
          <a:xfrm>
            <a:off x="4965584" y="6093296"/>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061114" y="6094457"/>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229" name="Grupo 228"/>
          <p:cNvGrpSpPr/>
          <p:nvPr/>
        </p:nvGrpSpPr>
        <p:grpSpPr>
          <a:xfrm>
            <a:off x="8917735" y="6078629"/>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47"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163</a:t>
            </a:fld>
            <a:endParaRPr sz="1350" dirty="0">
              <a:solidFill>
                <a:schemeClr val="accent3">
                  <a:lumMod val="75000"/>
                </a:schemeClr>
              </a:solidFill>
              <a:latin typeface="Calibri"/>
              <a:cs typeface="Calibri"/>
            </a:endParaRPr>
          </a:p>
        </p:txBody>
      </p:sp>
      <p:sp>
        <p:nvSpPr>
          <p:cNvPr id="53" name="22 Rectángulo"/>
          <p:cNvSpPr/>
          <p:nvPr/>
        </p:nvSpPr>
        <p:spPr>
          <a:xfrm>
            <a:off x="5525476" y="1646832"/>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54" name="object 4">
            <a:extLst>
              <a:ext uri="{FF2B5EF4-FFF2-40B4-BE49-F238E27FC236}">
                <a16:creationId xmlns:a16="http://schemas.microsoft.com/office/drawing/2014/main" id="{A7157F5C-9DC2-425E-A31F-74B0C3BE6816}"/>
              </a:ext>
            </a:extLst>
          </p:cNvPr>
          <p:cNvSpPr txBox="1"/>
          <p:nvPr/>
        </p:nvSpPr>
        <p:spPr>
          <a:xfrm>
            <a:off x="1133032"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55" name="object 4">
            <a:extLst>
              <a:ext uri="{FF2B5EF4-FFF2-40B4-BE49-F238E27FC236}">
                <a16:creationId xmlns:a16="http://schemas.microsoft.com/office/drawing/2014/main" id="{FC66D8EB-E0AF-40E7-8EE1-0C25FBC9B55C}"/>
              </a:ext>
            </a:extLst>
          </p:cNvPr>
          <p:cNvSpPr txBox="1"/>
          <p:nvPr/>
        </p:nvSpPr>
        <p:spPr>
          <a:xfrm>
            <a:off x="4975325"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59" name="Rectángulo 58">
            <a:extLst>
              <a:ext uri="{FF2B5EF4-FFF2-40B4-BE49-F238E27FC236}">
                <a16:creationId xmlns:a16="http://schemas.microsoft.com/office/drawing/2014/main" id="{82BEA086-6F56-425E-93AB-1C9BCBCE5A27}"/>
              </a:ext>
            </a:extLst>
          </p:cNvPr>
          <p:cNvSpPr/>
          <p:nvPr/>
        </p:nvSpPr>
        <p:spPr>
          <a:xfrm>
            <a:off x="983432" y="2275025"/>
            <a:ext cx="2546149"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Rectángulo 60">
            <a:extLst>
              <a:ext uri="{FF2B5EF4-FFF2-40B4-BE49-F238E27FC236}">
                <a16:creationId xmlns:a16="http://schemas.microsoft.com/office/drawing/2014/main" id="{7081C7F0-A3E9-4743-9530-F2B4C8089B2D}"/>
              </a:ext>
            </a:extLst>
          </p:cNvPr>
          <p:cNvSpPr/>
          <p:nvPr/>
        </p:nvSpPr>
        <p:spPr>
          <a:xfrm>
            <a:off x="4236369" y="2275025"/>
            <a:ext cx="3515815"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2" name="object 4">
            <a:extLst>
              <a:ext uri="{FF2B5EF4-FFF2-40B4-BE49-F238E27FC236}">
                <a16:creationId xmlns:a16="http://schemas.microsoft.com/office/drawing/2014/main" id="{FC66D8EB-E0AF-40E7-8EE1-0C25FBC9B55C}"/>
              </a:ext>
            </a:extLst>
          </p:cNvPr>
          <p:cNvSpPr txBox="1"/>
          <p:nvPr/>
        </p:nvSpPr>
        <p:spPr>
          <a:xfrm>
            <a:off x="8719741" y="264422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63" name="Rectángulo 62">
            <a:extLst>
              <a:ext uri="{FF2B5EF4-FFF2-40B4-BE49-F238E27FC236}">
                <a16:creationId xmlns:a16="http://schemas.microsoft.com/office/drawing/2014/main" id="{7081C7F0-A3E9-4743-9530-F2B4C8089B2D}"/>
              </a:ext>
            </a:extLst>
          </p:cNvPr>
          <p:cNvSpPr/>
          <p:nvPr/>
        </p:nvSpPr>
        <p:spPr>
          <a:xfrm>
            <a:off x="8256240" y="2276872"/>
            <a:ext cx="3312368"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4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738157061"/>
              </p:ext>
            </p:extLst>
          </p:nvPr>
        </p:nvGraphicFramePr>
        <p:xfrm>
          <a:off x="4439817" y="2973727"/>
          <a:ext cx="3077467" cy="2683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226443145"/>
              </p:ext>
            </p:extLst>
          </p:nvPr>
        </p:nvGraphicFramePr>
        <p:xfrm>
          <a:off x="8419133" y="2973727"/>
          <a:ext cx="3077467" cy="2685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160156625"/>
              </p:ext>
            </p:extLst>
          </p:nvPr>
        </p:nvGraphicFramePr>
        <p:xfrm>
          <a:off x="767408" y="2973595"/>
          <a:ext cx="3077467" cy="26397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733194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164</a:t>
            </a:fld>
            <a:endParaRPr sz="1350" dirty="0">
              <a:solidFill>
                <a:schemeClr val="accent3">
                  <a:lumMod val="75000"/>
                </a:schemeClr>
              </a:solidFill>
              <a:latin typeface="Calibri"/>
              <a:cs typeface="Calibri"/>
            </a:endParaRPr>
          </a:p>
        </p:txBody>
      </p:sp>
      <p:grpSp>
        <p:nvGrpSpPr>
          <p:cNvPr id="38" name="Grupo 37"/>
          <p:cNvGrpSpPr/>
          <p:nvPr/>
        </p:nvGrpSpPr>
        <p:grpSpPr>
          <a:xfrm>
            <a:off x="119337" y="4797152"/>
            <a:ext cx="2958374" cy="446715"/>
            <a:chOff x="8957443" y="6078629"/>
            <a:chExt cx="3519487" cy="446715"/>
          </a:xfrm>
        </p:grpSpPr>
        <p:sp>
          <p:nvSpPr>
            <p:cNvPr id="39"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0" name="CuadroTexto 39">
              <a:extLst>
                <a:ext uri="{FF2B5EF4-FFF2-40B4-BE49-F238E27FC236}">
                  <a16:creationId xmlns:a16="http://schemas.microsoft.com/office/drawing/2014/main" id="{C80FD727-6A73-4F22-989A-FF4F7D29AFB0}"/>
                </a:ext>
              </a:extLst>
            </p:cNvPr>
            <p:cNvSpPr txBox="1"/>
            <p:nvPr/>
          </p:nvSpPr>
          <p:spPr>
            <a:xfrm>
              <a:off x="9886787" y="6094457"/>
              <a:ext cx="776548" cy="415498"/>
            </a:xfrm>
            <a:prstGeom prst="rect">
              <a:avLst/>
            </a:prstGeom>
            <a:noFill/>
          </p:spPr>
          <p:txBody>
            <a:bodyPr wrap="none" rtlCol="0">
              <a:spAutoFit/>
            </a:bodyPr>
            <a:lstStyle/>
            <a:p>
              <a:r>
                <a:rPr lang="es-CO" sz="1000" dirty="0">
                  <a:solidFill>
                    <a:schemeClr val="accent3">
                      <a:lumMod val="75000"/>
                    </a:schemeClr>
                  </a:solidFill>
                  <a:latin typeface="+mn-lt"/>
                </a:rPr>
                <a:t>Ladera</a:t>
              </a:r>
            </a:p>
            <a:p>
              <a:r>
                <a:rPr lang="es-CO" sz="1000" dirty="0">
                  <a:solidFill>
                    <a:schemeClr val="accent3">
                      <a:lumMod val="75000"/>
                    </a:schemeClr>
                  </a:solidFill>
                  <a:latin typeface="+mn-lt"/>
                </a:rPr>
                <a:t>Base: 42</a:t>
              </a:r>
            </a:p>
          </p:txBody>
        </p:sp>
        <p:sp>
          <p:nvSpPr>
            <p:cNvPr id="54" name="Rectángulo 53">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5" name="CuadroTexto 54">
              <a:extLst>
                <a:ext uri="{FF2B5EF4-FFF2-40B4-BE49-F238E27FC236}">
                  <a16:creationId xmlns:a16="http://schemas.microsoft.com/office/drawing/2014/main" id="{958EB4CF-4518-4B49-9A15-18ADBDAAF982}"/>
                </a:ext>
              </a:extLst>
            </p:cNvPr>
            <p:cNvSpPr txBox="1"/>
            <p:nvPr/>
          </p:nvSpPr>
          <p:spPr>
            <a:xfrm>
              <a:off x="9094699" y="6094457"/>
              <a:ext cx="801340" cy="415498"/>
            </a:xfrm>
            <a:prstGeom prst="rect">
              <a:avLst/>
            </a:prstGeom>
            <a:noFill/>
          </p:spPr>
          <p:txBody>
            <a:bodyPr wrap="none" rtlCol="0">
              <a:spAutoFit/>
            </a:bodyPr>
            <a:lstStyle/>
            <a:p>
              <a:r>
                <a:rPr lang="es-CO" sz="1000" dirty="0">
                  <a:solidFill>
                    <a:schemeClr val="accent3">
                      <a:lumMod val="75000"/>
                    </a:schemeClr>
                  </a:solidFill>
                  <a:latin typeface="+mn-lt"/>
                </a:rPr>
                <a:t>Centro A</a:t>
              </a:r>
            </a:p>
            <a:p>
              <a:r>
                <a:rPr lang="es-CO" sz="1000" dirty="0">
                  <a:solidFill>
                    <a:schemeClr val="accent3">
                      <a:lumMod val="75000"/>
                    </a:schemeClr>
                  </a:solidFill>
                  <a:latin typeface="+mn-lt"/>
                </a:rPr>
                <a:t>Base: 89</a:t>
              </a:r>
            </a:p>
          </p:txBody>
        </p:sp>
        <p:sp>
          <p:nvSpPr>
            <p:cNvPr id="57" name="Rectángulo 56">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8" name="Rectángulo 57">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9" name="CuadroTexto 58">
              <a:extLst>
                <a:ext uri="{FF2B5EF4-FFF2-40B4-BE49-F238E27FC236}">
                  <a16:creationId xmlns:a16="http://schemas.microsoft.com/office/drawing/2014/main" id="{C80FD727-6A73-4F22-989A-FF4F7D29AFB0}"/>
                </a:ext>
              </a:extLst>
            </p:cNvPr>
            <p:cNvSpPr txBox="1"/>
            <p:nvPr/>
          </p:nvSpPr>
          <p:spPr>
            <a:xfrm>
              <a:off x="10630912" y="6078629"/>
              <a:ext cx="955810" cy="400110"/>
            </a:xfrm>
            <a:prstGeom prst="rect">
              <a:avLst/>
            </a:prstGeom>
            <a:noFill/>
          </p:spPr>
          <p:txBody>
            <a:bodyPr wrap="none" rtlCol="0">
              <a:spAutoFit/>
            </a:bodyPr>
            <a:lstStyle/>
            <a:p>
              <a:r>
                <a:rPr lang="es-CO" sz="1000" dirty="0">
                  <a:solidFill>
                    <a:schemeClr val="accent3">
                      <a:lumMod val="75000"/>
                    </a:schemeClr>
                  </a:solidFill>
                  <a:latin typeface="+mn-lt"/>
                </a:rPr>
                <a:t>U. Corredor</a:t>
              </a:r>
            </a:p>
            <a:p>
              <a:r>
                <a:rPr lang="es-CO" sz="1000" dirty="0">
                  <a:solidFill>
                    <a:schemeClr val="accent3">
                      <a:lumMod val="75000"/>
                    </a:schemeClr>
                  </a:solidFill>
                  <a:latin typeface="+mn-lt"/>
                </a:rPr>
                <a:t>Base: 171</a:t>
              </a:r>
            </a:p>
          </p:txBody>
        </p:sp>
        <p:sp>
          <p:nvSpPr>
            <p:cNvPr id="60" name="Rectángulo 59">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11566889" y="6093296"/>
              <a:ext cx="910041" cy="415498"/>
            </a:xfrm>
            <a:prstGeom prst="rect">
              <a:avLst/>
            </a:prstGeom>
            <a:noFill/>
          </p:spPr>
          <p:txBody>
            <a:bodyPr wrap="none" rtlCol="0">
              <a:spAutoFit/>
            </a:bodyPr>
            <a:lstStyle/>
            <a:p>
              <a:r>
                <a:rPr lang="es-CO" sz="1000" dirty="0">
                  <a:solidFill>
                    <a:schemeClr val="accent3">
                      <a:lumMod val="75000"/>
                    </a:schemeClr>
                  </a:solidFill>
                  <a:latin typeface="+mn-lt"/>
                </a:rPr>
                <a:t>U. Oriente</a:t>
              </a:r>
            </a:p>
            <a:p>
              <a:r>
                <a:rPr lang="es-CO" sz="1000" dirty="0">
                  <a:solidFill>
                    <a:schemeClr val="accent3">
                      <a:lumMod val="75000"/>
                    </a:schemeClr>
                  </a:solidFill>
                  <a:latin typeface="+mn-lt"/>
                </a:rPr>
                <a:t>Base: 133</a:t>
              </a:r>
            </a:p>
          </p:txBody>
        </p:sp>
      </p:grpSp>
      <p:sp>
        <p:nvSpPr>
          <p:cNvPr id="62" name="object 4">
            <a:extLst>
              <a:ext uri="{FF2B5EF4-FFF2-40B4-BE49-F238E27FC236}">
                <a16:creationId xmlns:a16="http://schemas.microsoft.com/office/drawing/2014/main" id="{FC66D8EB-E0AF-40E7-8EE1-0C25FBC9B55C}"/>
              </a:ext>
            </a:extLst>
          </p:cNvPr>
          <p:cNvSpPr txBox="1"/>
          <p:nvPr/>
        </p:nvSpPr>
        <p:spPr>
          <a:xfrm>
            <a:off x="335360" y="233658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
        <p:nvSpPr>
          <p:cNvPr id="65"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sp>
        <p:nvSpPr>
          <p:cNvPr id="20" name="object 2"/>
          <p:cNvSpPr txBox="1">
            <a:spLocks/>
          </p:cNvSpPr>
          <p:nvPr/>
        </p:nvSpPr>
        <p:spPr>
          <a:xfrm>
            <a:off x="581776" y="285890"/>
            <a:ext cx="11274863" cy="708272"/>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100" spc="101" dirty="0">
                <a:solidFill>
                  <a:schemeClr val="accent3">
                    <a:lumMod val="75000"/>
                  </a:schemeClr>
                </a:solidFill>
                <a:latin typeface="+mn-lt"/>
              </a:rPr>
              <a:t>SE LE RECARGARON CON EL CUERPO SIN SU CONSENTIMIENTO Y LE GENERÓ INCOMODIDAD</a:t>
            </a:r>
            <a:endParaRPr lang="es-MX" sz="2100" spc="84" dirty="0">
              <a:solidFill>
                <a:schemeClr val="accent3">
                  <a:lumMod val="75000"/>
                </a:schemeClr>
              </a:solidFill>
              <a:latin typeface="+mn-lt"/>
            </a:endParaRPr>
          </a:p>
        </p:txBody>
      </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2340582"/>
              </p:ext>
            </p:extLst>
          </p:nvPr>
        </p:nvGraphicFramePr>
        <p:xfrm>
          <a:off x="116654" y="2258526"/>
          <a:ext cx="2863353" cy="2632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Tabla 18"/>
          <p:cNvGraphicFramePr>
            <a:graphicFrameLocks noGrp="1"/>
          </p:cNvGraphicFramePr>
          <p:nvPr>
            <p:extLst>
              <p:ext uri="{D42A27DB-BD31-4B8C-83A1-F6EECF244321}">
                <p14:modId xmlns:p14="http://schemas.microsoft.com/office/powerpoint/2010/main" val="2383981589"/>
              </p:ext>
            </p:extLst>
          </p:nvPr>
        </p:nvGraphicFramePr>
        <p:xfrm>
          <a:off x="5375921" y="2348880"/>
          <a:ext cx="6480718" cy="1393314"/>
        </p:xfrm>
        <a:graphic>
          <a:graphicData uri="http://schemas.openxmlformats.org/drawingml/2006/table">
            <a:tbl>
              <a:tblPr>
                <a:tableStyleId>{69C7853C-536D-4A76-A0AE-DD22124D55A5}</a:tableStyleId>
              </a:tblPr>
              <a:tblGrid>
                <a:gridCol w="1377438">
                  <a:extLst>
                    <a:ext uri="{9D8B030D-6E8A-4147-A177-3AD203B41FA5}">
                      <a16:colId xmlns:a16="http://schemas.microsoft.com/office/drawing/2014/main" val="1936149163"/>
                    </a:ext>
                  </a:extLst>
                </a:gridCol>
                <a:gridCol w="729040">
                  <a:extLst>
                    <a:ext uri="{9D8B030D-6E8A-4147-A177-3AD203B41FA5}">
                      <a16:colId xmlns:a16="http://schemas.microsoft.com/office/drawing/2014/main" val="2268514998"/>
                    </a:ext>
                  </a:extLst>
                </a:gridCol>
                <a:gridCol w="729040">
                  <a:extLst>
                    <a:ext uri="{9D8B030D-6E8A-4147-A177-3AD203B41FA5}">
                      <a16:colId xmlns:a16="http://schemas.microsoft.com/office/drawing/2014/main" val="3480960146"/>
                    </a:ext>
                  </a:extLst>
                </a:gridCol>
                <a:gridCol w="729040">
                  <a:extLst>
                    <a:ext uri="{9D8B030D-6E8A-4147-A177-3AD203B41FA5}">
                      <a16:colId xmlns:a16="http://schemas.microsoft.com/office/drawing/2014/main" val="97719801"/>
                    </a:ext>
                  </a:extLst>
                </a:gridCol>
                <a:gridCol w="729040">
                  <a:extLst>
                    <a:ext uri="{9D8B030D-6E8A-4147-A177-3AD203B41FA5}">
                      <a16:colId xmlns:a16="http://schemas.microsoft.com/office/drawing/2014/main" val="200121404"/>
                    </a:ext>
                  </a:extLst>
                </a:gridCol>
                <a:gridCol w="729040">
                  <a:extLst>
                    <a:ext uri="{9D8B030D-6E8A-4147-A177-3AD203B41FA5}">
                      <a16:colId xmlns:a16="http://schemas.microsoft.com/office/drawing/2014/main" val="2384762081"/>
                    </a:ext>
                  </a:extLst>
                </a:gridCol>
                <a:gridCol w="729040">
                  <a:extLst>
                    <a:ext uri="{9D8B030D-6E8A-4147-A177-3AD203B41FA5}">
                      <a16:colId xmlns:a16="http://schemas.microsoft.com/office/drawing/2014/main" val="1800670157"/>
                    </a:ext>
                  </a:extLst>
                </a:gridCol>
                <a:gridCol w="729040">
                  <a:extLst>
                    <a:ext uri="{9D8B030D-6E8A-4147-A177-3AD203B41FA5}">
                      <a16:colId xmlns:a16="http://schemas.microsoft.com/office/drawing/2014/main" val="3429865598"/>
                    </a:ext>
                  </a:extLst>
                </a:gridCol>
              </a:tblGrid>
              <a:tr h="30452">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523" marR="1523" marT="152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523" marR="1523" marT="152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6019452"/>
                  </a:ext>
                </a:extLst>
              </a:tr>
              <a:tr h="56743">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523" marR="1523" marT="152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523" marR="1523" marT="1523" marB="0" anchor="b"/>
                </a:tc>
                <a:extLst>
                  <a:ext uri="{0D108BD9-81ED-4DB2-BD59-A6C34878D82A}">
                    <a16:rowId xmlns:a16="http://schemas.microsoft.com/office/drawing/2014/main" val="138645887"/>
                  </a:ext>
                </a:extLst>
              </a:tr>
              <a:tr h="0">
                <a:tc>
                  <a:txBody>
                    <a:bodyPr/>
                    <a:lstStyle/>
                    <a:p>
                      <a:pPr algn="r" fontAlgn="t"/>
                      <a:r>
                        <a:rPr lang="es-CO" sz="1100" b="1" u="none" strike="noStrike" dirty="0">
                          <a:effectLst/>
                        </a:rPr>
                        <a:t>Si</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21%</a:t>
                      </a:r>
                    </a:p>
                  </a:txBody>
                  <a:tcPr marL="9525" marR="9525" marT="9525" marB="0" anchor="ctr"/>
                </a:tc>
                <a:tc>
                  <a:txBody>
                    <a:bodyPr/>
                    <a:lstStyle/>
                    <a:p>
                      <a:pPr algn="ctr" fontAlgn="ctr"/>
                      <a:r>
                        <a:rPr lang="es-CO" sz="1100" b="0" i="0" u="none" strike="noStrike">
                          <a:solidFill>
                            <a:srgbClr val="000000"/>
                          </a:solidFill>
                          <a:effectLst/>
                          <a:latin typeface="+mn-lt"/>
                        </a:rPr>
                        <a:t>22%</a:t>
                      </a:r>
                    </a:p>
                  </a:txBody>
                  <a:tcPr marL="9525" marR="9525" marT="9525" marB="0" anchor="ctr"/>
                </a:tc>
                <a:tc>
                  <a:txBody>
                    <a:bodyPr/>
                    <a:lstStyle/>
                    <a:p>
                      <a:pPr algn="ctr" fontAlgn="ctr"/>
                      <a:r>
                        <a:rPr lang="es-CO" sz="1100" b="0" i="0" u="none" strike="noStrike">
                          <a:solidFill>
                            <a:srgbClr val="000000"/>
                          </a:solidFill>
                          <a:effectLst/>
                          <a:latin typeface="+mn-lt"/>
                        </a:rPr>
                        <a:t>22%</a:t>
                      </a:r>
                    </a:p>
                  </a:txBody>
                  <a:tcPr marL="9525" marR="9525" marT="9525" marB="0" anchor="ctr"/>
                </a:tc>
                <a:tc>
                  <a:txBody>
                    <a:bodyPr/>
                    <a:lstStyle/>
                    <a:p>
                      <a:pPr algn="ctr" fontAlgn="ctr"/>
                      <a:r>
                        <a:rPr lang="es-CO" sz="1100" b="0" i="0" u="none" strike="noStrike">
                          <a:solidFill>
                            <a:srgbClr val="000000"/>
                          </a:solidFill>
                          <a:effectLst/>
                          <a:latin typeface="+mn-lt"/>
                        </a:rPr>
                        <a:t>22%</a:t>
                      </a:r>
                    </a:p>
                  </a:txBody>
                  <a:tcPr marL="9525" marR="9525" marT="9525" marB="0" anchor="ctr"/>
                </a:tc>
                <a:tc>
                  <a:txBody>
                    <a:bodyPr/>
                    <a:lstStyle/>
                    <a:p>
                      <a:pPr algn="ctr" fontAlgn="ctr"/>
                      <a:r>
                        <a:rPr lang="es-CO" sz="1100" b="0" i="0" u="none" strike="noStrike">
                          <a:solidFill>
                            <a:srgbClr val="000000"/>
                          </a:solidFill>
                          <a:effectLst/>
                          <a:latin typeface="+mn-lt"/>
                        </a:rPr>
                        <a:t>22%</a:t>
                      </a:r>
                    </a:p>
                  </a:txBody>
                  <a:tcPr marL="9525" marR="9525" marT="9525" marB="0" anchor="ctr"/>
                </a:tc>
                <a:tc>
                  <a:txBody>
                    <a:bodyPr/>
                    <a:lstStyle/>
                    <a:p>
                      <a:pPr algn="ctr" fontAlgn="ctr"/>
                      <a:r>
                        <a:rPr lang="es-CO" sz="1100" b="0" i="0" u="none" strike="noStrike">
                          <a:solidFill>
                            <a:srgbClr val="000000"/>
                          </a:solidFill>
                          <a:effectLst/>
                          <a:latin typeface="+mn-lt"/>
                        </a:rPr>
                        <a:t>20%</a:t>
                      </a:r>
                    </a:p>
                  </a:txBody>
                  <a:tcPr marL="9525" marR="9525" marT="9525" marB="0" anchor="ctr"/>
                </a:tc>
                <a:tc>
                  <a:txBody>
                    <a:bodyPr/>
                    <a:lstStyle/>
                    <a:p>
                      <a:pPr algn="ctr" fontAlgn="ctr"/>
                      <a:r>
                        <a:rPr lang="es-CO" sz="1100" b="0" i="0" u="none" strike="noStrike">
                          <a:solidFill>
                            <a:srgbClr val="000000"/>
                          </a:solidFill>
                          <a:effectLst/>
                          <a:latin typeface="+mn-lt"/>
                        </a:rPr>
                        <a:t>18%</a:t>
                      </a:r>
                    </a:p>
                  </a:txBody>
                  <a:tcPr marL="9525" marR="9525" marT="9525" marB="0" anchor="ctr"/>
                </a:tc>
                <a:extLst>
                  <a:ext uri="{0D108BD9-81ED-4DB2-BD59-A6C34878D82A}">
                    <a16:rowId xmlns:a16="http://schemas.microsoft.com/office/drawing/2014/main" val="212352845"/>
                  </a:ext>
                </a:extLst>
              </a:tr>
              <a:tr h="0">
                <a:tc>
                  <a:txBody>
                    <a:bodyPr/>
                    <a:lstStyle/>
                    <a:p>
                      <a:pPr algn="r" fontAlgn="t"/>
                      <a:r>
                        <a:rPr lang="es-CO" sz="1100" b="1" u="none" strike="noStrike" dirty="0">
                          <a:effectLst/>
                        </a:rPr>
                        <a:t>No</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78%</a:t>
                      </a:r>
                    </a:p>
                  </a:txBody>
                  <a:tcPr marL="9525" marR="9525" marT="9525" marB="0" anchor="ctr"/>
                </a:tc>
                <a:tc>
                  <a:txBody>
                    <a:bodyPr/>
                    <a:lstStyle/>
                    <a:p>
                      <a:pPr algn="ctr" fontAlgn="ctr"/>
                      <a:r>
                        <a:rPr lang="es-CO" sz="1100" b="0" i="0" u="none" strike="noStrike">
                          <a:solidFill>
                            <a:srgbClr val="000000"/>
                          </a:solidFill>
                          <a:effectLst/>
                          <a:latin typeface="+mn-lt"/>
                        </a:rPr>
                        <a:t>78%</a:t>
                      </a:r>
                    </a:p>
                  </a:txBody>
                  <a:tcPr marL="9525" marR="9525" marT="9525" marB="0" anchor="ctr"/>
                </a:tc>
                <a:tc>
                  <a:txBody>
                    <a:bodyPr/>
                    <a:lstStyle/>
                    <a:p>
                      <a:pPr algn="ctr" fontAlgn="ctr"/>
                      <a:r>
                        <a:rPr lang="es-CO" sz="1100" b="0" i="0" u="none" strike="noStrike">
                          <a:solidFill>
                            <a:srgbClr val="000000"/>
                          </a:solidFill>
                          <a:effectLst/>
                          <a:latin typeface="+mn-lt"/>
                        </a:rPr>
                        <a:t>78%</a:t>
                      </a:r>
                    </a:p>
                  </a:txBody>
                  <a:tcPr marL="9525" marR="9525" marT="9525" marB="0" anchor="ctr"/>
                </a:tc>
                <a:tc>
                  <a:txBody>
                    <a:bodyPr/>
                    <a:lstStyle/>
                    <a:p>
                      <a:pPr algn="ctr" fontAlgn="ctr"/>
                      <a:r>
                        <a:rPr lang="es-CO" sz="1100" b="0" i="0" u="none" strike="noStrike">
                          <a:solidFill>
                            <a:srgbClr val="000000"/>
                          </a:solidFill>
                          <a:effectLst/>
                          <a:latin typeface="+mn-lt"/>
                        </a:rPr>
                        <a:t>76%</a:t>
                      </a:r>
                    </a:p>
                  </a:txBody>
                  <a:tcPr marL="9525" marR="9525" marT="9525" marB="0" anchor="ctr"/>
                </a:tc>
                <a:tc>
                  <a:txBody>
                    <a:bodyPr/>
                    <a:lstStyle/>
                    <a:p>
                      <a:pPr algn="ctr" fontAlgn="ctr"/>
                      <a:r>
                        <a:rPr lang="es-CO" sz="1100" b="0" i="0" u="none" strike="noStrike">
                          <a:solidFill>
                            <a:srgbClr val="000000"/>
                          </a:solidFill>
                          <a:effectLst/>
                          <a:latin typeface="+mn-lt"/>
                        </a:rPr>
                        <a:t>76%</a:t>
                      </a:r>
                    </a:p>
                  </a:txBody>
                  <a:tcPr marL="9525" marR="9525" marT="9525" marB="0" anchor="ctr"/>
                </a:tc>
                <a:tc>
                  <a:txBody>
                    <a:bodyPr/>
                    <a:lstStyle/>
                    <a:p>
                      <a:pPr algn="ctr" fontAlgn="ctr"/>
                      <a:r>
                        <a:rPr lang="es-CO" sz="1100" b="0" i="0" u="none" strike="noStrike">
                          <a:solidFill>
                            <a:srgbClr val="000000"/>
                          </a:solidFill>
                          <a:effectLst/>
                          <a:latin typeface="+mn-lt"/>
                        </a:rPr>
                        <a:t>80%</a:t>
                      </a:r>
                    </a:p>
                  </a:txBody>
                  <a:tcPr marL="9525" marR="9525" marT="9525" marB="0" anchor="ctr"/>
                </a:tc>
                <a:tc>
                  <a:txBody>
                    <a:bodyPr/>
                    <a:lstStyle/>
                    <a:p>
                      <a:pPr algn="ctr" fontAlgn="ctr"/>
                      <a:r>
                        <a:rPr lang="es-CO" sz="1100" b="0" i="0" u="none" strike="noStrike">
                          <a:solidFill>
                            <a:srgbClr val="000000"/>
                          </a:solidFill>
                          <a:effectLst/>
                          <a:latin typeface="+mn-lt"/>
                        </a:rPr>
                        <a:t>80%</a:t>
                      </a:r>
                    </a:p>
                  </a:txBody>
                  <a:tcPr marL="9525" marR="9525" marT="9525" marB="0" anchor="ctr"/>
                </a:tc>
                <a:extLst>
                  <a:ext uri="{0D108BD9-81ED-4DB2-BD59-A6C34878D82A}">
                    <a16:rowId xmlns:a16="http://schemas.microsoft.com/office/drawing/2014/main" val="2621513402"/>
                  </a:ext>
                </a:extLst>
              </a:tr>
              <a:tr h="0">
                <a:tc>
                  <a:txBody>
                    <a:bodyPr/>
                    <a:lstStyle/>
                    <a:p>
                      <a:pPr algn="r" fontAlgn="t"/>
                      <a:r>
                        <a:rPr lang="es-CO" sz="1100" b="1" u="none" strike="noStrike">
                          <a:effectLst/>
                        </a:rPr>
                        <a:t>No sabe</a:t>
                      </a:r>
                      <a:endParaRPr lang="es-CO" sz="1100" b="1" i="0" u="none" strike="noStrike">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2734522748"/>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1891358025"/>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a:solidFill>
                            <a:srgbClr val="000000"/>
                          </a:solidFill>
                          <a:effectLst/>
                          <a:latin typeface="+mn-lt"/>
                        </a:rPr>
                        <a:t>1.652.557</a:t>
                      </a:r>
                    </a:p>
                  </a:txBody>
                  <a:tcPr marL="9525" marR="9525" marT="9525" marB="0" anchor="ctr"/>
                </a:tc>
                <a:tc>
                  <a:txBody>
                    <a:bodyPr/>
                    <a:lstStyle/>
                    <a:p>
                      <a:pPr algn="ctr" fontAlgn="ctr"/>
                      <a:r>
                        <a:rPr lang="es-CO" sz="1100" b="1" i="0" u="none" strike="noStrike">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dirty="0">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dirty="0">
                          <a:solidFill>
                            <a:srgbClr val="000000"/>
                          </a:solidFill>
                          <a:effectLst/>
                          <a:latin typeface="+mn-lt"/>
                        </a:rPr>
                        <a:t>333.057</a:t>
                      </a:r>
                    </a:p>
                  </a:txBody>
                  <a:tcPr marL="9525" marR="9525" marT="9525" marB="0" anchor="ctr"/>
                </a:tc>
                <a:tc>
                  <a:txBody>
                    <a:bodyPr/>
                    <a:lstStyle/>
                    <a:p>
                      <a:pPr algn="ctr" fontAlgn="ctr"/>
                      <a:r>
                        <a:rPr lang="es-CO" sz="1100" b="1" i="0" u="none" strike="noStrike" dirty="0">
                          <a:solidFill>
                            <a:srgbClr val="000000"/>
                          </a:solidFill>
                          <a:effectLst/>
                          <a:latin typeface="+mn-lt"/>
                        </a:rPr>
                        <a:t>238.311</a:t>
                      </a:r>
                    </a:p>
                  </a:txBody>
                  <a:tcPr marL="9525" marR="9525" marT="9525" marB="0" anchor="ctr"/>
                </a:tc>
                <a:extLst>
                  <a:ext uri="{0D108BD9-81ED-4DB2-BD59-A6C34878D82A}">
                    <a16:rowId xmlns:a16="http://schemas.microsoft.com/office/drawing/2014/main" val="827184203"/>
                  </a:ext>
                </a:extLst>
              </a:tr>
              <a:tr h="66995">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dirty="0">
                          <a:solidFill>
                            <a:srgbClr val="000000"/>
                          </a:solidFill>
                          <a:effectLst/>
                          <a:latin typeface="+mn-lt"/>
                        </a:rPr>
                        <a:t>54</a:t>
                      </a:r>
                    </a:p>
                  </a:txBody>
                  <a:tcPr marL="9525" marR="9525" marT="9525" marB="0" anchor="ctr"/>
                </a:tc>
                <a:tc>
                  <a:txBody>
                    <a:bodyPr/>
                    <a:lstStyle/>
                    <a:p>
                      <a:pPr algn="ctr" fontAlgn="ctr"/>
                      <a:r>
                        <a:rPr lang="es-CO" sz="1100" b="1" i="0" u="none" strike="noStrike">
                          <a:solidFill>
                            <a:srgbClr val="000000"/>
                          </a:solidFill>
                          <a:effectLst/>
                          <a:latin typeface="+mn-lt"/>
                        </a:rPr>
                        <a:t>83</a:t>
                      </a:r>
                    </a:p>
                  </a:txBody>
                  <a:tcPr marL="9525" marR="9525" marT="9525" marB="0" anchor="ctr"/>
                </a:tc>
                <a:tc>
                  <a:txBody>
                    <a:bodyPr/>
                    <a:lstStyle/>
                    <a:p>
                      <a:pPr algn="ctr" fontAlgn="ctr"/>
                      <a:r>
                        <a:rPr lang="es-CO" sz="1100" b="1" i="0" u="none" strike="noStrike">
                          <a:solidFill>
                            <a:srgbClr val="000000"/>
                          </a:solidFill>
                          <a:effectLst/>
                          <a:latin typeface="+mn-lt"/>
                        </a:rPr>
                        <a:t>77</a:t>
                      </a:r>
                    </a:p>
                  </a:txBody>
                  <a:tcPr marL="9525" marR="9525" marT="9525" marB="0" anchor="ctr"/>
                </a:tc>
                <a:tc>
                  <a:txBody>
                    <a:bodyPr/>
                    <a:lstStyle/>
                    <a:p>
                      <a:pPr algn="ctr" fontAlgn="ctr"/>
                      <a:r>
                        <a:rPr lang="es-CO" sz="1100" b="1" i="0" u="none" strike="noStrike">
                          <a:solidFill>
                            <a:srgbClr val="000000"/>
                          </a:solidFill>
                          <a:effectLst/>
                          <a:latin typeface="+mn-lt"/>
                        </a:rPr>
                        <a:t>79</a:t>
                      </a:r>
                    </a:p>
                  </a:txBody>
                  <a:tcPr marL="9525" marR="9525" marT="9525" marB="0" anchor="ctr"/>
                </a:tc>
                <a:tc>
                  <a:txBody>
                    <a:bodyPr/>
                    <a:lstStyle/>
                    <a:p>
                      <a:pPr algn="ctr" fontAlgn="ctr"/>
                      <a:r>
                        <a:rPr lang="es-CO" sz="1100" b="1" i="0" u="none" strike="noStrike">
                          <a:solidFill>
                            <a:srgbClr val="000000"/>
                          </a:solidFill>
                          <a:effectLst/>
                          <a:latin typeface="+mn-lt"/>
                        </a:rPr>
                        <a:t>80</a:t>
                      </a:r>
                    </a:p>
                  </a:txBody>
                  <a:tcPr marL="9525" marR="9525" marT="9525" marB="0" anchor="ctr"/>
                </a:tc>
                <a:tc>
                  <a:txBody>
                    <a:bodyPr/>
                    <a:lstStyle/>
                    <a:p>
                      <a:pPr algn="ctr" fontAlgn="ctr"/>
                      <a:r>
                        <a:rPr lang="es-CO" sz="1100" b="1" i="0" u="none" strike="noStrike" dirty="0">
                          <a:solidFill>
                            <a:srgbClr val="000000"/>
                          </a:solidFill>
                          <a:effectLst/>
                          <a:latin typeface="+mn-lt"/>
                        </a:rPr>
                        <a:t>62</a:t>
                      </a:r>
                    </a:p>
                  </a:txBody>
                  <a:tcPr marL="9525" marR="9525" marT="9525" marB="0" anchor="ctr"/>
                </a:tc>
                <a:extLst>
                  <a:ext uri="{0D108BD9-81ED-4DB2-BD59-A6C34878D82A}">
                    <a16:rowId xmlns:a16="http://schemas.microsoft.com/office/drawing/2014/main" val="1283171758"/>
                  </a:ext>
                </a:extLst>
              </a:tr>
            </a:tbl>
          </a:graphicData>
        </a:graphic>
      </p:graphicFrame>
    </p:spTree>
    <p:extLst>
      <p:ext uri="{BB962C8B-B14F-4D97-AF65-F5344CB8AC3E}">
        <p14:creationId xmlns:p14="http://schemas.microsoft.com/office/powerpoint/2010/main" val="28768127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6" y="285890"/>
            <a:ext cx="11274863"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360" spc="101" dirty="0">
                <a:solidFill>
                  <a:schemeClr val="accent3">
                    <a:lumMod val="75000"/>
                  </a:schemeClr>
                </a:solidFill>
                <a:latin typeface="+mn-lt"/>
              </a:rPr>
              <a:t>LE HICIERON SENTIR MIEDO</a:t>
            </a:r>
            <a:endParaRPr lang="es-MX" sz="2360"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grpSp>
        <p:nvGrpSpPr>
          <p:cNvPr id="203" name="Grupo 202"/>
          <p:cNvGrpSpPr/>
          <p:nvPr/>
        </p:nvGrpSpPr>
        <p:grpSpPr>
          <a:xfrm>
            <a:off x="4965584" y="6093296"/>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061114" y="6094457"/>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229" name="Grupo 228"/>
          <p:cNvGrpSpPr/>
          <p:nvPr/>
        </p:nvGrpSpPr>
        <p:grpSpPr>
          <a:xfrm>
            <a:off x="8917735" y="6078629"/>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47"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165</a:t>
            </a:fld>
            <a:endParaRPr sz="1350" dirty="0">
              <a:solidFill>
                <a:schemeClr val="accent3">
                  <a:lumMod val="75000"/>
                </a:schemeClr>
              </a:solidFill>
              <a:latin typeface="Calibri"/>
              <a:cs typeface="Calibri"/>
            </a:endParaRPr>
          </a:p>
        </p:txBody>
      </p:sp>
      <p:sp>
        <p:nvSpPr>
          <p:cNvPr id="53" name="22 Rectángulo"/>
          <p:cNvSpPr/>
          <p:nvPr/>
        </p:nvSpPr>
        <p:spPr>
          <a:xfrm>
            <a:off x="5525476" y="1646832"/>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54" name="object 4">
            <a:extLst>
              <a:ext uri="{FF2B5EF4-FFF2-40B4-BE49-F238E27FC236}">
                <a16:creationId xmlns:a16="http://schemas.microsoft.com/office/drawing/2014/main" id="{A7157F5C-9DC2-425E-A31F-74B0C3BE6816}"/>
              </a:ext>
            </a:extLst>
          </p:cNvPr>
          <p:cNvSpPr txBox="1"/>
          <p:nvPr/>
        </p:nvSpPr>
        <p:spPr>
          <a:xfrm>
            <a:off x="1133032"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55" name="object 4">
            <a:extLst>
              <a:ext uri="{FF2B5EF4-FFF2-40B4-BE49-F238E27FC236}">
                <a16:creationId xmlns:a16="http://schemas.microsoft.com/office/drawing/2014/main" id="{FC66D8EB-E0AF-40E7-8EE1-0C25FBC9B55C}"/>
              </a:ext>
            </a:extLst>
          </p:cNvPr>
          <p:cNvSpPr txBox="1"/>
          <p:nvPr/>
        </p:nvSpPr>
        <p:spPr>
          <a:xfrm>
            <a:off x="4975325"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59" name="Rectángulo 58">
            <a:extLst>
              <a:ext uri="{FF2B5EF4-FFF2-40B4-BE49-F238E27FC236}">
                <a16:creationId xmlns:a16="http://schemas.microsoft.com/office/drawing/2014/main" id="{82BEA086-6F56-425E-93AB-1C9BCBCE5A27}"/>
              </a:ext>
            </a:extLst>
          </p:cNvPr>
          <p:cNvSpPr/>
          <p:nvPr/>
        </p:nvSpPr>
        <p:spPr>
          <a:xfrm>
            <a:off x="983432" y="2275025"/>
            <a:ext cx="2546149"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Rectángulo 60">
            <a:extLst>
              <a:ext uri="{FF2B5EF4-FFF2-40B4-BE49-F238E27FC236}">
                <a16:creationId xmlns:a16="http://schemas.microsoft.com/office/drawing/2014/main" id="{7081C7F0-A3E9-4743-9530-F2B4C8089B2D}"/>
              </a:ext>
            </a:extLst>
          </p:cNvPr>
          <p:cNvSpPr/>
          <p:nvPr/>
        </p:nvSpPr>
        <p:spPr>
          <a:xfrm>
            <a:off x="4236369" y="2275025"/>
            <a:ext cx="3515815"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2" name="object 4">
            <a:extLst>
              <a:ext uri="{FF2B5EF4-FFF2-40B4-BE49-F238E27FC236}">
                <a16:creationId xmlns:a16="http://schemas.microsoft.com/office/drawing/2014/main" id="{FC66D8EB-E0AF-40E7-8EE1-0C25FBC9B55C}"/>
              </a:ext>
            </a:extLst>
          </p:cNvPr>
          <p:cNvSpPr txBox="1"/>
          <p:nvPr/>
        </p:nvSpPr>
        <p:spPr>
          <a:xfrm>
            <a:off x="8719741" y="264422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63" name="Rectángulo 62">
            <a:extLst>
              <a:ext uri="{FF2B5EF4-FFF2-40B4-BE49-F238E27FC236}">
                <a16:creationId xmlns:a16="http://schemas.microsoft.com/office/drawing/2014/main" id="{7081C7F0-A3E9-4743-9530-F2B4C8089B2D}"/>
              </a:ext>
            </a:extLst>
          </p:cNvPr>
          <p:cNvSpPr/>
          <p:nvPr/>
        </p:nvSpPr>
        <p:spPr>
          <a:xfrm>
            <a:off x="8256240" y="2276872"/>
            <a:ext cx="3312368"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319346481"/>
              </p:ext>
            </p:extLst>
          </p:nvPr>
        </p:nvGraphicFramePr>
        <p:xfrm>
          <a:off x="4439817" y="2973727"/>
          <a:ext cx="3077467" cy="2683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075265836"/>
              </p:ext>
            </p:extLst>
          </p:nvPr>
        </p:nvGraphicFramePr>
        <p:xfrm>
          <a:off x="8419133" y="2973727"/>
          <a:ext cx="3077467" cy="2685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64588560"/>
              </p:ext>
            </p:extLst>
          </p:nvPr>
        </p:nvGraphicFramePr>
        <p:xfrm>
          <a:off x="767408" y="2973595"/>
          <a:ext cx="3077467" cy="26397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382400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166</a:t>
            </a:fld>
            <a:endParaRPr sz="1350" dirty="0">
              <a:solidFill>
                <a:schemeClr val="accent3">
                  <a:lumMod val="75000"/>
                </a:schemeClr>
              </a:solidFill>
              <a:latin typeface="Calibri"/>
              <a:cs typeface="Calibri"/>
            </a:endParaRPr>
          </a:p>
        </p:txBody>
      </p:sp>
      <p:grpSp>
        <p:nvGrpSpPr>
          <p:cNvPr id="38" name="Grupo 37"/>
          <p:cNvGrpSpPr/>
          <p:nvPr/>
        </p:nvGrpSpPr>
        <p:grpSpPr>
          <a:xfrm>
            <a:off x="119337" y="4797152"/>
            <a:ext cx="2958374" cy="446715"/>
            <a:chOff x="8957443" y="6078629"/>
            <a:chExt cx="3519487" cy="446715"/>
          </a:xfrm>
        </p:grpSpPr>
        <p:sp>
          <p:nvSpPr>
            <p:cNvPr id="39"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0" name="CuadroTexto 39">
              <a:extLst>
                <a:ext uri="{FF2B5EF4-FFF2-40B4-BE49-F238E27FC236}">
                  <a16:creationId xmlns:a16="http://schemas.microsoft.com/office/drawing/2014/main" id="{C80FD727-6A73-4F22-989A-FF4F7D29AFB0}"/>
                </a:ext>
              </a:extLst>
            </p:cNvPr>
            <p:cNvSpPr txBox="1"/>
            <p:nvPr/>
          </p:nvSpPr>
          <p:spPr>
            <a:xfrm>
              <a:off x="9886787" y="6094457"/>
              <a:ext cx="776548" cy="415498"/>
            </a:xfrm>
            <a:prstGeom prst="rect">
              <a:avLst/>
            </a:prstGeom>
            <a:noFill/>
          </p:spPr>
          <p:txBody>
            <a:bodyPr wrap="none" rtlCol="0">
              <a:spAutoFit/>
            </a:bodyPr>
            <a:lstStyle/>
            <a:p>
              <a:r>
                <a:rPr lang="es-CO" sz="1000" dirty="0">
                  <a:solidFill>
                    <a:schemeClr val="accent3">
                      <a:lumMod val="75000"/>
                    </a:schemeClr>
                  </a:solidFill>
                  <a:latin typeface="+mn-lt"/>
                </a:rPr>
                <a:t>Ladera</a:t>
              </a:r>
            </a:p>
            <a:p>
              <a:r>
                <a:rPr lang="es-CO" sz="1000" dirty="0">
                  <a:solidFill>
                    <a:schemeClr val="accent3">
                      <a:lumMod val="75000"/>
                    </a:schemeClr>
                  </a:solidFill>
                  <a:latin typeface="+mn-lt"/>
                </a:rPr>
                <a:t>Base: 42</a:t>
              </a:r>
            </a:p>
          </p:txBody>
        </p:sp>
        <p:sp>
          <p:nvSpPr>
            <p:cNvPr id="54" name="Rectángulo 53">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5" name="CuadroTexto 54">
              <a:extLst>
                <a:ext uri="{FF2B5EF4-FFF2-40B4-BE49-F238E27FC236}">
                  <a16:creationId xmlns:a16="http://schemas.microsoft.com/office/drawing/2014/main" id="{958EB4CF-4518-4B49-9A15-18ADBDAAF982}"/>
                </a:ext>
              </a:extLst>
            </p:cNvPr>
            <p:cNvSpPr txBox="1"/>
            <p:nvPr/>
          </p:nvSpPr>
          <p:spPr>
            <a:xfrm>
              <a:off x="9094699" y="6094457"/>
              <a:ext cx="801340" cy="415498"/>
            </a:xfrm>
            <a:prstGeom prst="rect">
              <a:avLst/>
            </a:prstGeom>
            <a:noFill/>
          </p:spPr>
          <p:txBody>
            <a:bodyPr wrap="none" rtlCol="0">
              <a:spAutoFit/>
            </a:bodyPr>
            <a:lstStyle/>
            <a:p>
              <a:r>
                <a:rPr lang="es-CO" sz="1000" dirty="0">
                  <a:solidFill>
                    <a:schemeClr val="accent3">
                      <a:lumMod val="75000"/>
                    </a:schemeClr>
                  </a:solidFill>
                  <a:latin typeface="+mn-lt"/>
                </a:rPr>
                <a:t>Centro A</a:t>
              </a:r>
            </a:p>
            <a:p>
              <a:r>
                <a:rPr lang="es-CO" sz="1000" dirty="0">
                  <a:solidFill>
                    <a:schemeClr val="accent3">
                      <a:lumMod val="75000"/>
                    </a:schemeClr>
                  </a:solidFill>
                  <a:latin typeface="+mn-lt"/>
                </a:rPr>
                <a:t>Base: 89</a:t>
              </a:r>
            </a:p>
          </p:txBody>
        </p:sp>
        <p:sp>
          <p:nvSpPr>
            <p:cNvPr id="57" name="Rectángulo 56">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8" name="Rectángulo 57">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9" name="CuadroTexto 58">
              <a:extLst>
                <a:ext uri="{FF2B5EF4-FFF2-40B4-BE49-F238E27FC236}">
                  <a16:creationId xmlns:a16="http://schemas.microsoft.com/office/drawing/2014/main" id="{C80FD727-6A73-4F22-989A-FF4F7D29AFB0}"/>
                </a:ext>
              </a:extLst>
            </p:cNvPr>
            <p:cNvSpPr txBox="1"/>
            <p:nvPr/>
          </p:nvSpPr>
          <p:spPr>
            <a:xfrm>
              <a:off x="10630912" y="6078629"/>
              <a:ext cx="955810" cy="400110"/>
            </a:xfrm>
            <a:prstGeom prst="rect">
              <a:avLst/>
            </a:prstGeom>
            <a:noFill/>
          </p:spPr>
          <p:txBody>
            <a:bodyPr wrap="none" rtlCol="0">
              <a:spAutoFit/>
            </a:bodyPr>
            <a:lstStyle/>
            <a:p>
              <a:r>
                <a:rPr lang="es-CO" sz="1000" dirty="0">
                  <a:solidFill>
                    <a:schemeClr val="accent3">
                      <a:lumMod val="75000"/>
                    </a:schemeClr>
                  </a:solidFill>
                  <a:latin typeface="+mn-lt"/>
                </a:rPr>
                <a:t>U. Corredor</a:t>
              </a:r>
            </a:p>
            <a:p>
              <a:r>
                <a:rPr lang="es-CO" sz="1000" dirty="0">
                  <a:solidFill>
                    <a:schemeClr val="accent3">
                      <a:lumMod val="75000"/>
                    </a:schemeClr>
                  </a:solidFill>
                  <a:latin typeface="+mn-lt"/>
                </a:rPr>
                <a:t>Base: 171</a:t>
              </a:r>
            </a:p>
          </p:txBody>
        </p:sp>
        <p:sp>
          <p:nvSpPr>
            <p:cNvPr id="60" name="Rectángulo 59">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11566889" y="6093296"/>
              <a:ext cx="910041" cy="415498"/>
            </a:xfrm>
            <a:prstGeom prst="rect">
              <a:avLst/>
            </a:prstGeom>
            <a:noFill/>
          </p:spPr>
          <p:txBody>
            <a:bodyPr wrap="none" rtlCol="0">
              <a:spAutoFit/>
            </a:bodyPr>
            <a:lstStyle/>
            <a:p>
              <a:r>
                <a:rPr lang="es-CO" sz="1000" dirty="0">
                  <a:solidFill>
                    <a:schemeClr val="accent3">
                      <a:lumMod val="75000"/>
                    </a:schemeClr>
                  </a:solidFill>
                  <a:latin typeface="+mn-lt"/>
                </a:rPr>
                <a:t>U. Oriente</a:t>
              </a:r>
            </a:p>
            <a:p>
              <a:r>
                <a:rPr lang="es-CO" sz="1000" dirty="0">
                  <a:solidFill>
                    <a:schemeClr val="accent3">
                      <a:lumMod val="75000"/>
                    </a:schemeClr>
                  </a:solidFill>
                  <a:latin typeface="+mn-lt"/>
                </a:rPr>
                <a:t>Base: 133</a:t>
              </a:r>
            </a:p>
          </p:txBody>
        </p:sp>
      </p:grpSp>
      <p:sp>
        <p:nvSpPr>
          <p:cNvPr id="62" name="object 4">
            <a:extLst>
              <a:ext uri="{FF2B5EF4-FFF2-40B4-BE49-F238E27FC236}">
                <a16:creationId xmlns:a16="http://schemas.microsoft.com/office/drawing/2014/main" id="{FC66D8EB-E0AF-40E7-8EE1-0C25FBC9B55C}"/>
              </a:ext>
            </a:extLst>
          </p:cNvPr>
          <p:cNvSpPr txBox="1"/>
          <p:nvPr/>
        </p:nvSpPr>
        <p:spPr>
          <a:xfrm>
            <a:off x="335360" y="233658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
        <p:nvSpPr>
          <p:cNvPr id="65"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graphicFrame>
        <p:nvGraphicFramePr>
          <p:cNvPr id="1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198446103"/>
              </p:ext>
            </p:extLst>
          </p:nvPr>
        </p:nvGraphicFramePr>
        <p:xfrm>
          <a:off x="116654" y="2258526"/>
          <a:ext cx="2863353" cy="2632465"/>
        </p:xfrm>
        <a:graphic>
          <a:graphicData uri="http://schemas.openxmlformats.org/drawingml/2006/chart">
            <c:chart xmlns:c="http://schemas.openxmlformats.org/drawingml/2006/chart" xmlns:r="http://schemas.openxmlformats.org/officeDocument/2006/relationships" r:id="rId2"/>
          </a:graphicData>
        </a:graphic>
      </p:graphicFrame>
      <p:sp>
        <p:nvSpPr>
          <p:cNvPr id="21" name="object 2"/>
          <p:cNvSpPr txBox="1">
            <a:spLocks/>
          </p:cNvSpPr>
          <p:nvPr/>
        </p:nvSpPr>
        <p:spPr>
          <a:xfrm>
            <a:off x="581776" y="285890"/>
            <a:ext cx="11274863"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360" spc="101" dirty="0">
                <a:solidFill>
                  <a:schemeClr val="accent3">
                    <a:lumMod val="75000"/>
                  </a:schemeClr>
                </a:solidFill>
                <a:latin typeface="+mn-lt"/>
              </a:rPr>
              <a:t>LE HICIERON SENTIR MIEDO</a:t>
            </a:r>
            <a:endParaRPr lang="es-MX" sz="2360" spc="84" dirty="0">
              <a:solidFill>
                <a:schemeClr val="accent3">
                  <a:lumMod val="75000"/>
                </a:schemeClr>
              </a:solidFill>
              <a:latin typeface="+mn-lt"/>
            </a:endParaRPr>
          </a:p>
        </p:txBody>
      </p:sp>
      <p:graphicFrame>
        <p:nvGraphicFramePr>
          <p:cNvPr id="20" name="Tabla 19"/>
          <p:cNvGraphicFramePr>
            <a:graphicFrameLocks noGrp="1"/>
          </p:cNvGraphicFramePr>
          <p:nvPr>
            <p:extLst>
              <p:ext uri="{D42A27DB-BD31-4B8C-83A1-F6EECF244321}">
                <p14:modId xmlns:p14="http://schemas.microsoft.com/office/powerpoint/2010/main" val="141099125"/>
              </p:ext>
            </p:extLst>
          </p:nvPr>
        </p:nvGraphicFramePr>
        <p:xfrm>
          <a:off x="5375921" y="2348880"/>
          <a:ext cx="6480718" cy="1393314"/>
        </p:xfrm>
        <a:graphic>
          <a:graphicData uri="http://schemas.openxmlformats.org/drawingml/2006/table">
            <a:tbl>
              <a:tblPr>
                <a:tableStyleId>{69C7853C-536D-4A76-A0AE-DD22124D55A5}</a:tableStyleId>
              </a:tblPr>
              <a:tblGrid>
                <a:gridCol w="1377438">
                  <a:extLst>
                    <a:ext uri="{9D8B030D-6E8A-4147-A177-3AD203B41FA5}">
                      <a16:colId xmlns:a16="http://schemas.microsoft.com/office/drawing/2014/main" val="1936149163"/>
                    </a:ext>
                  </a:extLst>
                </a:gridCol>
                <a:gridCol w="729040">
                  <a:extLst>
                    <a:ext uri="{9D8B030D-6E8A-4147-A177-3AD203B41FA5}">
                      <a16:colId xmlns:a16="http://schemas.microsoft.com/office/drawing/2014/main" val="2268514998"/>
                    </a:ext>
                  </a:extLst>
                </a:gridCol>
                <a:gridCol w="729040">
                  <a:extLst>
                    <a:ext uri="{9D8B030D-6E8A-4147-A177-3AD203B41FA5}">
                      <a16:colId xmlns:a16="http://schemas.microsoft.com/office/drawing/2014/main" val="3480960146"/>
                    </a:ext>
                  </a:extLst>
                </a:gridCol>
                <a:gridCol w="729040">
                  <a:extLst>
                    <a:ext uri="{9D8B030D-6E8A-4147-A177-3AD203B41FA5}">
                      <a16:colId xmlns:a16="http://schemas.microsoft.com/office/drawing/2014/main" val="97719801"/>
                    </a:ext>
                  </a:extLst>
                </a:gridCol>
                <a:gridCol w="729040">
                  <a:extLst>
                    <a:ext uri="{9D8B030D-6E8A-4147-A177-3AD203B41FA5}">
                      <a16:colId xmlns:a16="http://schemas.microsoft.com/office/drawing/2014/main" val="200121404"/>
                    </a:ext>
                  </a:extLst>
                </a:gridCol>
                <a:gridCol w="729040">
                  <a:extLst>
                    <a:ext uri="{9D8B030D-6E8A-4147-A177-3AD203B41FA5}">
                      <a16:colId xmlns:a16="http://schemas.microsoft.com/office/drawing/2014/main" val="2384762081"/>
                    </a:ext>
                  </a:extLst>
                </a:gridCol>
                <a:gridCol w="729040">
                  <a:extLst>
                    <a:ext uri="{9D8B030D-6E8A-4147-A177-3AD203B41FA5}">
                      <a16:colId xmlns:a16="http://schemas.microsoft.com/office/drawing/2014/main" val="1800670157"/>
                    </a:ext>
                  </a:extLst>
                </a:gridCol>
                <a:gridCol w="729040">
                  <a:extLst>
                    <a:ext uri="{9D8B030D-6E8A-4147-A177-3AD203B41FA5}">
                      <a16:colId xmlns:a16="http://schemas.microsoft.com/office/drawing/2014/main" val="3429865598"/>
                    </a:ext>
                  </a:extLst>
                </a:gridCol>
              </a:tblGrid>
              <a:tr h="30452">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523" marR="1523" marT="152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523" marR="1523" marT="152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6019452"/>
                  </a:ext>
                </a:extLst>
              </a:tr>
              <a:tr h="56743">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523" marR="1523" marT="152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523" marR="1523" marT="1523" marB="0" anchor="b"/>
                </a:tc>
                <a:extLst>
                  <a:ext uri="{0D108BD9-81ED-4DB2-BD59-A6C34878D82A}">
                    <a16:rowId xmlns:a16="http://schemas.microsoft.com/office/drawing/2014/main" val="138645887"/>
                  </a:ext>
                </a:extLst>
              </a:tr>
              <a:tr h="0">
                <a:tc>
                  <a:txBody>
                    <a:bodyPr/>
                    <a:lstStyle/>
                    <a:p>
                      <a:pPr algn="r" fontAlgn="t"/>
                      <a:r>
                        <a:rPr lang="es-CO" sz="1100" b="1" u="none" strike="noStrike" dirty="0">
                          <a:effectLst/>
                        </a:rPr>
                        <a:t>Si</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24%</a:t>
                      </a:r>
                    </a:p>
                  </a:txBody>
                  <a:tcPr marL="9525" marR="9525" marT="9525" marB="0" anchor="ctr"/>
                </a:tc>
                <a:tc>
                  <a:txBody>
                    <a:bodyPr/>
                    <a:lstStyle/>
                    <a:p>
                      <a:pPr algn="ctr" fontAlgn="ctr"/>
                      <a:r>
                        <a:rPr lang="es-CO" sz="1100" b="0" i="0" u="none" strike="noStrike">
                          <a:solidFill>
                            <a:srgbClr val="000000"/>
                          </a:solidFill>
                          <a:effectLst/>
                          <a:latin typeface="+mn-lt"/>
                        </a:rPr>
                        <a:t>26%</a:t>
                      </a:r>
                    </a:p>
                  </a:txBody>
                  <a:tcPr marL="9525" marR="9525" marT="9525" marB="0" anchor="ctr"/>
                </a:tc>
                <a:tc>
                  <a:txBody>
                    <a:bodyPr/>
                    <a:lstStyle/>
                    <a:p>
                      <a:pPr algn="ctr" fontAlgn="ctr"/>
                      <a:r>
                        <a:rPr lang="es-CO" sz="1100" b="0" i="0" u="none" strike="noStrike">
                          <a:solidFill>
                            <a:srgbClr val="000000"/>
                          </a:solidFill>
                          <a:effectLst/>
                          <a:latin typeface="+mn-lt"/>
                        </a:rPr>
                        <a:t>24%</a:t>
                      </a:r>
                    </a:p>
                  </a:txBody>
                  <a:tcPr marL="9525" marR="9525" marT="9525" marB="0" anchor="ctr"/>
                </a:tc>
                <a:tc>
                  <a:txBody>
                    <a:bodyPr/>
                    <a:lstStyle/>
                    <a:p>
                      <a:pPr algn="ctr" fontAlgn="ctr"/>
                      <a:r>
                        <a:rPr lang="es-CO" sz="1100" b="0" i="0" u="none" strike="noStrike">
                          <a:solidFill>
                            <a:srgbClr val="000000"/>
                          </a:solidFill>
                          <a:effectLst/>
                          <a:latin typeface="+mn-lt"/>
                        </a:rPr>
                        <a:t>23%</a:t>
                      </a:r>
                    </a:p>
                  </a:txBody>
                  <a:tcPr marL="9525" marR="9525" marT="9525" marB="0" anchor="ctr"/>
                </a:tc>
                <a:tc>
                  <a:txBody>
                    <a:bodyPr/>
                    <a:lstStyle/>
                    <a:p>
                      <a:pPr algn="ctr" fontAlgn="ctr"/>
                      <a:r>
                        <a:rPr lang="es-CO" sz="1100" b="0" i="0" u="none" strike="noStrike">
                          <a:solidFill>
                            <a:srgbClr val="000000"/>
                          </a:solidFill>
                          <a:effectLst/>
                          <a:latin typeface="+mn-lt"/>
                        </a:rPr>
                        <a:t>25%</a:t>
                      </a:r>
                    </a:p>
                  </a:txBody>
                  <a:tcPr marL="9525" marR="9525" marT="9525" marB="0" anchor="ctr"/>
                </a:tc>
                <a:tc>
                  <a:txBody>
                    <a:bodyPr/>
                    <a:lstStyle/>
                    <a:p>
                      <a:pPr algn="ctr" fontAlgn="ctr"/>
                      <a:r>
                        <a:rPr lang="es-CO" sz="1100" b="0" i="0" u="none" strike="noStrike">
                          <a:solidFill>
                            <a:srgbClr val="000000"/>
                          </a:solidFill>
                          <a:effectLst/>
                          <a:latin typeface="+mn-lt"/>
                        </a:rPr>
                        <a:t>32%</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extLst>
                  <a:ext uri="{0D108BD9-81ED-4DB2-BD59-A6C34878D82A}">
                    <a16:rowId xmlns:a16="http://schemas.microsoft.com/office/drawing/2014/main" val="212352845"/>
                  </a:ext>
                </a:extLst>
              </a:tr>
              <a:tr h="0">
                <a:tc>
                  <a:txBody>
                    <a:bodyPr/>
                    <a:lstStyle/>
                    <a:p>
                      <a:pPr algn="r" fontAlgn="t"/>
                      <a:r>
                        <a:rPr lang="es-CO" sz="1100" b="1" u="none" strike="noStrike" dirty="0">
                          <a:effectLst/>
                        </a:rPr>
                        <a:t>No</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74%</a:t>
                      </a:r>
                    </a:p>
                  </a:txBody>
                  <a:tcPr marL="9525" marR="9525" marT="9525" marB="0" anchor="ctr"/>
                </a:tc>
                <a:tc>
                  <a:txBody>
                    <a:bodyPr/>
                    <a:lstStyle/>
                    <a:p>
                      <a:pPr algn="ctr" fontAlgn="ctr"/>
                      <a:r>
                        <a:rPr lang="es-CO" sz="1100" b="0" i="0" u="none" strike="noStrike">
                          <a:solidFill>
                            <a:srgbClr val="000000"/>
                          </a:solidFill>
                          <a:effectLst/>
                          <a:latin typeface="+mn-lt"/>
                        </a:rPr>
                        <a:t>74%</a:t>
                      </a:r>
                    </a:p>
                  </a:txBody>
                  <a:tcPr marL="9525" marR="9525" marT="9525" marB="0" anchor="ctr"/>
                </a:tc>
                <a:tc>
                  <a:txBody>
                    <a:bodyPr/>
                    <a:lstStyle/>
                    <a:p>
                      <a:pPr algn="ctr" fontAlgn="ctr"/>
                      <a:r>
                        <a:rPr lang="es-CO" sz="1100" b="0" i="0" u="none" strike="noStrike">
                          <a:solidFill>
                            <a:srgbClr val="000000"/>
                          </a:solidFill>
                          <a:effectLst/>
                          <a:latin typeface="+mn-lt"/>
                        </a:rPr>
                        <a:t>75%</a:t>
                      </a:r>
                    </a:p>
                  </a:txBody>
                  <a:tcPr marL="9525" marR="9525" marT="9525" marB="0" anchor="ctr"/>
                </a:tc>
                <a:tc>
                  <a:txBody>
                    <a:bodyPr/>
                    <a:lstStyle/>
                    <a:p>
                      <a:pPr algn="ctr" fontAlgn="ctr"/>
                      <a:r>
                        <a:rPr lang="es-CO" sz="1100" b="0" i="0" u="none" strike="noStrike">
                          <a:solidFill>
                            <a:srgbClr val="000000"/>
                          </a:solidFill>
                          <a:effectLst/>
                          <a:latin typeface="+mn-lt"/>
                        </a:rPr>
                        <a:t>75%</a:t>
                      </a:r>
                    </a:p>
                  </a:txBody>
                  <a:tcPr marL="9525" marR="9525" marT="9525" marB="0" anchor="ctr"/>
                </a:tc>
                <a:tc>
                  <a:txBody>
                    <a:bodyPr/>
                    <a:lstStyle/>
                    <a:p>
                      <a:pPr algn="ctr" fontAlgn="ctr"/>
                      <a:r>
                        <a:rPr lang="es-CO" sz="1100" b="0" i="0" u="none" strike="noStrike">
                          <a:solidFill>
                            <a:srgbClr val="000000"/>
                          </a:solidFill>
                          <a:effectLst/>
                          <a:latin typeface="+mn-lt"/>
                        </a:rPr>
                        <a:t>73%</a:t>
                      </a:r>
                    </a:p>
                  </a:txBody>
                  <a:tcPr marL="9525" marR="9525" marT="9525" marB="0" anchor="ctr"/>
                </a:tc>
                <a:tc>
                  <a:txBody>
                    <a:bodyPr/>
                    <a:lstStyle/>
                    <a:p>
                      <a:pPr algn="ctr" fontAlgn="ctr"/>
                      <a:r>
                        <a:rPr lang="es-CO" sz="1100" b="0" i="0" u="none" strike="noStrike">
                          <a:solidFill>
                            <a:srgbClr val="000000"/>
                          </a:solidFill>
                          <a:effectLst/>
                          <a:latin typeface="+mn-lt"/>
                        </a:rPr>
                        <a:t>68%</a:t>
                      </a:r>
                    </a:p>
                  </a:txBody>
                  <a:tcPr marL="9525" marR="9525" marT="9525" marB="0" anchor="ctr"/>
                </a:tc>
                <a:tc>
                  <a:txBody>
                    <a:bodyPr/>
                    <a:lstStyle/>
                    <a:p>
                      <a:pPr algn="ctr" fontAlgn="ctr"/>
                      <a:r>
                        <a:rPr lang="es-CO" sz="1100" b="0" i="0" u="none" strike="noStrike">
                          <a:solidFill>
                            <a:srgbClr val="000000"/>
                          </a:solidFill>
                          <a:effectLst/>
                          <a:latin typeface="+mn-lt"/>
                        </a:rPr>
                        <a:t>82%</a:t>
                      </a:r>
                    </a:p>
                  </a:txBody>
                  <a:tcPr marL="9525" marR="9525" marT="9525" marB="0" anchor="ctr"/>
                </a:tc>
                <a:extLst>
                  <a:ext uri="{0D108BD9-81ED-4DB2-BD59-A6C34878D82A}">
                    <a16:rowId xmlns:a16="http://schemas.microsoft.com/office/drawing/2014/main" val="2621513402"/>
                  </a:ext>
                </a:extLst>
              </a:tr>
              <a:tr h="0">
                <a:tc>
                  <a:txBody>
                    <a:bodyPr/>
                    <a:lstStyle/>
                    <a:p>
                      <a:pPr algn="r" fontAlgn="t"/>
                      <a:r>
                        <a:rPr lang="es-CO" sz="1100" b="1" u="none" strike="noStrike">
                          <a:effectLst/>
                        </a:rPr>
                        <a:t>No sabe</a:t>
                      </a:r>
                      <a:endParaRPr lang="es-CO" sz="1100" b="1" i="0" u="none" strike="noStrike">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2734522748"/>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1891358025"/>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dirty="0">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dirty="0">
                          <a:solidFill>
                            <a:srgbClr val="000000"/>
                          </a:solidFill>
                          <a:effectLst/>
                          <a:latin typeface="+mn-lt"/>
                        </a:rPr>
                        <a:t>333.057</a:t>
                      </a:r>
                    </a:p>
                  </a:txBody>
                  <a:tcPr marL="9525" marR="9525" marT="9525" marB="0" anchor="ctr"/>
                </a:tc>
                <a:tc>
                  <a:txBody>
                    <a:bodyPr/>
                    <a:lstStyle/>
                    <a:p>
                      <a:pPr algn="ctr" fontAlgn="ctr"/>
                      <a:r>
                        <a:rPr lang="es-CO" sz="1100" b="1" i="0" u="none" strike="noStrike" dirty="0">
                          <a:solidFill>
                            <a:srgbClr val="000000"/>
                          </a:solidFill>
                          <a:effectLst/>
                          <a:latin typeface="+mn-lt"/>
                        </a:rPr>
                        <a:t>238.311</a:t>
                      </a:r>
                    </a:p>
                  </a:txBody>
                  <a:tcPr marL="9525" marR="9525" marT="9525" marB="0" anchor="ctr"/>
                </a:tc>
                <a:extLst>
                  <a:ext uri="{0D108BD9-81ED-4DB2-BD59-A6C34878D82A}">
                    <a16:rowId xmlns:a16="http://schemas.microsoft.com/office/drawing/2014/main" val="827184203"/>
                  </a:ext>
                </a:extLst>
              </a:tr>
              <a:tr h="66995">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a:solidFill>
                            <a:srgbClr val="000000"/>
                          </a:solidFill>
                          <a:effectLst/>
                          <a:latin typeface="+mn-lt"/>
                        </a:rPr>
                        <a:t>54</a:t>
                      </a:r>
                    </a:p>
                  </a:txBody>
                  <a:tcPr marL="9525" marR="9525" marT="9525" marB="0" anchor="ctr"/>
                </a:tc>
                <a:tc>
                  <a:txBody>
                    <a:bodyPr/>
                    <a:lstStyle/>
                    <a:p>
                      <a:pPr algn="ctr" fontAlgn="ctr"/>
                      <a:r>
                        <a:rPr lang="es-CO" sz="1100" b="1" i="0" u="none" strike="noStrike" dirty="0">
                          <a:solidFill>
                            <a:srgbClr val="000000"/>
                          </a:solidFill>
                          <a:effectLst/>
                          <a:latin typeface="+mn-lt"/>
                        </a:rPr>
                        <a:t>83</a:t>
                      </a:r>
                    </a:p>
                  </a:txBody>
                  <a:tcPr marL="9525" marR="9525" marT="9525" marB="0" anchor="ctr"/>
                </a:tc>
                <a:tc>
                  <a:txBody>
                    <a:bodyPr/>
                    <a:lstStyle/>
                    <a:p>
                      <a:pPr algn="ctr" fontAlgn="ctr"/>
                      <a:r>
                        <a:rPr lang="es-CO" sz="1100" b="1" i="0" u="none" strike="noStrike">
                          <a:solidFill>
                            <a:srgbClr val="000000"/>
                          </a:solidFill>
                          <a:effectLst/>
                          <a:latin typeface="+mn-lt"/>
                        </a:rPr>
                        <a:t>77</a:t>
                      </a:r>
                    </a:p>
                  </a:txBody>
                  <a:tcPr marL="9525" marR="9525" marT="9525" marB="0" anchor="ctr"/>
                </a:tc>
                <a:tc>
                  <a:txBody>
                    <a:bodyPr/>
                    <a:lstStyle/>
                    <a:p>
                      <a:pPr algn="ctr" fontAlgn="ctr"/>
                      <a:r>
                        <a:rPr lang="es-CO" sz="1100" b="1" i="0" u="none" strike="noStrike">
                          <a:solidFill>
                            <a:srgbClr val="000000"/>
                          </a:solidFill>
                          <a:effectLst/>
                          <a:latin typeface="+mn-lt"/>
                        </a:rPr>
                        <a:t>79</a:t>
                      </a:r>
                    </a:p>
                  </a:txBody>
                  <a:tcPr marL="9525" marR="9525" marT="9525" marB="0" anchor="ctr"/>
                </a:tc>
                <a:tc>
                  <a:txBody>
                    <a:bodyPr/>
                    <a:lstStyle/>
                    <a:p>
                      <a:pPr algn="ctr" fontAlgn="ctr"/>
                      <a:r>
                        <a:rPr lang="es-CO" sz="1100" b="1" i="0" u="none" strike="noStrike">
                          <a:solidFill>
                            <a:srgbClr val="000000"/>
                          </a:solidFill>
                          <a:effectLst/>
                          <a:latin typeface="+mn-lt"/>
                        </a:rPr>
                        <a:t>80</a:t>
                      </a:r>
                    </a:p>
                  </a:txBody>
                  <a:tcPr marL="9525" marR="9525" marT="9525" marB="0" anchor="ctr"/>
                </a:tc>
                <a:tc>
                  <a:txBody>
                    <a:bodyPr/>
                    <a:lstStyle/>
                    <a:p>
                      <a:pPr algn="ctr" fontAlgn="ctr"/>
                      <a:r>
                        <a:rPr lang="es-CO" sz="1100" b="1" i="0" u="none" strike="noStrike" dirty="0">
                          <a:solidFill>
                            <a:srgbClr val="000000"/>
                          </a:solidFill>
                          <a:effectLst/>
                          <a:latin typeface="+mn-lt"/>
                        </a:rPr>
                        <a:t>62</a:t>
                      </a:r>
                    </a:p>
                  </a:txBody>
                  <a:tcPr marL="9525" marR="9525" marT="9525" marB="0" anchor="ctr"/>
                </a:tc>
                <a:extLst>
                  <a:ext uri="{0D108BD9-81ED-4DB2-BD59-A6C34878D82A}">
                    <a16:rowId xmlns:a16="http://schemas.microsoft.com/office/drawing/2014/main" val="1283171758"/>
                  </a:ext>
                </a:extLst>
              </a:tr>
            </a:tbl>
          </a:graphicData>
        </a:graphic>
      </p:graphicFrame>
    </p:spTree>
    <p:extLst>
      <p:ext uri="{BB962C8B-B14F-4D97-AF65-F5344CB8AC3E}">
        <p14:creationId xmlns:p14="http://schemas.microsoft.com/office/powerpoint/2010/main" val="14829222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6" y="285890"/>
            <a:ext cx="11274863"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360" spc="101" dirty="0">
                <a:solidFill>
                  <a:schemeClr val="accent3">
                    <a:lumMod val="75000"/>
                  </a:schemeClr>
                </a:solidFill>
                <a:latin typeface="+mn-lt"/>
              </a:rPr>
              <a:t>LA TOCARON O MANOSEARON EL CUERPO SIN SU CONSENTIMIENTO</a:t>
            </a:r>
            <a:endParaRPr lang="es-MX" sz="2360"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grpSp>
        <p:nvGrpSpPr>
          <p:cNvPr id="203" name="Grupo 202"/>
          <p:cNvGrpSpPr/>
          <p:nvPr/>
        </p:nvGrpSpPr>
        <p:grpSpPr>
          <a:xfrm>
            <a:off x="4965584" y="6093296"/>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061114" y="6094457"/>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229" name="Grupo 228"/>
          <p:cNvGrpSpPr/>
          <p:nvPr/>
        </p:nvGrpSpPr>
        <p:grpSpPr>
          <a:xfrm>
            <a:off x="8917735" y="6078629"/>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47"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167</a:t>
            </a:fld>
            <a:endParaRPr sz="1350" dirty="0">
              <a:solidFill>
                <a:schemeClr val="accent3">
                  <a:lumMod val="75000"/>
                </a:schemeClr>
              </a:solidFill>
              <a:latin typeface="Calibri"/>
              <a:cs typeface="Calibri"/>
            </a:endParaRPr>
          </a:p>
        </p:txBody>
      </p:sp>
      <p:sp>
        <p:nvSpPr>
          <p:cNvPr id="53" name="22 Rectángulo"/>
          <p:cNvSpPr/>
          <p:nvPr/>
        </p:nvSpPr>
        <p:spPr>
          <a:xfrm>
            <a:off x="5525476" y="1646832"/>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54" name="object 4">
            <a:extLst>
              <a:ext uri="{FF2B5EF4-FFF2-40B4-BE49-F238E27FC236}">
                <a16:creationId xmlns:a16="http://schemas.microsoft.com/office/drawing/2014/main" id="{A7157F5C-9DC2-425E-A31F-74B0C3BE6816}"/>
              </a:ext>
            </a:extLst>
          </p:cNvPr>
          <p:cNvSpPr txBox="1"/>
          <p:nvPr/>
        </p:nvSpPr>
        <p:spPr>
          <a:xfrm>
            <a:off x="1133032"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55" name="object 4">
            <a:extLst>
              <a:ext uri="{FF2B5EF4-FFF2-40B4-BE49-F238E27FC236}">
                <a16:creationId xmlns:a16="http://schemas.microsoft.com/office/drawing/2014/main" id="{FC66D8EB-E0AF-40E7-8EE1-0C25FBC9B55C}"/>
              </a:ext>
            </a:extLst>
          </p:cNvPr>
          <p:cNvSpPr txBox="1"/>
          <p:nvPr/>
        </p:nvSpPr>
        <p:spPr>
          <a:xfrm>
            <a:off x="4975325"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59" name="Rectángulo 58">
            <a:extLst>
              <a:ext uri="{FF2B5EF4-FFF2-40B4-BE49-F238E27FC236}">
                <a16:creationId xmlns:a16="http://schemas.microsoft.com/office/drawing/2014/main" id="{82BEA086-6F56-425E-93AB-1C9BCBCE5A27}"/>
              </a:ext>
            </a:extLst>
          </p:cNvPr>
          <p:cNvSpPr/>
          <p:nvPr/>
        </p:nvSpPr>
        <p:spPr>
          <a:xfrm>
            <a:off x="983432" y="2275025"/>
            <a:ext cx="2546149"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Rectángulo 60">
            <a:extLst>
              <a:ext uri="{FF2B5EF4-FFF2-40B4-BE49-F238E27FC236}">
                <a16:creationId xmlns:a16="http://schemas.microsoft.com/office/drawing/2014/main" id="{7081C7F0-A3E9-4743-9530-F2B4C8089B2D}"/>
              </a:ext>
            </a:extLst>
          </p:cNvPr>
          <p:cNvSpPr/>
          <p:nvPr/>
        </p:nvSpPr>
        <p:spPr>
          <a:xfrm>
            <a:off x="4236369" y="2275025"/>
            <a:ext cx="3515815"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2" name="object 4">
            <a:extLst>
              <a:ext uri="{FF2B5EF4-FFF2-40B4-BE49-F238E27FC236}">
                <a16:creationId xmlns:a16="http://schemas.microsoft.com/office/drawing/2014/main" id="{FC66D8EB-E0AF-40E7-8EE1-0C25FBC9B55C}"/>
              </a:ext>
            </a:extLst>
          </p:cNvPr>
          <p:cNvSpPr txBox="1"/>
          <p:nvPr/>
        </p:nvSpPr>
        <p:spPr>
          <a:xfrm>
            <a:off x="8719741" y="264422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63" name="Rectángulo 62">
            <a:extLst>
              <a:ext uri="{FF2B5EF4-FFF2-40B4-BE49-F238E27FC236}">
                <a16:creationId xmlns:a16="http://schemas.microsoft.com/office/drawing/2014/main" id="{7081C7F0-A3E9-4743-9530-F2B4C8089B2D}"/>
              </a:ext>
            </a:extLst>
          </p:cNvPr>
          <p:cNvSpPr/>
          <p:nvPr/>
        </p:nvSpPr>
        <p:spPr>
          <a:xfrm>
            <a:off x="8256240" y="2276872"/>
            <a:ext cx="3312368"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3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04653406"/>
              </p:ext>
            </p:extLst>
          </p:nvPr>
        </p:nvGraphicFramePr>
        <p:xfrm>
          <a:off x="4439817" y="2973727"/>
          <a:ext cx="3077467" cy="2683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937161516"/>
              </p:ext>
            </p:extLst>
          </p:nvPr>
        </p:nvGraphicFramePr>
        <p:xfrm>
          <a:off x="8419133" y="2973727"/>
          <a:ext cx="3077467" cy="2685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742935565"/>
              </p:ext>
            </p:extLst>
          </p:nvPr>
        </p:nvGraphicFramePr>
        <p:xfrm>
          <a:off x="767408" y="2973595"/>
          <a:ext cx="3077467" cy="26397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46021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168</a:t>
            </a:fld>
            <a:endParaRPr sz="1350" dirty="0">
              <a:solidFill>
                <a:schemeClr val="accent3">
                  <a:lumMod val="75000"/>
                </a:schemeClr>
              </a:solidFill>
              <a:latin typeface="Calibri"/>
              <a:cs typeface="Calibri"/>
            </a:endParaRPr>
          </a:p>
        </p:txBody>
      </p:sp>
      <p:grpSp>
        <p:nvGrpSpPr>
          <p:cNvPr id="38" name="Grupo 37"/>
          <p:cNvGrpSpPr/>
          <p:nvPr/>
        </p:nvGrpSpPr>
        <p:grpSpPr>
          <a:xfrm>
            <a:off x="119337" y="4797152"/>
            <a:ext cx="2958374" cy="446715"/>
            <a:chOff x="8957443" y="6078629"/>
            <a:chExt cx="3519487" cy="446715"/>
          </a:xfrm>
        </p:grpSpPr>
        <p:sp>
          <p:nvSpPr>
            <p:cNvPr id="39"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0" name="CuadroTexto 39">
              <a:extLst>
                <a:ext uri="{FF2B5EF4-FFF2-40B4-BE49-F238E27FC236}">
                  <a16:creationId xmlns:a16="http://schemas.microsoft.com/office/drawing/2014/main" id="{C80FD727-6A73-4F22-989A-FF4F7D29AFB0}"/>
                </a:ext>
              </a:extLst>
            </p:cNvPr>
            <p:cNvSpPr txBox="1"/>
            <p:nvPr/>
          </p:nvSpPr>
          <p:spPr>
            <a:xfrm>
              <a:off x="9886787" y="6094457"/>
              <a:ext cx="776548" cy="415498"/>
            </a:xfrm>
            <a:prstGeom prst="rect">
              <a:avLst/>
            </a:prstGeom>
            <a:noFill/>
          </p:spPr>
          <p:txBody>
            <a:bodyPr wrap="none" rtlCol="0">
              <a:spAutoFit/>
            </a:bodyPr>
            <a:lstStyle/>
            <a:p>
              <a:r>
                <a:rPr lang="es-CO" sz="1000" dirty="0">
                  <a:solidFill>
                    <a:schemeClr val="accent3">
                      <a:lumMod val="75000"/>
                    </a:schemeClr>
                  </a:solidFill>
                  <a:latin typeface="+mn-lt"/>
                </a:rPr>
                <a:t>Ladera</a:t>
              </a:r>
            </a:p>
            <a:p>
              <a:r>
                <a:rPr lang="es-CO" sz="1000" dirty="0">
                  <a:solidFill>
                    <a:schemeClr val="accent3">
                      <a:lumMod val="75000"/>
                    </a:schemeClr>
                  </a:solidFill>
                  <a:latin typeface="+mn-lt"/>
                </a:rPr>
                <a:t>Base: 42</a:t>
              </a:r>
            </a:p>
          </p:txBody>
        </p:sp>
        <p:sp>
          <p:nvSpPr>
            <p:cNvPr id="54" name="Rectángulo 53">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5" name="CuadroTexto 54">
              <a:extLst>
                <a:ext uri="{FF2B5EF4-FFF2-40B4-BE49-F238E27FC236}">
                  <a16:creationId xmlns:a16="http://schemas.microsoft.com/office/drawing/2014/main" id="{958EB4CF-4518-4B49-9A15-18ADBDAAF982}"/>
                </a:ext>
              </a:extLst>
            </p:cNvPr>
            <p:cNvSpPr txBox="1"/>
            <p:nvPr/>
          </p:nvSpPr>
          <p:spPr>
            <a:xfrm>
              <a:off x="9094699" y="6094457"/>
              <a:ext cx="801340" cy="415498"/>
            </a:xfrm>
            <a:prstGeom prst="rect">
              <a:avLst/>
            </a:prstGeom>
            <a:noFill/>
          </p:spPr>
          <p:txBody>
            <a:bodyPr wrap="none" rtlCol="0">
              <a:spAutoFit/>
            </a:bodyPr>
            <a:lstStyle/>
            <a:p>
              <a:r>
                <a:rPr lang="es-CO" sz="1000" dirty="0">
                  <a:solidFill>
                    <a:schemeClr val="accent3">
                      <a:lumMod val="75000"/>
                    </a:schemeClr>
                  </a:solidFill>
                  <a:latin typeface="+mn-lt"/>
                </a:rPr>
                <a:t>Centro A</a:t>
              </a:r>
            </a:p>
            <a:p>
              <a:r>
                <a:rPr lang="es-CO" sz="1000" dirty="0">
                  <a:solidFill>
                    <a:schemeClr val="accent3">
                      <a:lumMod val="75000"/>
                    </a:schemeClr>
                  </a:solidFill>
                  <a:latin typeface="+mn-lt"/>
                </a:rPr>
                <a:t>Base: 89</a:t>
              </a:r>
            </a:p>
          </p:txBody>
        </p:sp>
        <p:sp>
          <p:nvSpPr>
            <p:cNvPr id="57" name="Rectángulo 56">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8" name="Rectángulo 57">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9" name="CuadroTexto 58">
              <a:extLst>
                <a:ext uri="{FF2B5EF4-FFF2-40B4-BE49-F238E27FC236}">
                  <a16:creationId xmlns:a16="http://schemas.microsoft.com/office/drawing/2014/main" id="{C80FD727-6A73-4F22-989A-FF4F7D29AFB0}"/>
                </a:ext>
              </a:extLst>
            </p:cNvPr>
            <p:cNvSpPr txBox="1"/>
            <p:nvPr/>
          </p:nvSpPr>
          <p:spPr>
            <a:xfrm>
              <a:off x="10630912" y="6078629"/>
              <a:ext cx="955810" cy="400110"/>
            </a:xfrm>
            <a:prstGeom prst="rect">
              <a:avLst/>
            </a:prstGeom>
            <a:noFill/>
          </p:spPr>
          <p:txBody>
            <a:bodyPr wrap="none" rtlCol="0">
              <a:spAutoFit/>
            </a:bodyPr>
            <a:lstStyle/>
            <a:p>
              <a:r>
                <a:rPr lang="es-CO" sz="1000" dirty="0">
                  <a:solidFill>
                    <a:schemeClr val="accent3">
                      <a:lumMod val="75000"/>
                    </a:schemeClr>
                  </a:solidFill>
                  <a:latin typeface="+mn-lt"/>
                </a:rPr>
                <a:t>U. Corredor</a:t>
              </a:r>
            </a:p>
            <a:p>
              <a:r>
                <a:rPr lang="es-CO" sz="1000" dirty="0">
                  <a:solidFill>
                    <a:schemeClr val="accent3">
                      <a:lumMod val="75000"/>
                    </a:schemeClr>
                  </a:solidFill>
                  <a:latin typeface="+mn-lt"/>
                </a:rPr>
                <a:t>Base: 171</a:t>
              </a:r>
            </a:p>
          </p:txBody>
        </p:sp>
        <p:sp>
          <p:nvSpPr>
            <p:cNvPr id="60" name="Rectángulo 59">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11566889" y="6093296"/>
              <a:ext cx="910041" cy="415498"/>
            </a:xfrm>
            <a:prstGeom prst="rect">
              <a:avLst/>
            </a:prstGeom>
            <a:noFill/>
          </p:spPr>
          <p:txBody>
            <a:bodyPr wrap="none" rtlCol="0">
              <a:spAutoFit/>
            </a:bodyPr>
            <a:lstStyle/>
            <a:p>
              <a:r>
                <a:rPr lang="es-CO" sz="1000" dirty="0">
                  <a:solidFill>
                    <a:schemeClr val="accent3">
                      <a:lumMod val="75000"/>
                    </a:schemeClr>
                  </a:solidFill>
                  <a:latin typeface="+mn-lt"/>
                </a:rPr>
                <a:t>U. Oriente</a:t>
              </a:r>
            </a:p>
            <a:p>
              <a:r>
                <a:rPr lang="es-CO" sz="1000" dirty="0">
                  <a:solidFill>
                    <a:schemeClr val="accent3">
                      <a:lumMod val="75000"/>
                    </a:schemeClr>
                  </a:solidFill>
                  <a:latin typeface="+mn-lt"/>
                </a:rPr>
                <a:t>Base: 133</a:t>
              </a:r>
            </a:p>
          </p:txBody>
        </p:sp>
      </p:grpSp>
      <p:sp>
        <p:nvSpPr>
          <p:cNvPr id="62" name="object 4">
            <a:extLst>
              <a:ext uri="{FF2B5EF4-FFF2-40B4-BE49-F238E27FC236}">
                <a16:creationId xmlns:a16="http://schemas.microsoft.com/office/drawing/2014/main" id="{FC66D8EB-E0AF-40E7-8EE1-0C25FBC9B55C}"/>
              </a:ext>
            </a:extLst>
          </p:cNvPr>
          <p:cNvSpPr txBox="1"/>
          <p:nvPr/>
        </p:nvSpPr>
        <p:spPr>
          <a:xfrm>
            <a:off x="335360" y="233658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
        <p:nvSpPr>
          <p:cNvPr id="65"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graphicFrame>
        <p:nvGraphicFramePr>
          <p:cNvPr id="2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973905157"/>
              </p:ext>
            </p:extLst>
          </p:nvPr>
        </p:nvGraphicFramePr>
        <p:xfrm>
          <a:off x="116654" y="2258526"/>
          <a:ext cx="2863353" cy="2632465"/>
        </p:xfrm>
        <a:graphic>
          <a:graphicData uri="http://schemas.openxmlformats.org/drawingml/2006/chart">
            <c:chart xmlns:c="http://schemas.openxmlformats.org/drawingml/2006/chart" xmlns:r="http://schemas.openxmlformats.org/officeDocument/2006/relationships" r:id="rId2"/>
          </a:graphicData>
        </a:graphic>
      </p:graphicFrame>
      <p:sp>
        <p:nvSpPr>
          <p:cNvPr id="22" name="object 2"/>
          <p:cNvSpPr txBox="1">
            <a:spLocks/>
          </p:cNvSpPr>
          <p:nvPr/>
        </p:nvSpPr>
        <p:spPr>
          <a:xfrm>
            <a:off x="581776" y="285890"/>
            <a:ext cx="11274863"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360" spc="101" dirty="0">
                <a:solidFill>
                  <a:schemeClr val="accent3">
                    <a:lumMod val="75000"/>
                  </a:schemeClr>
                </a:solidFill>
                <a:latin typeface="+mn-lt"/>
              </a:rPr>
              <a:t>LA TOCARON O MANOSEARON EL CUERPO SIN SU CONSENTIMIENTO</a:t>
            </a:r>
            <a:endParaRPr lang="es-MX" sz="2360" spc="84" dirty="0">
              <a:solidFill>
                <a:schemeClr val="accent3">
                  <a:lumMod val="75000"/>
                </a:schemeClr>
              </a:solidFill>
              <a:latin typeface="+mn-lt"/>
            </a:endParaRPr>
          </a:p>
        </p:txBody>
      </p:sp>
      <p:graphicFrame>
        <p:nvGraphicFramePr>
          <p:cNvPr id="19" name="Tabla 18"/>
          <p:cNvGraphicFramePr>
            <a:graphicFrameLocks noGrp="1"/>
          </p:cNvGraphicFramePr>
          <p:nvPr>
            <p:extLst>
              <p:ext uri="{D42A27DB-BD31-4B8C-83A1-F6EECF244321}">
                <p14:modId xmlns:p14="http://schemas.microsoft.com/office/powerpoint/2010/main" val="2468047849"/>
              </p:ext>
            </p:extLst>
          </p:nvPr>
        </p:nvGraphicFramePr>
        <p:xfrm>
          <a:off x="5375921" y="2420888"/>
          <a:ext cx="6480718" cy="1393314"/>
        </p:xfrm>
        <a:graphic>
          <a:graphicData uri="http://schemas.openxmlformats.org/drawingml/2006/table">
            <a:tbl>
              <a:tblPr>
                <a:tableStyleId>{69C7853C-536D-4A76-A0AE-DD22124D55A5}</a:tableStyleId>
              </a:tblPr>
              <a:tblGrid>
                <a:gridCol w="1377438">
                  <a:extLst>
                    <a:ext uri="{9D8B030D-6E8A-4147-A177-3AD203B41FA5}">
                      <a16:colId xmlns:a16="http://schemas.microsoft.com/office/drawing/2014/main" val="1936149163"/>
                    </a:ext>
                  </a:extLst>
                </a:gridCol>
                <a:gridCol w="729040">
                  <a:extLst>
                    <a:ext uri="{9D8B030D-6E8A-4147-A177-3AD203B41FA5}">
                      <a16:colId xmlns:a16="http://schemas.microsoft.com/office/drawing/2014/main" val="2268514998"/>
                    </a:ext>
                  </a:extLst>
                </a:gridCol>
                <a:gridCol w="729040">
                  <a:extLst>
                    <a:ext uri="{9D8B030D-6E8A-4147-A177-3AD203B41FA5}">
                      <a16:colId xmlns:a16="http://schemas.microsoft.com/office/drawing/2014/main" val="3480960146"/>
                    </a:ext>
                  </a:extLst>
                </a:gridCol>
                <a:gridCol w="729040">
                  <a:extLst>
                    <a:ext uri="{9D8B030D-6E8A-4147-A177-3AD203B41FA5}">
                      <a16:colId xmlns:a16="http://schemas.microsoft.com/office/drawing/2014/main" val="97719801"/>
                    </a:ext>
                  </a:extLst>
                </a:gridCol>
                <a:gridCol w="729040">
                  <a:extLst>
                    <a:ext uri="{9D8B030D-6E8A-4147-A177-3AD203B41FA5}">
                      <a16:colId xmlns:a16="http://schemas.microsoft.com/office/drawing/2014/main" val="200121404"/>
                    </a:ext>
                  </a:extLst>
                </a:gridCol>
                <a:gridCol w="729040">
                  <a:extLst>
                    <a:ext uri="{9D8B030D-6E8A-4147-A177-3AD203B41FA5}">
                      <a16:colId xmlns:a16="http://schemas.microsoft.com/office/drawing/2014/main" val="2384762081"/>
                    </a:ext>
                  </a:extLst>
                </a:gridCol>
                <a:gridCol w="729040">
                  <a:extLst>
                    <a:ext uri="{9D8B030D-6E8A-4147-A177-3AD203B41FA5}">
                      <a16:colId xmlns:a16="http://schemas.microsoft.com/office/drawing/2014/main" val="1800670157"/>
                    </a:ext>
                  </a:extLst>
                </a:gridCol>
                <a:gridCol w="729040">
                  <a:extLst>
                    <a:ext uri="{9D8B030D-6E8A-4147-A177-3AD203B41FA5}">
                      <a16:colId xmlns:a16="http://schemas.microsoft.com/office/drawing/2014/main" val="3429865598"/>
                    </a:ext>
                  </a:extLst>
                </a:gridCol>
              </a:tblGrid>
              <a:tr h="30452">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523" marR="1523" marT="152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523" marR="1523" marT="152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6019452"/>
                  </a:ext>
                </a:extLst>
              </a:tr>
              <a:tr h="56743">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523" marR="1523" marT="152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523" marR="1523" marT="1523" marB="0" anchor="b"/>
                </a:tc>
                <a:extLst>
                  <a:ext uri="{0D108BD9-81ED-4DB2-BD59-A6C34878D82A}">
                    <a16:rowId xmlns:a16="http://schemas.microsoft.com/office/drawing/2014/main" val="138645887"/>
                  </a:ext>
                </a:extLst>
              </a:tr>
              <a:tr h="0">
                <a:tc>
                  <a:txBody>
                    <a:bodyPr/>
                    <a:lstStyle/>
                    <a:p>
                      <a:pPr algn="r" fontAlgn="t"/>
                      <a:r>
                        <a:rPr lang="es-CO" sz="1100" b="1" u="none" strike="noStrike" dirty="0">
                          <a:effectLst/>
                        </a:rPr>
                        <a:t>Si</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extLst>
                  <a:ext uri="{0D108BD9-81ED-4DB2-BD59-A6C34878D82A}">
                    <a16:rowId xmlns:a16="http://schemas.microsoft.com/office/drawing/2014/main" val="212352845"/>
                  </a:ext>
                </a:extLst>
              </a:tr>
              <a:tr h="0">
                <a:tc>
                  <a:txBody>
                    <a:bodyPr/>
                    <a:lstStyle/>
                    <a:p>
                      <a:pPr algn="r" fontAlgn="t"/>
                      <a:r>
                        <a:rPr lang="es-CO" sz="1100" b="1" u="none" strike="noStrike" dirty="0">
                          <a:effectLst/>
                        </a:rPr>
                        <a:t>No</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93%</a:t>
                      </a:r>
                    </a:p>
                  </a:txBody>
                  <a:tcPr marL="9525" marR="9525" marT="9525" marB="0" anchor="ctr"/>
                </a:tc>
                <a:tc>
                  <a:txBody>
                    <a:bodyPr/>
                    <a:lstStyle/>
                    <a:p>
                      <a:pPr algn="ctr" fontAlgn="ctr"/>
                      <a:r>
                        <a:rPr lang="es-CO" sz="1100" b="0" i="0" u="none" strike="noStrike">
                          <a:solidFill>
                            <a:srgbClr val="000000"/>
                          </a:solidFill>
                          <a:effectLst/>
                          <a:latin typeface="+mn-lt"/>
                        </a:rPr>
                        <a:t>98%</a:t>
                      </a:r>
                    </a:p>
                  </a:txBody>
                  <a:tcPr marL="9525" marR="9525" marT="9525" marB="0" anchor="ctr"/>
                </a:tc>
                <a:tc>
                  <a:txBody>
                    <a:bodyPr/>
                    <a:lstStyle/>
                    <a:p>
                      <a:pPr algn="ctr" fontAlgn="ctr"/>
                      <a:r>
                        <a:rPr lang="es-CO" sz="1100" b="0" i="0" u="none" strike="noStrike">
                          <a:solidFill>
                            <a:srgbClr val="000000"/>
                          </a:solidFill>
                          <a:effectLst/>
                          <a:latin typeface="+mn-lt"/>
                        </a:rPr>
                        <a:t>92%</a:t>
                      </a:r>
                    </a:p>
                  </a:txBody>
                  <a:tcPr marL="9525" marR="9525" marT="9525" marB="0" anchor="ctr"/>
                </a:tc>
                <a:tc>
                  <a:txBody>
                    <a:bodyPr/>
                    <a:lstStyle/>
                    <a:p>
                      <a:pPr algn="ctr" fontAlgn="ctr"/>
                      <a:r>
                        <a:rPr lang="es-CO" sz="1100" b="0" i="0" u="none" strike="noStrike">
                          <a:solidFill>
                            <a:srgbClr val="000000"/>
                          </a:solidFill>
                          <a:effectLst/>
                          <a:latin typeface="+mn-lt"/>
                        </a:rPr>
                        <a:t>93%</a:t>
                      </a:r>
                    </a:p>
                  </a:txBody>
                  <a:tcPr marL="9525" marR="9525" marT="9525" marB="0" anchor="ctr"/>
                </a:tc>
                <a:tc>
                  <a:txBody>
                    <a:bodyPr/>
                    <a:lstStyle/>
                    <a:p>
                      <a:pPr algn="ctr" fontAlgn="ctr"/>
                      <a:r>
                        <a:rPr lang="es-CO" sz="1100" b="0" i="0" u="none" strike="noStrike">
                          <a:solidFill>
                            <a:srgbClr val="000000"/>
                          </a:solidFill>
                          <a:effectLst/>
                          <a:latin typeface="+mn-lt"/>
                        </a:rPr>
                        <a:t>88%</a:t>
                      </a:r>
                    </a:p>
                  </a:txBody>
                  <a:tcPr marL="9525" marR="9525" marT="9525" marB="0" anchor="ctr"/>
                </a:tc>
                <a:tc>
                  <a:txBody>
                    <a:bodyPr/>
                    <a:lstStyle/>
                    <a:p>
                      <a:pPr algn="ctr" fontAlgn="ctr"/>
                      <a:r>
                        <a:rPr lang="es-CO" sz="1100" b="0" i="0" u="none" strike="noStrike">
                          <a:solidFill>
                            <a:srgbClr val="000000"/>
                          </a:solidFill>
                          <a:effectLst/>
                          <a:latin typeface="+mn-lt"/>
                        </a:rPr>
                        <a:t>94%</a:t>
                      </a:r>
                    </a:p>
                  </a:txBody>
                  <a:tcPr marL="9525" marR="9525" marT="9525" marB="0" anchor="ctr"/>
                </a:tc>
                <a:tc>
                  <a:txBody>
                    <a:bodyPr/>
                    <a:lstStyle/>
                    <a:p>
                      <a:pPr algn="ctr" fontAlgn="ctr"/>
                      <a:r>
                        <a:rPr lang="es-CO" sz="1100" b="0" i="0" u="none" strike="noStrike">
                          <a:solidFill>
                            <a:srgbClr val="000000"/>
                          </a:solidFill>
                          <a:effectLst/>
                          <a:latin typeface="+mn-lt"/>
                        </a:rPr>
                        <a:t>92%</a:t>
                      </a:r>
                    </a:p>
                  </a:txBody>
                  <a:tcPr marL="9525" marR="9525" marT="9525" marB="0" anchor="ctr"/>
                </a:tc>
                <a:extLst>
                  <a:ext uri="{0D108BD9-81ED-4DB2-BD59-A6C34878D82A}">
                    <a16:rowId xmlns:a16="http://schemas.microsoft.com/office/drawing/2014/main" val="2621513402"/>
                  </a:ext>
                </a:extLst>
              </a:tr>
              <a:tr h="0">
                <a:tc>
                  <a:txBody>
                    <a:bodyPr/>
                    <a:lstStyle/>
                    <a:p>
                      <a:pPr algn="r" fontAlgn="t"/>
                      <a:r>
                        <a:rPr lang="es-CO" sz="1100" b="1" u="none" strike="noStrike">
                          <a:effectLst/>
                        </a:rPr>
                        <a:t>No sabe</a:t>
                      </a:r>
                      <a:endParaRPr lang="es-CO" sz="1100" b="1" i="0" u="none" strike="noStrike">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2734522748"/>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1891358025"/>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dirty="0">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dirty="0">
                          <a:solidFill>
                            <a:srgbClr val="000000"/>
                          </a:solidFill>
                          <a:effectLst/>
                          <a:latin typeface="+mn-lt"/>
                        </a:rPr>
                        <a:t>333.057</a:t>
                      </a:r>
                    </a:p>
                  </a:txBody>
                  <a:tcPr marL="9525" marR="9525" marT="9525" marB="0" anchor="ctr"/>
                </a:tc>
                <a:tc>
                  <a:txBody>
                    <a:bodyPr/>
                    <a:lstStyle/>
                    <a:p>
                      <a:pPr algn="ctr" fontAlgn="ctr"/>
                      <a:r>
                        <a:rPr lang="es-CO" sz="1100" b="1" i="0" u="none" strike="noStrike">
                          <a:solidFill>
                            <a:srgbClr val="000000"/>
                          </a:solidFill>
                          <a:effectLst/>
                          <a:latin typeface="+mn-lt"/>
                        </a:rPr>
                        <a:t>238.311</a:t>
                      </a:r>
                    </a:p>
                  </a:txBody>
                  <a:tcPr marL="9525" marR="9525" marT="9525" marB="0" anchor="ctr"/>
                </a:tc>
                <a:extLst>
                  <a:ext uri="{0D108BD9-81ED-4DB2-BD59-A6C34878D82A}">
                    <a16:rowId xmlns:a16="http://schemas.microsoft.com/office/drawing/2014/main" val="827184203"/>
                  </a:ext>
                </a:extLst>
              </a:tr>
              <a:tr h="66995">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a:solidFill>
                            <a:srgbClr val="000000"/>
                          </a:solidFill>
                          <a:effectLst/>
                          <a:latin typeface="+mn-lt"/>
                        </a:rPr>
                        <a:t>54</a:t>
                      </a:r>
                    </a:p>
                  </a:txBody>
                  <a:tcPr marL="9525" marR="9525" marT="9525" marB="0" anchor="ctr"/>
                </a:tc>
                <a:tc>
                  <a:txBody>
                    <a:bodyPr/>
                    <a:lstStyle/>
                    <a:p>
                      <a:pPr algn="ctr" fontAlgn="ctr"/>
                      <a:r>
                        <a:rPr lang="es-CO" sz="1100" b="1" i="0" u="none" strike="noStrike">
                          <a:solidFill>
                            <a:srgbClr val="000000"/>
                          </a:solidFill>
                          <a:effectLst/>
                          <a:latin typeface="+mn-lt"/>
                        </a:rPr>
                        <a:t>83</a:t>
                      </a:r>
                    </a:p>
                  </a:txBody>
                  <a:tcPr marL="9525" marR="9525" marT="9525" marB="0" anchor="ctr"/>
                </a:tc>
                <a:tc>
                  <a:txBody>
                    <a:bodyPr/>
                    <a:lstStyle/>
                    <a:p>
                      <a:pPr algn="ctr" fontAlgn="ctr"/>
                      <a:r>
                        <a:rPr lang="es-CO" sz="1100" b="1" i="0" u="none" strike="noStrike">
                          <a:solidFill>
                            <a:srgbClr val="000000"/>
                          </a:solidFill>
                          <a:effectLst/>
                          <a:latin typeface="+mn-lt"/>
                        </a:rPr>
                        <a:t>77</a:t>
                      </a:r>
                    </a:p>
                  </a:txBody>
                  <a:tcPr marL="9525" marR="9525" marT="9525" marB="0" anchor="ctr"/>
                </a:tc>
                <a:tc>
                  <a:txBody>
                    <a:bodyPr/>
                    <a:lstStyle/>
                    <a:p>
                      <a:pPr algn="ctr" fontAlgn="ctr"/>
                      <a:r>
                        <a:rPr lang="es-CO" sz="1100" b="1" i="0" u="none" strike="noStrike">
                          <a:solidFill>
                            <a:srgbClr val="000000"/>
                          </a:solidFill>
                          <a:effectLst/>
                          <a:latin typeface="+mn-lt"/>
                        </a:rPr>
                        <a:t>79</a:t>
                      </a:r>
                    </a:p>
                  </a:txBody>
                  <a:tcPr marL="9525" marR="9525" marT="9525" marB="0" anchor="ctr"/>
                </a:tc>
                <a:tc>
                  <a:txBody>
                    <a:bodyPr/>
                    <a:lstStyle/>
                    <a:p>
                      <a:pPr algn="ctr" fontAlgn="ctr"/>
                      <a:r>
                        <a:rPr lang="es-CO" sz="1100" b="1" i="0" u="none" strike="noStrike" dirty="0">
                          <a:solidFill>
                            <a:srgbClr val="000000"/>
                          </a:solidFill>
                          <a:effectLst/>
                          <a:latin typeface="+mn-lt"/>
                        </a:rPr>
                        <a:t>80</a:t>
                      </a:r>
                    </a:p>
                  </a:txBody>
                  <a:tcPr marL="9525" marR="9525" marT="9525" marB="0" anchor="ctr"/>
                </a:tc>
                <a:tc>
                  <a:txBody>
                    <a:bodyPr/>
                    <a:lstStyle/>
                    <a:p>
                      <a:pPr algn="ctr" fontAlgn="ctr"/>
                      <a:r>
                        <a:rPr lang="es-CO" sz="1100" b="1" i="0" u="none" strike="noStrike" dirty="0">
                          <a:solidFill>
                            <a:srgbClr val="000000"/>
                          </a:solidFill>
                          <a:effectLst/>
                          <a:latin typeface="+mn-lt"/>
                        </a:rPr>
                        <a:t>62</a:t>
                      </a:r>
                    </a:p>
                  </a:txBody>
                  <a:tcPr marL="9525" marR="9525" marT="9525" marB="0" anchor="ctr"/>
                </a:tc>
                <a:extLst>
                  <a:ext uri="{0D108BD9-81ED-4DB2-BD59-A6C34878D82A}">
                    <a16:rowId xmlns:a16="http://schemas.microsoft.com/office/drawing/2014/main" val="1283171758"/>
                  </a:ext>
                </a:extLst>
              </a:tr>
            </a:tbl>
          </a:graphicData>
        </a:graphic>
      </p:graphicFrame>
    </p:spTree>
    <p:extLst>
      <p:ext uri="{BB962C8B-B14F-4D97-AF65-F5344CB8AC3E}">
        <p14:creationId xmlns:p14="http://schemas.microsoft.com/office/powerpoint/2010/main" val="7685862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6" y="285890"/>
            <a:ext cx="11274863"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360" spc="101" dirty="0">
                <a:solidFill>
                  <a:schemeClr val="accent3">
                    <a:lumMod val="75000"/>
                  </a:schemeClr>
                </a:solidFill>
                <a:latin typeface="+mn-lt"/>
              </a:rPr>
              <a:t>LE ROBARON O ATRACARON</a:t>
            </a:r>
            <a:endParaRPr lang="es-MX" sz="2360"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grpSp>
        <p:nvGrpSpPr>
          <p:cNvPr id="203" name="Grupo 202"/>
          <p:cNvGrpSpPr/>
          <p:nvPr/>
        </p:nvGrpSpPr>
        <p:grpSpPr>
          <a:xfrm>
            <a:off x="4965584" y="6093296"/>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061114" y="6094457"/>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229" name="Grupo 228"/>
          <p:cNvGrpSpPr/>
          <p:nvPr/>
        </p:nvGrpSpPr>
        <p:grpSpPr>
          <a:xfrm>
            <a:off x="8917735" y="6078629"/>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47"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169</a:t>
            </a:fld>
            <a:endParaRPr sz="1350" dirty="0">
              <a:solidFill>
                <a:schemeClr val="accent3">
                  <a:lumMod val="75000"/>
                </a:schemeClr>
              </a:solidFill>
              <a:latin typeface="Calibri"/>
              <a:cs typeface="Calibri"/>
            </a:endParaRPr>
          </a:p>
        </p:txBody>
      </p:sp>
      <p:sp>
        <p:nvSpPr>
          <p:cNvPr id="53" name="22 Rectángulo"/>
          <p:cNvSpPr/>
          <p:nvPr/>
        </p:nvSpPr>
        <p:spPr>
          <a:xfrm>
            <a:off x="5525476" y="1646832"/>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54" name="object 4">
            <a:extLst>
              <a:ext uri="{FF2B5EF4-FFF2-40B4-BE49-F238E27FC236}">
                <a16:creationId xmlns:a16="http://schemas.microsoft.com/office/drawing/2014/main" id="{A7157F5C-9DC2-425E-A31F-74B0C3BE6816}"/>
              </a:ext>
            </a:extLst>
          </p:cNvPr>
          <p:cNvSpPr txBox="1"/>
          <p:nvPr/>
        </p:nvSpPr>
        <p:spPr>
          <a:xfrm>
            <a:off x="1133032"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55" name="object 4">
            <a:extLst>
              <a:ext uri="{FF2B5EF4-FFF2-40B4-BE49-F238E27FC236}">
                <a16:creationId xmlns:a16="http://schemas.microsoft.com/office/drawing/2014/main" id="{FC66D8EB-E0AF-40E7-8EE1-0C25FBC9B55C}"/>
              </a:ext>
            </a:extLst>
          </p:cNvPr>
          <p:cNvSpPr txBox="1"/>
          <p:nvPr/>
        </p:nvSpPr>
        <p:spPr>
          <a:xfrm>
            <a:off x="4975325"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59" name="Rectángulo 58">
            <a:extLst>
              <a:ext uri="{FF2B5EF4-FFF2-40B4-BE49-F238E27FC236}">
                <a16:creationId xmlns:a16="http://schemas.microsoft.com/office/drawing/2014/main" id="{82BEA086-6F56-425E-93AB-1C9BCBCE5A27}"/>
              </a:ext>
            </a:extLst>
          </p:cNvPr>
          <p:cNvSpPr/>
          <p:nvPr/>
        </p:nvSpPr>
        <p:spPr>
          <a:xfrm>
            <a:off x="983432" y="2275025"/>
            <a:ext cx="2546149"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Rectángulo 60">
            <a:extLst>
              <a:ext uri="{FF2B5EF4-FFF2-40B4-BE49-F238E27FC236}">
                <a16:creationId xmlns:a16="http://schemas.microsoft.com/office/drawing/2014/main" id="{7081C7F0-A3E9-4743-9530-F2B4C8089B2D}"/>
              </a:ext>
            </a:extLst>
          </p:cNvPr>
          <p:cNvSpPr/>
          <p:nvPr/>
        </p:nvSpPr>
        <p:spPr>
          <a:xfrm>
            <a:off x="4236369" y="2275025"/>
            <a:ext cx="3515815"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2" name="object 4">
            <a:extLst>
              <a:ext uri="{FF2B5EF4-FFF2-40B4-BE49-F238E27FC236}">
                <a16:creationId xmlns:a16="http://schemas.microsoft.com/office/drawing/2014/main" id="{FC66D8EB-E0AF-40E7-8EE1-0C25FBC9B55C}"/>
              </a:ext>
            </a:extLst>
          </p:cNvPr>
          <p:cNvSpPr txBox="1"/>
          <p:nvPr/>
        </p:nvSpPr>
        <p:spPr>
          <a:xfrm>
            <a:off x="8719741" y="264422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63" name="Rectángulo 62">
            <a:extLst>
              <a:ext uri="{FF2B5EF4-FFF2-40B4-BE49-F238E27FC236}">
                <a16:creationId xmlns:a16="http://schemas.microsoft.com/office/drawing/2014/main" id="{7081C7F0-A3E9-4743-9530-F2B4C8089B2D}"/>
              </a:ext>
            </a:extLst>
          </p:cNvPr>
          <p:cNvSpPr/>
          <p:nvPr/>
        </p:nvSpPr>
        <p:spPr>
          <a:xfrm>
            <a:off x="8256240" y="2276872"/>
            <a:ext cx="3312368"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344105110"/>
              </p:ext>
            </p:extLst>
          </p:nvPr>
        </p:nvGraphicFramePr>
        <p:xfrm>
          <a:off x="4439817" y="2973727"/>
          <a:ext cx="3077467" cy="2683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053941356"/>
              </p:ext>
            </p:extLst>
          </p:nvPr>
        </p:nvGraphicFramePr>
        <p:xfrm>
          <a:off x="8419133" y="2973727"/>
          <a:ext cx="3077467" cy="2685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85050464"/>
              </p:ext>
            </p:extLst>
          </p:nvPr>
        </p:nvGraphicFramePr>
        <p:xfrm>
          <a:off x="767408" y="2973595"/>
          <a:ext cx="3077467" cy="26397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82036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ÚLTIMO NIVEL</a:t>
            </a:r>
          </a:p>
          <a:p>
            <a:pPr marL="8573" marR="3429">
              <a:spcBef>
                <a:spcPts val="68"/>
              </a:spcBef>
            </a:pPr>
            <a:r>
              <a:rPr lang="es-MX" sz="2363" spc="101" dirty="0">
                <a:solidFill>
                  <a:schemeClr val="accent3">
                    <a:lumMod val="75000"/>
                  </a:schemeClr>
                </a:solidFill>
                <a:latin typeface="+mn-lt"/>
              </a:rPr>
              <a:t>EDUCATIVO</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17</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último nivel educativo alcanzado por usted?</a:t>
            </a:r>
          </a:p>
        </p:txBody>
      </p:sp>
      <p:sp>
        <p:nvSpPr>
          <p:cNvPr id="108"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12" name="Rectángulo 111">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3" name="Rectángulo 112">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20" name="Grupo 119"/>
          <p:cNvGrpSpPr/>
          <p:nvPr/>
        </p:nvGrpSpPr>
        <p:grpSpPr>
          <a:xfrm>
            <a:off x="5087888" y="6050511"/>
            <a:ext cx="2114861" cy="446715"/>
            <a:chOff x="9536152" y="5954085"/>
            <a:chExt cx="2114861" cy="446715"/>
          </a:xfrm>
        </p:grpSpPr>
        <p:sp>
          <p:nvSpPr>
            <p:cNvPr id="12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124" name="Rectángulo 123">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5" name="CuadroTexto 124">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126" name="Rectángulo 12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7" name="CuadroTexto 126">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135" name="Grupo 134"/>
          <p:cNvGrpSpPr/>
          <p:nvPr/>
        </p:nvGrpSpPr>
        <p:grpSpPr>
          <a:xfrm>
            <a:off x="1487488" y="6079790"/>
            <a:ext cx="1212265" cy="430887"/>
            <a:chOff x="8433990" y="5969913"/>
            <a:chExt cx="1212265" cy="430887"/>
          </a:xfrm>
        </p:grpSpPr>
        <p:sp>
          <p:nvSpPr>
            <p:cNvPr id="13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137" name="Rectángulo 13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8" name="CuadroTexto 137">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143"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144" name="Rectángulo 143">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 name="Grupo 7"/>
          <p:cNvGrpSpPr/>
          <p:nvPr/>
        </p:nvGrpSpPr>
        <p:grpSpPr>
          <a:xfrm>
            <a:off x="8616280" y="6078629"/>
            <a:ext cx="2517106" cy="446715"/>
            <a:chOff x="8256240" y="6309320"/>
            <a:chExt cx="2517106" cy="446715"/>
          </a:xfrm>
        </p:grpSpPr>
        <p:sp>
          <p:nvSpPr>
            <p:cNvPr id="153"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4" name="Rectángulo 153">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5" name="CuadroTexto 154">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156" name="Rectángulo 155">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7" name="CuadroTexto 156">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158" name="Rectángulo 157">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9" name="CuadroTexto 158">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892344983"/>
              </p:ext>
            </p:extLst>
          </p:nvPr>
        </p:nvGraphicFramePr>
        <p:xfrm>
          <a:off x="4818733"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468887673"/>
              </p:ext>
            </p:extLst>
          </p:nvPr>
        </p:nvGraphicFramePr>
        <p:xfrm>
          <a:off x="839416"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763799999"/>
              </p:ext>
            </p:extLst>
          </p:nvPr>
        </p:nvGraphicFramePr>
        <p:xfrm>
          <a:off x="8563149" y="1716199"/>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705570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170</a:t>
            </a:fld>
            <a:endParaRPr sz="1350" dirty="0">
              <a:solidFill>
                <a:schemeClr val="accent3">
                  <a:lumMod val="75000"/>
                </a:schemeClr>
              </a:solidFill>
              <a:latin typeface="Calibri"/>
              <a:cs typeface="Calibri"/>
            </a:endParaRPr>
          </a:p>
        </p:txBody>
      </p:sp>
      <p:grpSp>
        <p:nvGrpSpPr>
          <p:cNvPr id="38" name="Grupo 37"/>
          <p:cNvGrpSpPr/>
          <p:nvPr/>
        </p:nvGrpSpPr>
        <p:grpSpPr>
          <a:xfrm>
            <a:off x="119337" y="4797152"/>
            <a:ext cx="2958374" cy="446715"/>
            <a:chOff x="8957443" y="6078629"/>
            <a:chExt cx="3519487" cy="446715"/>
          </a:xfrm>
        </p:grpSpPr>
        <p:sp>
          <p:nvSpPr>
            <p:cNvPr id="39"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0" name="CuadroTexto 39">
              <a:extLst>
                <a:ext uri="{FF2B5EF4-FFF2-40B4-BE49-F238E27FC236}">
                  <a16:creationId xmlns:a16="http://schemas.microsoft.com/office/drawing/2014/main" id="{C80FD727-6A73-4F22-989A-FF4F7D29AFB0}"/>
                </a:ext>
              </a:extLst>
            </p:cNvPr>
            <p:cNvSpPr txBox="1"/>
            <p:nvPr/>
          </p:nvSpPr>
          <p:spPr>
            <a:xfrm>
              <a:off x="9886787" y="6094457"/>
              <a:ext cx="776548" cy="415498"/>
            </a:xfrm>
            <a:prstGeom prst="rect">
              <a:avLst/>
            </a:prstGeom>
            <a:noFill/>
          </p:spPr>
          <p:txBody>
            <a:bodyPr wrap="none" rtlCol="0">
              <a:spAutoFit/>
            </a:bodyPr>
            <a:lstStyle/>
            <a:p>
              <a:r>
                <a:rPr lang="es-CO" sz="1000" dirty="0">
                  <a:solidFill>
                    <a:schemeClr val="accent3">
                      <a:lumMod val="75000"/>
                    </a:schemeClr>
                  </a:solidFill>
                  <a:latin typeface="+mn-lt"/>
                </a:rPr>
                <a:t>Ladera</a:t>
              </a:r>
            </a:p>
            <a:p>
              <a:r>
                <a:rPr lang="es-CO" sz="1000" dirty="0">
                  <a:solidFill>
                    <a:schemeClr val="accent3">
                      <a:lumMod val="75000"/>
                    </a:schemeClr>
                  </a:solidFill>
                  <a:latin typeface="+mn-lt"/>
                </a:rPr>
                <a:t>Base: 42</a:t>
              </a:r>
            </a:p>
          </p:txBody>
        </p:sp>
        <p:sp>
          <p:nvSpPr>
            <p:cNvPr id="54" name="Rectángulo 53">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5" name="CuadroTexto 54">
              <a:extLst>
                <a:ext uri="{FF2B5EF4-FFF2-40B4-BE49-F238E27FC236}">
                  <a16:creationId xmlns:a16="http://schemas.microsoft.com/office/drawing/2014/main" id="{958EB4CF-4518-4B49-9A15-18ADBDAAF982}"/>
                </a:ext>
              </a:extLst>
            </p:cNvPr>
            <p:cNvSpPr txBox="1"/>
            <p:nvPr/>
          </p:nvSpPr>
          <p:spPr>
            <a:xfrm>
              <a:off x="9094699" y="6094457"/>
              <a:ext cx="801340" cy="415498"/>
            </a:xfrm>
            <a:prstGeom prst="rect">
              <a:avLst/>
            </a:prstGeom>
            <a:noFill/>
          </p:spPr>
          <p:txBody>
            <a:bodyPr wrap="none" rtlCol="0">
              <a:spAutoFit/>
            </a:bodyPr>
            <a:lstStyle/>
            <a:p>
              <a:r>
                <a:rPr lang="es-CO" sz="1000" dirty="0">
                  <a:solidFill>
                    <a:schemeClr val="accent3">
                      <a:lumMod val="75000"/>
                    </a:schemeClr>
                  </a:solidFill>
                  <a:latin typeface="+mn-lt"/>
                </a:rPr>
                <a:t>Centro A</a:t>
              </a:r>
            </a:p>
            <a:p>
              <a:r>
                <a:rPr lang="es-CO" sz="1000" dirty="0">
                  <a:solidFill>
                    <a:schemeClr val="accent3">
                      <a:lumMod val="75000"/>
                    </a:schemeClr>
                  </a:solidFill>
                  <a:latin typeface="+mn-lt"/>
                </a:rPr>
                <a:t>Base: 89</a:t>
              </a:r>
            </a:p>
          </p:txBody>
        </p:sp>
        <p:sp>
          <p:nvSpPr>
            <p:cNvPr id="57" name="Rectángulo 56">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8" name="Rectángulo 57">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9" name="CuadroTexto 58">
              <a:extLst>
                <a:ext uri="{FF2B5EF4-FFF2-40B4-BE49-F238E27FC236}">
                  <a16:creationId xmlns:a16="http://schemas.microsoft.com/office/drawing/2014/main" id="{C80FD727-6A73-4F22-989A-FF4F7D29AFB0}"/>
                </a:ext>
              </a:extLst>
            </p:cNvPr>
            <p:cNvSpPr txBox="1"/>
            <p:nvPr/>
          </p:nvSpPr>
          <p:spPr>
            <a:xfrm>
              <a:off x="10630912" y="6078629"/>
              <a:ext cx="955810" cy="400110"/>
            </a:xfrm>
            <a:prstGeom prst="rect">
              <a:avLst/>
            </a:prstGeom>
            <a:noFill/>
          </p:spPr>
          <p:txBody>
            <a:bodyPr wrap="none" rtlCol="0">
              <a:spAutoFit/>
            </a:bodyPr>
            <a:lstStyle/>
            <a:p>
              <a:r>
                <a:rPr lang="es-CO" sz="1000" dirty="0">
                  <a:solidFill>
                    <a:schemeClr val="accent3">
                      <a:lumMod val="75000"/>
                    </a:schemeClr>
                  </a:solidFill>
                  <a:latin typeface="+mn-lt"/>
                </a:rPr>
                <a:t>U. Corredor</a:t>
              </a:r>
            </a:p>
            <a:p>
              <a:r>
                <a:rPr lang="es-CO" sz="1000" dirty="0">
                  <a:solidFill>
                    <a:schemeClr val="accent3">
                      <a:lumMod val="75000"/>
                    </a:schemeClr>
                  </a:solidFill>
                  <a:latin typeface="+mn-lt"/>
                </a:rPr>
                <a:t>Base: 171</a:t>
              </a:r>
            </a:p>
          </p:txBody>
        </p:sp>
        <p:sp>
          <p:nvSpPr>
            <p:cNvPr id="60" name="Rectángulo 59">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11566889" y="6093296"/>
              <a:ext cx="910041" cy="415498"/>
            </a:xfrm>
            <a:prstGeom prst="rect">
              <a:avLst/>
            </a:prstGeom>
            <a:noFill/>
          </p:spPr>
          <p:txBody>
            <a:bodyPr wrap="none" rtlCol="0">
              <a:spAutoFit/>
            </a:bodyPr>
            <a:lstStyle/>
            <a:p>
              <a:r>
                <a:rPr lang="es-CO" sz="1000" dirty="0">
                  <a:solidFill>
                    <a:schemeClr val="accent3">
                      <a:lumMod val="75000"/>
                    </a:schemeClr>
                  </a:solidFill>
                  <a:latin typeface="+mn-lt"/>
                </a:rPr>
                <a:t>U. Oriente</a:t>
              </a:r>
            </a:p>
            <a:p>
              <a:r>
                <a:rPr lang="es-CO" sz="1000" dirty="0">
                  <a:solidFill>
                    <a:schemeClr val="accent3">
                      <a:lumMod val="75000"/>
                    </a:schemeClr>
                  </a:solidFill>
                  <a:latin typeface="+mn-lt"/>
                </a:rPr>
                <a:t>Base: 133</a:t>
              </a:r>
            </a:p>
          </p:txBody>
        </p:sp>
      </p:grpSp>
      <p:sp>
        <p:nvSpPr>
          <p:cNvPr id="62" name="object 4">
            <a:extLst>
              <a:ext uri="{FF2B5EF4-FFF2-40B4-BE49-F238E27FC236}">
                <a16:creationId xmlns:a16="http://schemas.microsoft.com/office/drawing/2014/main" id="{FC66D8EB-E0AF-40E7-8EE1-0C25FBC9B55C}"/>
              </a:ext>
            </a:extLst>
          </p:cNvPr>
          <p:cNvSpPr txBox="1"/>
          <p:nvPr/>
        </p:nvSpPr>
        <p:spPr>
          <a:xfrm>
            <a:off x="335360" y="233658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
        <p:nvSpPr>
          <p:cNvPr id="65" name="object 8"/>
          <p:cNvSpPr txBox="1"/>
          <p:nvPr/>
        </p:nvSpPr>
        <p:spPr>
          <a:xfrm>
            <a:off x="551384" y="1196752"/>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el último año en sus viajes cotidianos o mientras esperaba por un transbordo o en un paradero ¿ha experimentado alguna de las situaciones que le voy a mencionar a continuación?:</a:t>
            </a:r>
          </a:p>
        </p:txBody>
      </p:sp>
      <p:sp>
        <p:nvSpPr>
          <p:cNvPr id="19" name="object 2"/>
          <p:cNvSpPr txBox="1">
            <a:spLocks/>
          </p:cNvSpPr>
          <p:nvPr/>
        </p:nvSpPr>
        <p:spPr>
          <a:xfrm>
            <a:off x="581776" y="285890"/>
            <a:ext cx="11274863"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EN EL ÚLTIMO AÑO:</a:t>
            </a:r>
          </a:p>
          <a:p>
            <a:pPr marL="8573" marR="3429">
              <a:spcBef>
                <a:spcPts val="68"/>
              </a:spcBef>
            </a:pPr>
            <a:r>
              <a:rPr lang="es-MX" sz="2360" spc="101" dirty="0">
                <a:solidFill>
                  <a:schemeClr val="accent3">
                    <a:lumMod val="75000"/>
                  </a:schemeClr>
                </a:solidFill>
                <a:latin typeface="+mn-lt"/>
              </a:rPr>
              <a:t>LE ROBARON O ATRACARON</a:t>
            </a:r>
            <a:endParaRPr lang="es-MX" sz="2360" spc="84" dirty="0">
              <a:solidFill>
                <a:schemeClr val="accent3">
                  <a:lumMod val="75000"/>
                </a:schemeClr>
              </a:solidFill>
              <a:latin typeface="+mn-lt"/>
            </a:endParaRPr>
          </a:p>
        </p:txBody>
      </p:sp>
      <p:graphicFrame>
        <p:nvGraphicFramePr>
          <p:cNvPr id="2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936618906"/>
              </p:ext>
            </p:extLst>
          </p:nvPr>
        </p:nvGraphicFramePr>
        <p:xfrm>
          <a:off x="116654" y="2258526"/>
          <a:ext cx="2863353" cy="2632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Tabla 19"/>
          <p:cNvGraphicFramePr>
            <a:graphicFrameLocks noGrp="1"/>
          </p:cNvGraphicFramePr>
          <p:nvPr>
            <p:extLst>
              <p:ext uri="{D42A27DB-BD31-4B8C-83A1-F6EECF244321}">
                <p14:modId xmlns:p14="http://schemas.microsoft.com/office/powerpoint/2010/main" val="2033496574"/>
              </p:ext>
            </p:extLst>
          </p:nvPr>
        </p:nvGraphicFramePr>
        <p:xfrm>
          <a:off x="5375921" y="2348880"/>
          <a:ext cx="6480718" cy="1393314"/>
        </p:xfrm>
        <a:graphic>
          <a:graphicData uri="http://schemas.openxmlformats.org/drawingml/2006/table">
            <a:tbl>
              <a:tblPr>
                <a:tableStyleId>{69C7853C-536D-4A76-A0AE-DD22124D55A5}</a:tableStyleId>
              </a:tblPr>
              <a:tblGrid>
                <a:gridCol w="1377438">
                  <a:extLst>
                    <a:ext uri="{9D8B030D-6E8A-4147-A177-3AD203B41FA5}">
                      <a16:colId xmlns:a16="http://schemas.microsoft.com/office/drawing/2014/main" val="1936149163"/>
                    </a:ext>
                  </a:extLst>
                </a:gridCol>
                <a:gridCol w="729040">
                  <a:extLst>
                    <a:ext uri="{9D8B030D-6E8A-4147-A177-3AD203B41FA5}">
                      <a16:colId xmlns:a16="http://schemas.microsoft.com/office/drawing/2014/main" val="2268514998"/>
                    </a:ext>
                  </a:extLst>
                </a:gridCol>
                <a:gridCol w="729040">
                  <a:extLst>
                    <a:ext uri="{9D8B030D-6E8A-4147-A177-3AD203B41FA5}">
                      <a16:colId xmlns:a16="http://schemas.microsoft.com/office/drawing/2014/main" val="3480960146"/>
                    </a:ext>
                  </a:extLst>
                </a:gridCol>
                <a:gridCol w="729040">
                  <a:extLst>
                    <a:ext uri="{9D8B030D-6E8A-4147-A177-3AD203B41FA5}">
                      <a16:colId xmlns:a16="http://schemas.microsoft.com/office/drawing/2014/main" val="97719801"/>
                    </a:ext>
                  </a:extLst>
                </a:gridCol>
                <a:gridCol w="729040">
                  <a:extLst>
                    <a:ext uri="{9D8B030D-6E8A-4147-A177-3AD203B41FA5}">
                      <a16:colId xmlns:a16="http://schemas.microsoft.com/office/drawing/2014/main" val="200121404"/>
                    </a:ext>
                  </a:extLst>
                </a:gridCol>
                <a:gridCol w="729040">
                  <a:extLst>
                    <a:ext uri="{9D8B030D-6E8A-4147-A177-3AD203B41FA5}">
                      <a16:colId xmlns:a16="http://schemas.microsoft.com/office/drawing/2014/main" val="2384762081"/>
                    </a:ext>
                  </a:extLst>
                </a:gridCol>
                <a:gridCol w="729040">
                  <a:extLst>
                    <a:ext uri="{9D8B030D-6E8A-4147-A177-3AD203B41FA5}">
                      <a16:colId xmlns:a16="http://schemas.microsoft.com/office/drawing/2014/main" val="1800670157"/>
                    </a:ext>
                  </a:extLst>
                </a:gridCol>
                <a:gridCol w="729040">
                  <a:extLst>
                    <a:ext uri="{9D8B030D-6E8A-4147-A177-3AD203B41FA5}">
                      <a16:colId xmlns:a16="http://schemas.microsoft.com/office/drawing/2014/main" val="3429865598"/>
                    </a:ext>
                  </a:extLst>
                </a:gridCol>
              </a:tblGrid>
              <a:tr h="30452">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523" marR="1523" marT="152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523" marR="1523" marT="152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6019452"/>
                  </a:ext>
                </a:extLst>
              </a:tr>
              <a:tr h="56743">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523" marR="1523" marT="1523"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523" marR="1523" marT="152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523" marR="1523" marT="1523" marB="0" anchor="b"/>
                </a:tc>
                <a:extLst>
                  <a:ext uri="{0D108BD9-81ED-4DB2-BD59-A6C34878D82A}">
                    <a16:rowId xmlns:a16="http://schemas.microsoft.com/office/drawing/2014/main" val="138645887"/>
                  </a:ext>
                </a:extLst>
              </a:tr>
              <a:tr h="0">
                <a:tc>
                  <a:txBody>
                    <a:bodyPr/>
                    <a:lstStyle/>
                    <a:p>
                      <a:pPr algn="r" fontAlgn="t"/>
                      <a:r>
                        <a:rPr lang="es-CO" sz="1100" b="1" u="none" strike="noStrike" dirty="0">
                          <a:effectLst/>
                        </a:rPr>
                        <a:t>Si</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17%</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24%</a:t>
                      </a:r>
                    </a:p>
                  </a:txBody>
                  <a:tcPr marL="9525" marR="9525" marT="9525" marB="0" anchor="ctr"/>
                </a:tc>
                <a:tc>
                  <a:txBody>
                    <a:bodyPr/>
                    <a:lstStyle/>
                    <a:p>
                      <a:pPr algn="ctr" fontAlgn="ctr"/>
                      <a:r>
                        <a:rPr lang="es-CO" sz="1100" b="0" i="0" u="none" strike="noStrike">
                          <a:solidFill>
                            <a:srgbClr val="000000"/>
                          </a:solidFill>
                          <a:effectLst/>
                          <a:latin typeface="+mn-lt"/>
                        </a:rPr>
                        <a:t>22%</a:t>
                      </a:r>
                    </a:p>
                  </a:txBody>
                  <a:tcPr marL="9525" marR="9525" marT="9525" marB="0" anchor="ctr"/>
                </a:tc>
                <a:tc>
                  <a:txBody>
                    <a:bodyPr/>
                    <a:lstStyle/>
                    <a:p>
                      <a:pPr algn="ctr" fontAlgn="ctr"/>
                      <a:r>
                        <a:rPr lang="es-CO" sz="1100" b="0" i="0" u="none" strike="noStrike">
                          <a:solidFill>
                            <a:srgbClr val="000000"/>
                          </a:solidFill>
                          <a:effectLst/>
                          <a:latin typeface="+mn-lt"/>
                        </a:rPr>
                        <a:t>19%</a:t>
                      </a:r>
                    </a:p>
                  </a:txBody>
                  <a:tcPr marL="9525" marR="9525" marT="9525" marB="0" anchor="ctr"/>
                </a:tc>
                <a:tc>
                  <a:txBody>
                    <a:bodyPr/>
                    <a:lstStyle/>
                    <a:p>
                      <a:pPr algn="ctr" fontAlgn="ctr"/>
                      <a:r>
                        <a:rPr lang="es-CO" sz="1100" b="0" i="0" u="none" strike="noStrike">
                          <a:solidFill>
                            <a:srgbClr val="000000"/>
                          </a:solidFill>
                          <a:effectLst/>
                          <a:latin typeface="+mn-lt"/>
                        </a:rPr>
                        <a:t>11%</a:t>
                      </a:r>
                    </a:p>
                  </a:txBody>
                  <a:tcPr marL="9525" marR="9525" marT="9525" marB="0" anchor="ctr"/>
                </a:tc>
                <a:extLst>
                  <a:ext uri="{0D108BD9-81ED-4DB2-BD59-A6C34878D82A}">
                    <a16:rowId xmlns:a16="http://schemas.microsoft.com/office/drawing/2014/main" val="212352845"/>
                  </a:ext>
                </a:extLst>
              </a:tr>
              <a:tr h="0">
                <a:tc>
                  <a:txBody>
                    <a:bodyPr/>
                    <a:lstStyle/>
                    <a:p>
                      <a:pPr algn="r" fontAlgn="t"/>
                      <a:r>
                        <a:rPr lang="es-CO" sz="1100" b="1" u="none" strike="noStrike" dirty="0">
                          <a:effectLst/>
                        </a:rPr>
                        <a:t>No</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i="0" u="none" strike="noStrike" dirty="0">
                          <a:solidFill>
                            <a:srgbClr val="000000"/>
                          </a:solidFill>
                          <a:effectLst/>
                          <a:latin typeface="+mn-lt"/>
                        </a:rPr>
                        <a:t>82%</a:t>
                      </a:r>
                    </a:p>
                  </a:txBody>
                  <a:tcPr marL="9525" marR="9525" marT="9525" marB="0" anchor="ctr"/>
                </a:tc>
                <a:tc>
                  <a:txBody>
                    <a:bodyPr/>
                    <a:lstStyle/>
                    <a:p>
                      <a:pPr algn="ctr" fontAlgn="ctr"/>
                      <a:r>
                        <a:rPr lang="es-CO" sz="1100" b="0" i="0" u="none" strike="noStrike">
                          <a:solidFill>
                            <a:srgbClr val="000000"/>
                          </a:solidFill>
                          <a:effectLst/>
                          <a:latin typeface="+mn-lt"/>
                        </a:rPr>
                        <a:t>87%</a:t>
                      </a:r>
                    </a:p>
                  </a:txBody>
                  <a:tcPr marL="9525" marR="9525" marT="9525" marB="0" anchor="ctr"/>
                </a:tc>
                <a:tc>
                  <a:txBody>
                    <a:bodyPr/>
                    <a:lstStyle/>
                    <a:p>
                      <a:pPr algn="ctr" fontAlgn="ctr"/>
                      <a:r>
                        <a:rPr lang="es-CO" sz="1100" b="0" i="0" u="none" strike="noStrike">
                          <a:solidFill>
                            <a:srgbClr val="000000"/>
                          </a:solidFill>
                          <a:effectLst/>
                          <a:latin typeface="+mn-lt"/>
                        </a:rPr>
                        <a:t>88%</a:t>
                      </a:r>
                    </a:p>
                  </a:txBody>
                  <a:tcPr marL="9525" marR="9525" marT="9525" marB="0" anchor="ctr"/>
                </a:tc>
                <a:tc>
                  <a:txBody>
                    <a:bodyPr/>
                    <a:lstStyle/>
                    <a:p>
                      <a:pPr algn="ctr" fontAlgn="ctr"/>
                      <a:r>
                        <a:rPr lang="es-CO" sz="1100" b="0" i="0" u="none" strike="noStrike">
                          <a:solidFill>
                            <a:srgbClr val="000000"/>
                          </a:solidFill>
                          <a:effectLst/>
                          <a:latin typeface="+mn-lt"/>
                        </a:rPr>
                        <a:t>73%</a:t>
                      </a:r>
                    </a:p>
                  </a:txBody>
                  <a:tcPr marL="9525" marR="9525" marT="9525" marB="0" anchor="ctr"/>
                </a:tc>
                <a:tc>
                  <a:txBody>
                    <a:bodyPr/>
                    <a:lstStyle/>
                    <a:p>
                      <a:pPr algn="ctr" fontAlgn="ctr"/>
                      <a:r>
                        <a:rPr lang="es-CO" sz="1100" b="0" i="0" u="none" strike="noStrike">
                          <a:solidFill>
                            <a:srgbClr val="000000"/>
                          </a:solidFill>
                          <a:effectLst/>
                          <a:latin typeface="+mn-lt"/>
                        </a:rPr>
                        <a:t>76%</a:t>
                      </a:r>
                    </a:p>
                  </a:txBody>
                  <a:tcPr marL="9525" marR="9525" marT="9525" marB="0" anchor="ctr"/>
                </a:tc>
                <a:tc>
                  <a:txBody>
                    <a:bodyPr/>
                    <a:lstStyle/>
                    <a:p>
                      <a:pPr algn="ctr" fontAlgn="ctr"/>
                      <a:r>
                        <a:rPr lang="es-CO" sz="1100" b="0" i="0" u="none" strike="noStrike">
                          <a:solidFill>
                            <a:srgbClr val="000000"/>
                          </a:solidFill>
                          <a:effectLst/>
                          <a:latin typeface="+mn-lt"/>
                        </a:rPr>
                        <a:t>81%</a:t>
                      </a:r>
                    </a:p>
                  </a:txBody>
                  <a:tcPr marL="9525" marR="9525" marT="9525" marB="0" anchor="ctr"/>
                </a:tc>
                <a:tc>
                  <a:txBody>
                    <a:bodyPr/>
                    <a:lstStyle/>
                    <a:p>
                      <a:pPr algn="ctr" fontAlgn="ctr"/>
                      <a:r>
                        <a:rPr lang="es-CO" sz="1100" b="0" i="0" u="none" strike="noStrike">
                          <a:solidFill>
                            <a:srgbClr val="000000"/>
                          </a:solidFill>
                          <a:effectLst/>
                          <a:latin typeface="+mn-lt"/>
                        </a:rPr>
                        <a:t>86%</a:t>
                      </a:r>
                    </a:p>
                  </a:txBody>
                  <a:tcPr marL="9525" marR="9525" marT="9525" marB="0" anchor="ctr"/>
                </a:tc>
                <a:extLst>
                  <a:ext uri="{0D108BD9-81ED-4DB2-BD59-A6C34878D82A}">
                    <a16:rowId xmlns:a16="http://schemas.microsoft.com/office/drawing/2014/main" val="2621513402"/>
                  </a:ext>
                </a:extLst>
              </a:tr>
              <a:tr h="0">
                <a:tc>
                  <a:txBody>
                    <a:bodyPr/>
                    <a:lstStyle/>
                    <a:p>
                      <a:pPr algn="r" fontAlgn="t"/>
                      <a:r>
                        <a:rPr lang="es-CO" sz="1100" b="1" u="none" strike="noStrike">
                          <a:effectLst/>
                        </a:rPr>
                        <a:t>No sabe</a:t>
                      </a:r>
                      <a:endParaRPr lang="es-CO" sz="1100" b="1" i="0" u="none" strike="noStrike">
                        <a:solidFill>
                          <a:srgbClr val="000000"/>
                        </a:solidFill>
                        <a:effectLst/>
                        <a:latin typeface="+mn-lt"/>
                      </a:endParaRPr>
                    </a:p>
                  </a:txBody>
                  <a:tcPr marL="1523" marR="1523" marT="1523" marB="0"/>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2734522748"/>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1891358025"/>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205.446</a:t>
                      </a:r>
                    </a:p>
                  </a:txBody>
                  <a:tcPr marL="9525" marR="9525" marT="9525" marB="0" anchor="ctr"/>
                </a:tc>
                <a:tc>
                  <a:txBody>
                    <a:bodyPr/>
                    <a:lstStyle/>
                    <a:p>
                      <a:pPr algn="ctr" fontAlgn="ctr"/>
                      <a:r>
                        <a:rPr lang="es-CO" sz="1100" b="1" i="0" u="none" strike="noStrike" dirty="0">
                          <a:solidFill>
                            <a:srgbClr val="000000"/>
                          </a:solidFill>
                          <a:effectLst/>
                          <a:latin typeface="+mn-lt"/>
                        </a:rPr>
                        <a:t>294.934</a:t>
                      </a:r>
                    </a:p>
                  </a:txBody>
                  <a:tcPr marL="9525" marR="9525" marT="9525" marB="0" anchor="ctr"/>
                </a:tc>
                <a:tc>
                  <a:txBody>
                    <a:bodyPr/>
                    <a:lstStyle/>
                    <a:p>
                      <a:pPr algn="ctr" fontAlgn="ctr"/>
                      <a:r>
                        <a:rPr lang="es-CO" sz="1100" b="1" i="0" u="none" strike="noStrike" dirty="0">
                          <a:solidFill>
                            <a:srgbClr val="000000"/>
                          </a:solidFill>
                          <a:effectLst/>
                          <a:latin typeface="+mn-lt"/>
                        </a:rPr>
                        <a:t>270.878</a:t>
                      </a:r>
                    </a:p>
                  </a:txBody>
                  <a:tcPr marL="9525" marR="9525" marT="9525" marB="0" anchor="ctr"/>
                </a:tc>
                <a:tc>
                  <a:txBody>
                    <a:bodyPr/>
                    <a:lstStyle/>
                    <a:p>
                      <a:pPr algn="ctr" fontAlgn="ctr"/>
                      <a:r>
                        <a:rPr lang="es-CO" sz="1100" b="1" i="0" u="none" strike="noStrike" dirty="0">
                          <a:solidFill>
                            <a:srgbClr val="000000"/>
                          </a:solidFill>
                          <a:effectLst/>
                          <a:latin typeface="+mn-lt"/>
                        </a:rPr>
                        <a:t>309.932</a:t>
                      </a:r>
                    </a:p>
                  </a:txBody>
                  <a:tcPr marL="9525" marR="9525" marT="9525" marB="0" anchor="ctr"/>
                </a:tc>
                <a:tc>
                  <a:txBody>
                    <a:bodyPr/>
                    <a:lstStyle/>
                    <a:p>
                      <a:pPr algn="ctr" fontAlgn="ctr"/>
                      <a:r>
                        <a:rPr lang="es-CO" sz="1100" b="1" i="0" u="none" strike="noStrike" dirty="0">
                          <a:solidFill>
                            <a:srgbClr val="000000"/>
                          </a:solidFill>
                          <a:effectLst/>
                          <a:latin typeface="+mn-lt"/>
                        </a:rPr>
                        <a:t>333.057</a:t>
                      </a:r>
                    </a:p>
                  </a:txBody>
                  <a:tcPr marL="9525" marR="9525" marT="9525" marB="0" anchor="ctr"/>
                </a:tc>
                <a:tc>
                  <a:txBody>
                    <a:bodyPr/>
                    <a:lstStyle/>
                    <a:p>
                      <a:pPr algn="ctr" fontAlgn="ctr"/>
                      <a:r>
                        <a:rPr lang="es-CO" sz="1100" b="1" i="0" u="none" strike="noStrike" dirty="0">
                          <a:solidFill>
                            <a:srgbClr val="000000"/>
                          </a:solidFill>
                          <a:effectLst/>
                          <a:latin typeface="+mn-lt"/>
                        </a:rPr>
                        <a:t>238.311</a:t>
                      </a:r>
                    </a:p>
                  </a:txBody>
                  <a:tcPr marL="9525" marR="9525" marT="9525" marB="0" anchor="ctr"/>
                </a:tc>
                <a:extLst>
                  <a:ext uri="{0D108BD9-81ED-4DB2-BD59-A6C34878D82A}">
                    <a16:rowId xmlns:a16="http://schemas.microsoft.com/office/drawing/2014/main" val="827184203"/>
                  </a:ext>
                </a:extLst>
              </a:tr>
              <a:tr h="66995">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523" marR="1523" marT="1523"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a:solidFill>
                            <a:srgbClr val="000000"/>
                          </a:solidFill>
                          <a:effectLst/>
                          <a:latin typeface="+mn-lt"/>
                        </a:rPr>
                        <a:t>54</a:t>
                      </a:r>
                    </a:p>
                  </a:txBody>
                  <a:tcPr marL="9525" marR="9525" marT="9525" marB="0" anchor="ctr"/>
                </a:tc>
                <a:tc>
                  <a:txBody>
                    <a:bodyPr/>
                    <a:lstStyle/>
                    <a:p>
                      <a:pPr algn="ctr" fontAlgn="ctr"/>
                      <a:r>
                        <a:rPr lang="es-CO" sz="1100" b="1" i="0" u="none" strike="noStrike">
                          <a:solidFill>
                            <a:srgbClr val="000000"/>
                          </a:solidFill>
                          <a:effectLst/>
                          <a:latin typeface="+mn-lt"/>
                        </a:rPr>
                        <a:t>83</a:t>
                      </a:r>
                    </a:p>
                  </a:txBody>
                  <a:tcPr marL="9525" marR="9525" marT="9525" marB="0" anchor="ctr"/>
                </a:tc>
                <a:tc>
                  <a:txBody>
                    <a:bodyPr/>
                    <a:lstStyle/>
                    <a:p>
                      <a:pPr algn="ctr" fontAlgn="ctr"/>
                      <a:r>
                        <a:rPr lang="es-CO" sz="1100" b="1" i="0" u="none" strike="noStrike">
                          <a:solidFill>
                            <a:srgbClr val="000000"/>
                          </a:solidFill>
                          <a:effectLst/>
                          <a:latin typeface="+mn-lt"/>
                        </a:rPr>
                        <a:t>77</a:t>
                      </a:r>
                    </a:p>
                  </a:txBody>
                  <a:tcPr marL="9525" marR="9525" marT="9525" marB="0" anchor="ctr"/>
                </a:tc>
                <a:tc>
                  <a:txBody>
                    <a:bodyPr/>
                    <a:lstStyle/>
                    <a:p>
                      <a:pPr algn="ctr" fontAlgn="ctr"/>
                      <a:r>
                        <a:rPr lang="es-CO" sz="1100" b="1" i="0" u="none" strike="noStrike">
                          <a:solidFill>
                            <a:srgbClr val="000000"/>
                          </a:solidFill>
                          <a:effectLst/>
                          <a:latin typeface="+mn-lt"/>
                        </a:rPr>
                        <a:t>79</a:t>
                      </a:r>
                    </a:p>
                  </a:txBody>
                  <a:tcPr marL="9525" marR="9525" marT="9525" marB="0" anchor="ctr"/>
                </a:tc>
                <a:tc>
                  <a:txBody>
                    <a:bodyPr/>
                    <a:lstStyle/>
                    <a:p>
                      <a:pPr algn="ctr" fontAlgn="ctr"/>
                      <a:r>
                        <a:rPr lang="es-CO" sz="1100" b="1" i="0" u="none" strike="noStrike">
                          <a:solidFill>
                            <a:srgbClr val="000000"/>
                          </a:solidFill>
                          <a:effectLst/>
                          <a:latin typeface="+mn-lt"/>
                        </a:rPr>
                        <a:t>80</a:t>
                      </a:r>
                    </a:p>
                  </a:txBody>
                  <a:tcPr marL="9525" marR="9525" marT="9525" marB="0" anchor="ctr"/>
                </a:tc>
                <a:tc>
                  <a:txBody>
                    <a:bodyPr/>
                    <a:lstStyle/>
                    <a:p>
                      <a:pPr algn="ctr" fontAlgn="ctr"/>
                      <a:r>
                        <a:rPr lang="es-CO" sz="1100" b="1" i="0" u="none" strike="noStrike" dirty="0">
                          <a:solidFill>
                            <a:srgbClr val="000000"/>
                          </a:solidFill>
                          <a:effectLst/>
                          <a:latin typeface="+mn-lt"/>
                        </a:rPr>
                        <a:t>62</a:t>
                      </a:r>
                    </a:p>
                  </a:txBody>
                  <a:tcPr marL="9525" marR="9525" marT="9525" marB="0" anchor="ctr"/>
                </a:tc>
                <a:extLst>
                  <a:ext uri="{0D108BD9-81ED-4DB2-BD59-A6C34878D82A}">
                    <a16:rowId xmlns:a16="http://schemas.microsoft.com/office/drawing/2014/main" val="1283171758"/>
                  </a:ext>
                </a:extLst>
              </a:tr>
            </a:tbl>
          </a:graphicData>
        </a:graphic>
      </p:graphicFrame>
    </p:spTree>
    <p:extLst>
      <p:ext uri="{BB962C8B-B14F-4D97-AF65-F5344CB8AC3E}">
        <p14:creationId xmlns:p14="http://schemas.microsoft.com/office/powerpoint/2010/main" val="40882685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171</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LUGAR DE LA </a:t>
            </a:r>
          </a:p>
          <a:p>
            <a:pPr marL="8573" marR="3429">
              <a:spcBef>
                <a:spcPts val="68"/>
              </a:spcBef>
            </a:pPr>
            <a:r>
              <a:rPr lang="es-MX" sz="2363" spc="101" dirty="0">
                <a:solidFill>
                  <a:schemeClr val="accent3">
                    <a:lumMod val="75000"/>
                  </a:schemeClr>
                </a:solidFill>
                <a:latin typeface="+mn-lt"/>
              </a:rPr>
              <a:t>SITUACIÓN</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qué lugar ocurrió esto?</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673582"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74</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113</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187</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60</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75</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52</a:t>
              </a:r>
            </a:p>
          </p:txBody>
        </p:sp>
      </p:grpSp>
      <p:graphicFrame>
        <p:nvGraphicFramePr>
          <p:cNvPr id="6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39183620"/>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798101452"/>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274985170"/>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011487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172</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695400"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12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38</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87</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50</a:t>
              </a:r>
            </a:p>
          </p:txBody>
        </p:sp>
      </p:grpSp>
      <p:sp>
        <p:nvSpPr>
          <p:cNvPr id="22"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LUGAR DE LA </a:t>
            </a:r>
          </a:p>
          <a:p>
            <a:pPr marL="8573" marR="3429">
              <a:spcBef>
                <a:spcPts val="68"/>
              </a:spcBef>
            </a:pPr>
            <a:r>
              <a:rPr lang="es-MX" sz="2363" spc="101" dirty="0">
                <a:solidFill>
                  <a:schemeClr val="accent3">
                    <a:lumMod val="75000"/>
                  </a:schemeClr>
                </a:solidFill>
                <a:latin typeface="+mn-lt"/>
              </a:rPr>
              <a:t>SITUACIÓN</a:t>
            </a:r>
            <a:endParaRPr lang="es-MX" sz="2363" spc="84" dirty="0">
              <a:solidFill>
                <a:schemeClr val="accent3">
                  <a:lumMod val="75000"/>
                </a:schemeClr>
              </a:solidFill>
              <a:latin typeface="+mn-lt"/>
            </a:endParaRPr>
          </a:p>
        </p:txBody>
      </p:sp>
      <p:sp>
        <p:nvSpPr>
          <p:cNvPr id="23"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qué lugar ocurrió esto?</a:t>
            </a:r>
          </a:p>
        </p:txBody>
      </p:sp>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367411638"/>
              </p:ext>
            </p:extLst>
          </p:nvPr>
        </p:nvGraphicFramePr>
        <p:xfrm>
          <a:off x="-9668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552141917"/>
              </p:ext>
            </p:extLst>
          </p:nvPr>
        </p:nvGraphicFramePr>
        <p:xfrm>
          <a:off x="3787151" y="1767356"/>
          <a:ext cx="8069489" cy="3029796"/>
        </p:xfrm>
        <a:graphic>
          <a:graphicData uri="http://schemas.openxmlformats.org/drawingml/2006/table">
            <a:tbl>
              <a:tblPr>
                <a:tableStyleId>{69C7853C-536D-4A76-A0AE-DD22124D55A5}</a:tableStyleId>
              </a:tblPr>
              <a:tblGrid>
                <a:gridCol w="2525489">
                  <a:extLst>
                    <a:ext uri="{9D8B030D-6E8A-4147-A177-3AD203B41FA5}">
                      <a16:colId xmlns:a16="http://schemas.microsoft.com/office/drawing/2014/main" val="1854128061"/>
                    </a:ext>
                  </a:extLst>
                </a:gridCol>
                <a:gridCol w="792000">
                  <a:extLst>
                    <a:ext uri="{9D8B030D-6E8A-4147-A177-3AD203B41FA5}">
                      <a16:colId xmlns:a16="http://schemas.microsoft.com/office/drawing/2014/main" val="2180089069"/>
                    </a:ext>
                  </a:extLst>
                </a:gridCol>
                <a:gridCol w="792000">
                  <a:extLst>
                    <a:ext uri="{9D8B030D-6E8A-4147-A177-3AD203B41FA5}">
                      <a16:colId xmlns:a16="http://schemas.microsoft.com/office/drawing/2014/main" val="2080211607"/>
                    </a:ext>
                  </a:extLst>
                </a:gridCol>
                <a:gridCol w="792000">
                  <a:extLst>
                    <a:ext uri="{9D8B030D-6E8A-4147-A177-3AD203B41FA5}">
                      <a16:colId xmlns:a16="http://schemas.microsoft.com/office/drawing/2014/main" val="3109147198"/>
                    </a:ext>
                  </a:extLst>
                </a:gridCol>
                <a:gridCol w="792000">
                  <a:extLst>
                    <a:ext uri="{9D8B030D-6E8A-4147-A177-3AD203B41FA5}">
                      <a16:colId xmlns:a16="http://schemas.microsoft.com/office/drawing/2014/main" val="1544133736"/>
                    </a:ext>
                  </a:extLst>
                </a:gridCol>
                <a:gridCol w="792000">
                  <a:extLst>
                    <a:ext uri="{9D8B030D-6E8A-4147-A177-3AD203B41FA5}">
                      <a16:colId xmlns:a16="http://schemas.microsoft.com/office/drawing/2014/main" val="2994180676"/>
                    </a:ext>
                  </a:extLst>
                </a:gridCol>
                <a:gridCol w="792000">
                  <a:extLst>
                    <a:ext uri="{9D8B030D-6E8A-4147-A177-3AD203B41FA5}">
                      <a16:colId xmlns:a16="http://schemas.microsoft.com/office/drawing/2014/main" val="3131927622"/>
                    </a:ext>
                  </a:extLst>
                </a:gridCol>
                <a:gridCol w="792000">
                  <a:extLst>
                    <a:ext uri="{9D8B030D-6E8A-4147-A177-3AD203B41FA5}">
                      <a16:colId xmlns:a16="http://schemas.microsoft.com/office/drawing/2014/main" val="197607491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682" marR="682" marT="682"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682" marR="682" marT="682"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682" marR="682" marT="682"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76004565"/>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682" marR="682" marT="682"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682" marR="682" marT="682"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682" marR="682" marT="682"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682" marR="682" marT="682"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682" marR="682" marT="682"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682" marR="682" marT="682" marB="0" anchor="b"/>
                </a:tc>
                <a:extLst>
                  <a:ext uri="{0D108BD9-81ED-4DB2-BD59-A6C34878D82A}">
                    <a16:rowId xmlns:a16="http://schemas.microsoft.com/office/drawing/2014/main" val="602120979"/>
                  </a:ext>
                </a:extLst>
              </a:tr>
              <a:tr h="0">
                <a:tc>
                  <a:txBody>
                    <a:bodyPr/>
                    <a:lstStyle/>
                    <a:p>
                      <a:pPr algn="r" fontAlgn="t"/>
                      <a:r>
                        <a:rPr lang="es-MX" sz="1100" b="1" u="none" strike="noStrike" dirty="0">
                          <a:effectLst/>
                        </a:rPr>
                        <a:t>En los paraderos o estaciones</a:t>
                      </a:r>
                      <a:endParaRPr lang="es-MX" sz="1100" b="1" i="0" u="none" strike="noStrike" dirty="0">
                        <a:solidFill>
                          <a:srgbClr val="000000"/>
                        </a:solidFill>
                        <a:effectLst/>
                        <a:latin typeface="+mn-lt"/>
                      </a:endParaRPr>
                    </a:p>
                  </a:txBody>
                  <a:tcPr marL="682" marR="682" marT="682" marB="0"/>
                </a:tc>
                <a:tc>
                  <a:txBody>
                    <a:bodyPr/>
                    <a:lstStyle/>
                    <a:p>
                      <a:pPr algn="ctr" fontAlgn="ctr"/>
                      <a:r>
                        <a:rPr lang="es-CO" sz="1100" u="none" strike="noStrike">
                          <a:effectLst/>
                        </a:rPr>
                        <a:t>43%</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36%</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45%</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42%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43%</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3679221066"/>
                  </a:ext>
                </a:extLst>
              </a:tr>
              <a:tr h="0">
                <a:tc>
                  <a:txBody>
                    <a:bodyPr/>
                    <a:lstStyle/>
                    <a:p>
                      <a:pPr algn="r" fontAlgn="t"/>
                      <a:r>
                        <a:rPr lang="es-CO" sz="1100" b="1" u="none" strike="noStrike" dirty="0">
                          <a:effectLst/>
                        </a:rPr>
                        <a:t>Mientras caminaba</a:t>
                      </a:r>
                      <a:endParaRPr lang="es-CO" sz="1100" b="1" i="0" u="none" strike="noStrike" dirty="0">
                        <a:solidFill>
                          <a:srgbClr val="000000"/>
                        </a:solidFill>
                        <a:effectLst/>
                        <a:latin typeface="+mn-lt"/>
                      </a:endParaRPr>
                    </a:p>
                  </a:txBody>
                  <a:tcPr marL="682" marR="682" marT="682" marB="0"/>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4095885739"/>
                  </a:ext>
                </a:extLst>
              </a:tr>
              <a:tr h="0">
                <a:tc>
                  <a:txBody>
                    <a:bodyPr/>
                    <a:lstStyle/>
                    <a:p>
                      <a:pPr algn="r" fontAlgn="t"/>
                      <a:r>
                        <a:rPr lang="es-MX" sz="1100" b="1" u="none" strike="noStrike">
                          <a:effectLst/>
                        </a:rPr>
                        <a:t>Entre el paradero y la casa</a:t>
                      </a:r>
                      <a:endParaRPr lang="es-MX" sz="1100" b="1" i="0" u="none" strike="noStrike">
                        <a:solidFill>
                          <a:srgbClr val="000000"/>
                        </a:solidFill>
                        <a:effectLst/>
                        <a:latin typeface="+mn-lt"/>
                      </a:endParaRPr>
                    </a:p>
                  </a:txBody>
                  <a:tcPr marL="682" marR="682" marT="682" marB="0"/>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51%</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2611039015"/>
                  </a:ext>
                </a:extLst>
              </a:tr>
              <a:tr h="0">
                <a:tc>
                  <a:txBody>
                    <a:bodyPr/>
                    <a:lstStyle/>
                    <a:p>
                      <a:pPr algn="r" fontAlgn="t"/>
                      <a:r>
                        <a:rPr lang="es-MX" sz="1100" b="1" u="none" strike="noStrike">
                          <a:effectLst/>
                        </a:rPr>
                        <a:t>En uno de los alimentadores</a:t>
                      </a:r>
                      <a:endParaRPr lang="es-MX" sz="1100" b="1" i="0" u="none" strike="noStrike">
                        <a:solidFill>
                          <a:srgbClr val="000000"/>
                        </a:solidFill>
                        <a:effectLst/>
                        <a:latin typeface="+mn-lt"/>
                      </a:endParaRPr>
                    </a:p>
                  </a:txBody>
                  <a:tcPr marL="682" marR="682" marT="682"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2168240472"/>
                  </a:ext>
                </a:extLst>
              </a:tr>
              <a:tr h="0">
                <a:tc>
                  <a:txBody>
                    <a:bodyPr/>
                    <a:lstStyle/>
                    <a:p>
                      <a:pPr algn="r" fontAlgn="t"/>
                      <a:r>
                        <a:rPr lang="es-MX" sz="1100" b="1" u="none" strike="noStrike">
                          <a:effectLst/>
                        </a:rPr>
                        <a:t>En un vehículo de aplicación Uber, Cabify,</a:t>
                      </a:r>
                      <a:endParaRPr lang="es-MX" sz="1100" b="1" i="0" u="none" strike="noStrike">
                        <a:solidFill>
                          <a:srgbClr val="000000"/>
                        </a:solidFill>
                        <a:effectLst/>
                        <a:latin typeface="+mn-lt"/>
                      </a:endParaRPr>
                    </a:p>
                  </a:txBody>
                  <a:tcPr marL="682" marR="682" marT="682"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2629798558"/>
                  </a:ext>
                </a:extLst>
              </a:tr>
              <a:tr h="0">
                <a:tc>
                  <a:txBody>
                    <a:bodyPr/>
                    <a:lstStyle/>
                    <a:p>
                      <a:pPr algn="r" fontAlgn="t"/>
                      <a:r>
                        <a:rPr lang="es-MX" sz="1100" b="1" u="none" strike="noStrike" dirty="0">
                          <a:effectLst/>
                        </a:rPr>
                        <a:t>En los buses del transporte público (metro)</a:t>
                      </a:r>
                      <a:endParaRPr lang="es-MX" sz="1100" b="1" i="0" u="none" strike="noStrike" dirty="0">
                        <a:solidFill>
                          <a:srgbClr val="000000"/>
                        </a:solidFill>
                        <a:effectLst/>
                        <a:latin typeface="+mn-lt"/>
                      </a:endParaRPr>
                    </a:p>
                  </a:txBody>
                  <a:tcPr marL="682" marR="682" marT="68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287983024"/>
                  </a:ext>
                </a:extLst>
              </a:tr>
              <a:tr h="0">
                <a:tc>
                  <a:txBody>
                    <a:bodyPr/>
                    <a:lstStyle/>
                    <a:p>
                      <a:pPr algn="r" fontAlgn="t"/>
                      <a:r>
                        <a:rPr lang="es-CO" sz="1100" b="1" u="none" strike="noStrike" dirty="0">
                          <a:effectLst/>
                        </a:rPr>
                        <a:t>En un bus de transporte intermunicipal</a:t>
                      </a:r>
                      <a:endParaRPr lang="es-CO" sz="1100" b="1" i="0" u="none" strike="noStrike" dirty="0">
                        <a:solidFill>
                          <a:srgbClr val="000000"/>
                        </a:solidFill>
                        <a:effectLst/>
                        <a:latin typeface="+mn-lt"/>
                      </a:endParaRPr>
                    </a:p>
                  </a:txBody>
                  <a:tcPr marL="682" marR="682" marT="68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2995626453"/>
                  </a:ext>
                </a:extLst>
              </a:tr>
              <a:tr h="0">
                <a:tc>
                  <a:txBody>
                    <a:bodyPr/>
                    <a:lstStyle/>
                    <a:p>
                      <a:pPr algn="r" fontAlgn="t"/>
                      <a:r>
                        <a:rPr lang="es-CO" sz="1100" b="1" u="none" strike="noStrike">
                          <a:effectLst/>
                        </a:rPr>
                        <a:t>En un motoratón</a:t>
                      </a:r>
                      <a:endParaRPr lang="es-CO" sz="1100" b="1" i="0" u="none" strike="noStrike">
                        <a:solidFill>
                          <a:srgbClr val="000000"/>
                        </a:solidFill>
                        <a:effectLst/>
                        <a:latin typeface="+mn-lt"/>
                      </a:endParaRPr>
                    </a:p>
                  </a:txBody>
                  <a:tcPr marL="682" marR="682" marT="68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2659780880"/>
                  </a:ext>
                </a:extLst>
              </a:tr>
              <a:tr h="0">
                <a:tc>
                  <a:txBody>
                    <a:bodyPr/>
                    <a:lstStyle/>
                    <a:p>
                      <a:pPr algn="r" fontAlgn="t"/>
                      <a:r>
                        <a:rPr lang="es-CO" sz="1100" b="1" u="none" strike="noStrike">
                          <a:effectLst/>
                        </a:rPr>
                        <a:t>En la ruta escolar</a:t>
                      </a:r>
                      <a:endParaRPr lang="es-CO" sz="1100" b="1" i="0" u="none" strike="noStrike">
                        <a:solidFill>
                          <a:srgbClr val="000000"/>
                        </a:solidFill>
                        <a:effectLst/>
                        <a:latin typeface="+mn-lt"/>
                      </a:endParaRPr>
                    </a:p>
                  </a:txBody>
                  <a:tcPr marL="682" marR="682" marT="68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2379683181"/>
                  </a:ext>
                </a:extLst>
              </a:tr>
              <a:tr h="0">
                <a:tc>
                  <a:txBody>
                    <a:bodyPr/>
                    <a:lstStyle/>
                    <a:p>
                      <a:pPr algn="r" fontAlgn="t"/>
                      <a:r>
                        <a:rPr lang="es-CO" sz="1100" b="1" u="none" strike="noStrike" dirty="0">
                          <a:effectLst/>
                        </a:rPr>
                        <a:t>En una motocicleta</a:t>
                      </a:r>
                      <a:endParaRPr lang="es-CO" sz="1100" b="1" i="0" u="none" strike="noStrike" dirty="0">
                        <a:solidFill>
                          <a:srgbClr val="000000"/>
                        </a:solidFill>
                        <a:effectLst/>
                        <a:latin typeface="+mn-lt"/>
                      </a:endParaRPr>
                    </a:p>
                  </a:txBody>
                  <a:tcPr marL="682" marR="682" marT="68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363632845"/>
                  </a:ext>
                </a:extLst>
              </a:tr>
              <a:tr h="0">
                <a:tc>
                  <a:txBody>
                    <a:bodyPr/>
                    <a:lstStyle/>
                    <a:p>
                      <a:pPr algn="r" fontAlgn="t"/>
                      <a:r>
                        <a:rPr lang="es-CO" sz="1100" b="1" u="none" strike="noStrike" dirty="0">
                          <a:effectLst/>
                        </a:rPr>
                        <a:t>En un jeep (guala)</a:t>
                      </a:r>
                      <a:endParaRPr lang="es-CO" sz="1100" b="1" i="0" u="none" strike="noStrike" dirty="0">
                        <a:solidFill>
                          <a:srgbClr val="000000"/>
                        </a:solidFill>
                        <a:effectLst/>
                        <a:latin typeface="+mn-lt"/>
                      </a:endParaRPr>
                    </a:p>
                  </a:txBody>
                  <a:tcPr marL="682" marR="682" marT="68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4013459983"/>
                  </a:ext>
                </a:extLst>
              </a:tr>
              <a:tr h="0">
                <a:tc>
                  <a:txBody>
                    <a:bodyPr/>
                    <a:lstStyle/>
                    <a:p>
                      <a:pPr algn="r" fontAlgn="t"/>
                      <a:r>
                        <a:rPr lang="es-CO" sz="1100" b="1" u="none" strike="noStrike" dirty="0">
                          <a:effectLst/>
                        </a:rPr>
                        <a:t>En un taxi</a:t>
                      </a:r>
                      <a:endParaRPr lang="es-CO" sz="1100" b="1" i="0" u="none" strike="noStrike" dirty="0">
                        <a:solidFill>
                          <a:srgbClr val="000000"/>
                        </a:solidFill>
                        <a:effectLst/>
                        <a:latin typeface="+mn-lt"/>
                      </a:endParaRPr>
                    </a:p>
                  </a:txBody>
                  <a:tcPr marL="682" marR="682" marT="682"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2928223344"/>
                  </a:ext>
                </a:extLst>
              </a:tr>
              <a:tr h="0">
                <a:tc>
                  <a:txBody>
                    <a:bodyPr/>
                    <a:lstStyle/>
                    <a:p>
                      <a:pPr algn="r" fontAlgn="t"/>
                      <a:r>
                        <a:rPr lang="es-CO" sz="1100" b="1" u="none" strike="noStrike" dirty="0">
                          <a:effectLst/>
                        </a:rPr>
                        <a:t>Otro</a:t>
                      </a:r>
                      <a:endParaRPr lang="es-CO" sz="1100" b="1" i="0" u="none" strike="noStrike" dirty="0">
                        <a:solidFill>
                          <a:srgbClr val="000000"/>
                        </a:solidFill>
                        <a:effectLst/>
                        <a:latin typeface="+mn-lt"/>
                      </a:endParaRPr>
                    </a:p>
                  </a:txBody>
                  <a:tcPr marL="682" marR="682" marT="682"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82" marR="682" marT="682"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682" marR="682" marT="682" marB="0" anchor="ctr"/>
                </a:tc>
                <a:extLst>
                  <a:ext uri="{0D108BD9-81ED-4DB2-BD59-A6C34878D82A}">
                    <a16:rowId xmlns:a16="http://schemas.microsoft.com/office/drawing/2014/main" val="1360357654"/>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682" marR="682" marT="682"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485123619"/>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682" marR="682" marT="682" marB="0"/>
                </a:tc>
                <a:tc>
                  <a:txBody>
                    <a:bodyPr/>
                    <a:lstStyle/>
                    <a:p>
                      <a:pPr algn="ctr" fontAlgn="ctr"/>
                      <a:r>
                        <a:rPr lang="es-CO" sz="1100" b="1" u="none" strike="noStrike">
                          <a:effectLst/>
                        </a:rPr>
                        <a:t>700.512</a:t>
                      </a:r>
                      <a:endParaRPr lang="es-CO" sz="1100" b="1" i="0" u="none" strike="noStrike">
                        <a:solidFill>
                          <a:srgbClr val="000000"/>
                        </a:solidFill>
                        <a:effectLst/>
                        <a:latin typeface="+mn-lt"/>
                      </a:endParaRPr>
                    </a:p>
                  </a:txBody>
                  <a:tcPr marL="682" marR="682" marT="682" marB="0" anchor="ctr"/>
                </a:tc>
                <a:tc>
                  <a:txBody>
                    <a:bodyPr/>
                    <a:lstStyle/>
                    <a:p>
                      <a:pPr algn="ctr" fontAlgn="ctr"/>
                      <a:r>
                        <a:rPr lang="es-CO" sz="1100" b="1" u="none" strike="noStrike" dirty="0">
                          <a:effectLst/>
                        </a:rPr>
                        <a:t>88.578</a:t>
                      </a:r>
                      <a:endParaRPr lang="es-CO" sz="1100" b="1" i="0" u="none" strike="noStrike" dirty="0">
                        <a:solidFill>
                          <a:srgbClr val="000000"/>
                        </a:solidFill>
                        <a:effectLst/>
                        <a:latin typeface="+mn-lt"/>
                      </a:endParaRPr>
                    </a:p>
                  </a:txBody>
                  <a:tcPr marL="682" marR="682" marT="682" marB="0" anchor="ctr"/>
                </a:tc>
                <a:tc>
                  <a:txBody>
                    <a:bodyPr/>
                    <a:lstStyle/>
                    <a:p>
                      <a:pPr algn="ctr" fontAlgn="ctr"/>
                      <a:r>
                        <a:rPr lang="es-CO" sz="1100" b="1" u="none" strike="noStrike" dirty="0">
                          <a:effectLst/>
                        </a:rPr>
                        <a:t>108.842</a:t>
                      </a:r>
                      <a:endParaRPr lang="es-CO" sz="1100" b="1" i="0" u="none" strike="noStrike" dirty="0">
                        <a:solidFill>
                          <a:srgbClr val="000000"/>
                        </a:solidFill>
                        <a:effectLst/>
                        <a:latin typeface="+mn-lt"/>
                      </a:endParaRPr>
                    </a:p>
                  </a:txBody>
                  <a:tcPr marL="682" marR="682" marT="682" marB="0" anchor="ctr"/>
                </a:tc>
                <a:tc>
                  <a:txBody>
                    <a:bodyPr/>
                    <a:lstStyle/>
                    <a:p>
                      <a:pPr algn="ctr" fontAlgn="ctr"/>
                      <a:r>
                        <a:rPr lang="es-CO" sz="1100" b="1" u="none" strike="noStrike">
                          <a:effectLst/>
                        </a:rPr>
                        <a:t>128.161</a:t>
                      </a:r>
                      <a:endParaRPr lang="es-CO" sz="1100" b="1" i="0" u="none" strike="noStrike">
                        <a:solidFill>
                          <a:srgbClr val="000000"/>
                        </a:solidFill>
                        <a:effectLst/>
                        <a:latin typeface="+mn-lt"/>
                      </a:endParaRPr>
                    </a:p>
                  </a:txBody>
                  <a:tcPr marL="682" marR="682" marT="682" marB="0" anchor="ctr"/>
                </a:tc>
                <a:tc>
                  <a:txBody>
                    <a:bodyPr/>
                    <a:lstStyle/>
                    <a:p>
                      <a:pPr algn="ctr" fontAlgn="ctr"/>
                      <a:r>
                        <a:rPr lang="es-CO" sz="1100" b="1" u="none" strike="noStrike" dirty="0">
                          <a:effectLst/>
                        </a:rPr>
                        <a:t>144.442</a:t>
                      </a:r>
                      <a:endParaRPr lang="es-CO" sz="1100" b="1" i="0" u="none" strike="noStrike" dirty="0">
                        <a:solidFill>
                          <a:srgbClr val="000000"/>
                        </a:solidFill>
                        <a:effectLst/>
                        <a:latin typeface="+mn-lt"/>
                      </a:endParaRPr>
                    </a:p>
                  </a:txBody>
                  <a:tcPr marL="682" marR="682" marT="682" marB="0" anchor="ctr"/>
                </a:tc>
                <a:tc>
                  <a:txBody>
                    <a:bodyPr/>
                    <a:lstStyle/>
                    <a:p>
                      <a:pPr algn="ctr" fontAlgn="ctr"/>
                      <a:r>
                        <a:rPr lang="es-CO" sz="1100" b="1" u="none" strike="noStrike" dirty="0">
                          <a:effectLst/>
                        </a:rPr>
                        <a:t>156.642</a:t>
                      </a:r>
                      <a:endParaRPr lang="es-CO" sz="1100" b="1" i="0" u="none" strike="noStrike" dirty="0">
                        <a:solidFill>
                          <a:srgbClr val="000000"/>
                        </a:solidFill>
                        <a:effectLst/>
                        <a:latin typeface="+mn-lt"/>
                      </a:endParaRPr>
                    </a:p>
                  </a:txBody>
                  <a:tcPr marL="682" marR="682" marT="682" marB="0" anchor="ctr"/>
                </a:tc>
                <a:tc>
                  <a:txBody>
                    <a:bodyPr/>
                    <a:lstStyle/>
                    <a:p>
                      <a:pPr algn="ctr" fontAlgn="ctr"/>
                      <a:r>
                        <a:rPr lang="es-CO" sz="1100" b="1" u="none" strike="noStrike" dirty="0">
                          <a:effectLst/>
                        </a:rPr>
                        <a:t>73.847</a:t>
                      </a:r>
                      <a:endParaRPr lang="es-CO" sz="1100" b="1" i="0" u="none" strike="noStrike" dirty="0">
                        <a:solidFill>
                          <a:srgbClr val="000000"/>
                        </a:solidFill>
                        <a:effectLst/>
                        <a:latin typeface="+mn-lt"/>
                      </a:endParaRPr>
                    </a:p>
                  </a:txBody>
                  <a:tcPr marL="682" marR="682" marT="682" marB="0" anchor="ctr"/>
                </a:tc>
                <a:extLst>
                  <a:ext uri="{0D108BD9-81ED-4DB2-BD59-A6C34878D82A}">
                    <a16:rowId xmlns:a16="http://schemas.microsoft.com/office/drawing/2014/main" val="2248147716"/>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682" marR="682" marT="682" marB="0"/>
                </a:tc>
                <a:tc>
                  <a:txBody>
                    <a:bodyPr/>
                    <a:lstStyle/>
                    <a:p>
                      <a:pPr algn="ctr" fontAlgn="ctr"/>
                      <a:r>
                        <a:rPr lang="es-CO" sz="1100" b="1" u="none" strike="noStrike">
                          <a:effectLst/>
                        </a:rPr>
                        <a:t>187</a:t>
                      </a:r>
                      <a:endParaRPr lang="es-CO" sz="1100" b="1" i="0" u="none" strike="noStrike">
                        <a:solidFill>
                          <a:srgbClr val="000000"/>
                        </a:solidFill>
                        <a:effectLst/>
                        <a:latin typeface="+mn-lt"/>
                      </a:endParaRPr>
                    </a:p>
                  </a:txBody>
                  <a:tcPr marL="682" marR="682" marT="682" marB="0" anchor="ctr"/>
                </a:tc>
                <a:tc>
                  <a:txBody>
                    <a:bodyPr/>
                    <a:lstStyle/>
                    <a:p>
                      <a:pPr algn="ctr" fontAlgn="ctr"/>
                      <a:r>
                        <a:rPr lang="es-CO" sz="1100" b="1" u="none" strike="noStrike">
                          <a:effectLst/>
                        </a:rPr>
                        <a:t>24</a:t>
                      </a:r>
                      <a:endParaRPr lang="es-CO" sz="1100" b="1" i="0" u="none" strike="noStrike">
                        <a:solidFill>
                          <a:srgbClr val="000000"/>
                        </a:solidFill>
                        <a:effectLst/>
                        <a:latin typeface="+mn-lt"/>
                      </a:endParaRPr>
                    </a:p>
                  </a:txBody>
                  <a:tcPr marL="682" marR="682" marT="682" marB="0" anchor="ctr"/>
                </a:tc>
                <a:tc>
                  <a:txBody>
                    <a:bodyPr/>
                    <a:lstStyle/>
                    <a:p>
                      <a:pPr algn="ctr" fontAlgn="ctr"/>
                      <a:r>
                        <a:rPr lang="es-CO" sz="1100" b="1" u="none" strike="noStrike" dirty="0">
                          <a:effectLst/>
                        </a:rPr>
                        <a:t>32</a:t>
                      </a:r>
                      <a:endParaRPr lang="es-CO" sz="1100" b="1" i="0" u="none" strike="noStrike" dirty="0">
                        <a:solidFill>
                          <a:srgbClr val="000000"/>
                        </a:solidFill>
                        <a:effectLst/>
                        <a:latin typeface="+mn-lt"/>
                      </a:endParaRPr>
                    </a:p>
                  </a:txBody>
                  <a:tcPr marL="682" marR="682" marT="682" marB="0" anchor="ctr"/>
                </a:tc>
                <a:tc>
                  <a:txBody>
                    <a:bodyPr/>
                    <a:lstStyle/>
                    <a:p>
                      <a:pPr algn="ctr" fontAlgn="ctr"/>
                      <a:r>
                        <a:rPr lang="es-CO" sz="1100" b="1" u="none" strike="noStrike" dirty="0">
                          <a:effectLst/>
                        </a:rPr>
                        <a:t>34</a:t>
                      </a:r>
                      <a:endParaRPr lang="es-CO" sz="1100" b="1" i="0" u="none" strike="noStrike" dirty="0">
                        <a:solidFill>
                          <a:srgbClr val="000000"/>
                        </a:solidFill>
                        <a:effectLst/>
                        <a:latin typeface="+mn-lt"/>
                      </a:endParaRPr>
                    </a:p>
                  </a:txBody>
                  <a:tcPr marL="682" marR="682" marT="682" marB="0" anchor="ctr"/>
                </a:tc>
                <a:tc>
                  <a:txBody>
                    <a:bodyPr/>
                    <a:lstStyle/>
                    <a:p>
                      <a:pPr algn="ctr" fontAlgn="ctr"/>
                      <a:r>
                        <a:rPr lang="es-CO" sz="1100" b="1" u="none" strike="noStrike" dirty="0">
                          <a:effectLst/>
                        </a:rPr>
                        <a:t>38</a:t>
                      </a:r>
                      <a:endParaRPr lang="es-CO" sz="1100" b="1" i="0" u="none" strike="noStrike" dirty="0">
                        <a:solidFill>
                          <a:srgbClr val="000000"/>
                        </a:solidFill>
                        <a:effectLst/>
                        <a:latin typeface="+mn-lt"/>
                      </a:endParaRPr>
                    </a:p>
                  </a:txBody>
                  <a:tcPr marL="682" marR="682" marT="682" marB="0" anchor="ctr"/>
                </a:tc>
                <a:tc>
                  <a:txBody>
                    <a:bodyPr/>
                    <a:lstStyle/>
                    <a:p>
                      <a:pPr algn="ctr" fontAlgn="ctr"/>
                      <a:r>
                        <a:rPr lang="es-CO" sz="1100" b="1" u="none" strike="noStrike" dirty="0">
                          <a:effectLst/>
                        </a:rPr>
                        <a:t>38</a:t>
                      </a:r>
                      <a:endParaRPr lang="es-CO" sz="1100" b="1" i="0" u="none" strike="noStrike" dirty="0">
                        <a:solidFill>
                          <a:srgbClr val="000000"/>
                        </a:solidFill>
                        <a:effectLst/>
                        <a:latin typeface="+mn-lt"/>
                      </a:endParaRPr>
                    </a:p>
                  </a:txBody>
                  <a:tcPr marL="682" marR="682" marT="682" marB="0" anchor="ctr"/>
                </a:tc>
                <a:tc>
                  <a:txBody>
                    <a:bodyPr/>
                    <a:lstStyle/>
                    <a:p>
                      <a:pPr algn="ctr" fontAlgn="ctr"/>
                      <a:r>
                        <a:rPr lang="es-CO" sz="1100" b="1" u="none" strike="noStrike" dirty="0">
                          <a:effectLst/>
                        </a:rPr>
                        <a:t>21</a:t>
                      </a:r>
                      <a:endParaRPr lang="es-CO" sz="1100" b="1" i="0" u="none" strike="noStrike" dirty="0">
                        <a:solidFill>
                          <a:srgbClr val="000000"/>
                        </a:solidFill>
                        <a:effectLst/>
                        <a:latin typeface="+mn-lt"/>
                      </a:endParaRPr>
                    </a:p>
                  </a:txBody>
                  <a:tcPr marL="682" marR="682" marT="682" marB="0" anchor="ctr"/>
                </a:tc>
                <a:extLst>
                  <a:ext uri="{0D108BD9-81ED-4DB2-BD59-A6C34878D82A}">
                    <a16:rowId xmlns:a16="http://schemas.microsoft.com/office/drawing/2014/main" val="4094510902"/>
                  </a:ext>
                </a:extLst>
              </a:tr>
            </a:tbl>
          </a:graphicData>
        </a:graphic>
      </p:graphicFrame>
    </p:spTree>
    <p:extLst>
      <p:ext uri="{BB962C8B-B14F-4D97-AF65-F5344CB8AC3E}">
        <p14:creationId xmlns:p14="http://schemas.microsoft.com/office/powerpoint/2010/main" val="188641684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173</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ACCIONES TOMADAS</a:t>
            </a:r>
          </a:p>
          <a:p>
            <a:pPr marL="8573" marR="3429">
              <a:spcBef>
                <a:spcPts val="68"/>
              </a:spcBef>
            </a:pPr>
            <a:r>
              <a:rPr lang="es-MX" sz="2363" spc="101" dirty="0">
                <a:solidFill>
                  <a:schemeClr val="accent3">
                    <a:lumMod val="75000"/>
                  </a:schemeClr>
                </a:solidFill>
                <a:latin typeface="+mn-lt"/>
              </a:rPr>
              <a:t>ANTE LA SITUACIÓN</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¿Qué acciones tomó luego de esta situación?</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673582"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74</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113</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187</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60</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75</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52</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611651930"/>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636956612"/>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82088783"/>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732165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174</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695400"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12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38</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87</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50</a:t>
              </a:r>
            </a:p>
          </p:txBody>
        </p:sp>
      </p:gr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ACCIONES TOMADAS</a:t>
            </a:r>
          </a:p>
          <a:p>
            <a:pPr marL="8573" marR="3429">
              <a:spcBef>
                <a:spcPts val="68"/>
              </a:spcBef>
            </a:pPr>
            <a:r>
              <a:rPr lang="es-MX" sz="2363" spc="101" dirty="0">
                <a:solidFill>
                  <a:schemeClr val="accent3">
                    <a:lumMod val="75000"/>
                  </a:schemeClr>
                </a:solidFill>
                <a:latin typeface="+mn-lt"/>
              </a:rPr>
              <a:t>ANTE LA SITUACIÓN</a:t>
            </a:r>
            <a:endParaRPr lang="es-MX" sz="2363" spc="84" dirty="0">
              <a:solidFill>
                <a:schemeClr val="accent3">
                  <a:lumMod val="75000"/>
                </a:schemeClr>
              </a:solidFill>
              <a:latin typeface="+mn-lt"/>
            </a:endParaRPr>
          </a:p>
        </p:txBody>
      </p:sp>
      <p:sp>
        <p:nvSpPr>
          <p:cNvPr id="20"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¿Qué acciones tomó luego de esta situación?</a:t>
            </a:r>
          </a:p>
        </p:txBody>
      </p:sp>
      <p:graphicFrame>
        <p:nvGraphicFramePr>
          <p:cNvPr id="2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332756927"/>
              </p:ext>
            </p:extLst>
          </p:nvPr>
        </p:nvGraphicFramePr>
        <p:xfrm>
          <a:off x="-9668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2691644798"/>
              </p:ext>
            </p:extLst>
          </p:nvPr>
        </p:nvGraphicFramePr>
        <p:xfrm>
          <a:off x="3810472" y="1844824"/>
          <a:ext cx="8046168" cy="3026578"/>
        </p:xfrm>
        <a:graphic>
          <a:graphicData uri="http://schemas.openxmlformats.org/drawingml/2006/table">
            <a:tbl>
              <a:tblPr>
                <a:tableStyleId>{69C7853C-536D-4A76-A0AE-DD22124D55A5}</a:tableStyleId>
              </a:tblPr>
              <a:tblGrid>
                <a:gridCol w="4114086">
                  <a:extLst>
                    <a:ext uri="{9D8B030D-6E8A-4147-A177-3AD203B41FA5}">
                      <a16:colId xmlns:a16="http://schemas.microsoft.com/office/drawing/2014/main" val="2050274481"/>
                    </a:ext>
                  </a:extLst>
                </a:gridCol>
                <a:gridCol w="561726">
                  <a:extLst>
                    <a:ext uri="{9D8B030D-6E8A-4147-A177-3AD203B41FA5}">
                      <a16:colId xmlns:a16="http://schemas.microsoft.com/office/drawing/2014/main" val="3331204030"/>
                    </a:ext>
                  </a:extLst>
                </a:gridCol>
                <a:gridCol w="561726">
                  <a:extLst>
                    <a:ext uri="{9D8B030D-6E8A-4147-A177-3AD203B41FA5}">
                      <a16:colId xmlns:a16="http://schemas.microsoft.com/office/drawing/2014/main" val="1129397726"/>
                    </a:ext>
                  </a:extLst>
                </a:gridCol>
                <a:gridCol w="561726">
                  <a:extLst>
                    <a:ext uri="{9D8B030D-6E8A-4147-A177-3AD203B41FA5}">
                      <a16:colId xmlns:a16="http://schemas.microsoft.com/office/drawing/2014/main" val="2087507801"/>
                    </a:ext>
                  </a:extLst>
                </a:gridCol>
                <a:gridCol w="561726">
                  <a:extLst>
                    <a:ext uri="{9D8B030D-6E8A-4147-A177-3AD203B41FA5}">
                      <a16:colId xmlns:a16="http://schemas.microsoft.com/office/drawing/2014/main" val="1566813175"/>
                    </a:ext>
                  </a:extLst>
                </a:gridCol>
                <a:gridCol w="561726">
                  <a:extLst>
                    <a:ext uri="{9D8B030D-6E8A-4147-A177-3AD203B41FA5}">
                      <a16:colId xmlns:a16="http://schemas.microsoft.com/office/drawing/2014/main" val="1064475991"/>
                    </a:ext>
                  </a:extLst>
                </a:gridCol>
                <a:gridCol w="561726">
                  <a:extLst>
                    <a:ext uri="{9D8B030D-6E8A-4147-A177-3AD203B41FA5}">
                      <a16:colId xmlns:a16="http://schemas.microsoft.com/office/drawing/2014/main" val="2650813812"/>
                    </a:ext>
                  </a:extLst>
                </a:gridCol>
                <a:gridCol w="561726">
                  <a:extLst>
                    <a:ext uri="{9D8B030D-6E8A-4147-A177-3AD203B41FA5}">
                      <a16:colId xmlns:a16="http://schemas.microsoft.com/office/drawing/2014/main" val="3111593823"/>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599" marR="599" marT="599"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99" marR="599" marT="599"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599" marR="599" marT="599"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81034099"/>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599" marR="599" marT="599"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599" marR="599" marT="599"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599" marR="599" marT="599"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599" marR="599" marT="599"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599" marR="599" marT="599"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599" marR="599" marT="599" marB="0" anchor="b"/>
                </a:tc>
                <a:extLst>
                  <a:ext uri="{0D108BD9-81ED-4DB2-BD59-A6C34878D82A}">
                    <a16:rowId xmlns:a16="http://schemas.microsoft.com/office/drawing/2014/main" val="4015259877"/>
                  </a:ext>
                </a:extLst>
              </a:tr>
              <a:tr h="0">
                <a:tc>
                  <a:txBody>
                    <a:bodyPr/>
                    <a:lstStyle/>
                    <a:p>
                      <a:pPr algn="r" fontAlgn="t"/>
                      <a:r>
                        <a:rPr lang="es-CO" sz="1100" b="1" u="none" strike="noStrike" dirty="0">
                          <a:effectLst/>
                        </a:rPr>
                        <a:t>No tomó ninguna acción</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53%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67%</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61%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53%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3912283026"/>
                  </a:ext>
                </a:extLst>
              </a:tr>
              <a:tr h="47909">
                <a:tc>
                  <a:txBody>
                    <a:bodyPr/>
                    <a:lstStyle/>
                    <a:p>
                      <a:pPr algn="r" fontAlgn="t"/>
                      <a:r>
                        <a:rPr lang="es-MX" sz="1100" b="1" u="none" strike="noStrike" dirty="0">
                          <a:effectLst/>
                        </a:rPr>
                        <a:t>Cambió de lugar (por ejemplo, caminó hacía otro paradero, o se cambio de puesto en el bus)</a:t>
                      </a:r>
                      <a:endParaRPr lang="es-MX"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2689148653"/>
                  </a:ext>
                </a:extLst>
              </a:tr>
              <a:tr h="0">
                <a:tc>
                  <a:txBody>
                    <a:bodyPr/>
                    <a:lstStyle/>
                    <a:p>
                      <a:pPr algn="r" fontAlgn="t"/>
                      <a:r>
                        <a:rPr lang="es-MX" sz="1100" b="1" u="none" strike="noStrike">
                          <a:effectLst/>
                        </a:rPr>
                        <a:t>Avisó a alguna autoridad como la policia</a:t>
                      </a:r>
                      <a:endParaRPr lang="es-MX" sz="1100" b="1" i="0" u="none" strike="noStrike">
                        <a:solidFill>
                          <a:srgbClr val="000000"/>
                        </a:solidFill>
                        <a:effectLst/>
                        <a:latin typeface="+mn-lt"/>
                      </a:endParaRPr>
                    </a:p>
                  </a:txBody>
                  <a:tcPr marL="599" marR="599" marT="599" marB="0"/>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4251636386"/>
                  </a:ext>
                </a:extLst>
              </a:tr>
              <a:tr h="28745">
                <a:tc>
                  <a:txBody>
                    <a:bodyPr/>
                    <a:lstStyle/>
                    <a:p>
                      <a:pPr algn="r" fontAlgn="t"/>
                      <a:r>
                        <a:rPr lang="es-MX" sz="1100" b="1" u="none" strike="noStrike">
                          <a:effectLst/>
                        </a:rPr>
                        <a:t>Tomó la decisión de no volver a usar ese modo de transporte</a:t>
                      </a:r>
                      <a:endParaRPr lang="es-MX" sz="1100" b="1" i="0" u="none" strike="noStrike">
                        <a:solidFill>
                          <a:srgbClr val="000000"/>
                        </a:solidFill>
                        <a:effectLst/>
                        <a:latin typeface="+mn-lt"/>
                      </a:endParaRPr>
                    </a:p>
                  </a:txBody>
                  <a:tcPr marL="599" marR="599" marT="599"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2263300262"/>
                  </a:ext>
                </a:extLst>
              </a:tr>
              <a:tr h="0">
                <a:tc>
                  <a:txBody>
                    <a:bodyPr/>
                    <a:lstStyle/>
                    <a:p>
                      <a:pPr algn="r" fontAlgn="t"/>
                      <a:r>
                        <a:rPr lang="es-MX" sz="1100" b="1" u="none" strike="noStrike">
                          <a:effectLst/>
                        </a:rPr>
                        <a:t>Avisó a los guardas del sistema de transporte</a:t>
                      </a:r>
                      <a:endParaRPr lang="es-MX" sz="1100" b="1" i="0" u="none" strike="noStrike">
                        <a:solidFill>
                          <a:srgbClr val="000000"/>
                        </a:solidFill>
                        <a:effectLst/>
                        <a:latin typeface="+mn-lt"/>
                      </a:endParaRPr>
                    </a:p>
                  </a:txBody>
                  <a:tcPr marL="599" marR="599" marT="599"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1422081700"/>
                  </a:ext>
                </a:extLst>
              </a:tr>
              <a:tr h="28745">
                <a:tc>
                  <a:txBody>
                    <a:bodyPr/>
                    <a:lstStyle/>
                    <a:p>
                      <a:pPr algn="r" fontAlgn="t"/>
                      <a:r>
                        <a:rPr lang="es-MX" sz="1100" b="1" u="none" strike="noStrike">
                          <a:effectLst/>
                        </a:rPr>
                        <a:t>Llamó a alguien conocido (para contarle o desahogarse)</a:t>
                      </a:r>
                      <a:endParaRPr lang="es-MX" sz="1100" b="1" i="0" u="none" strike="noStrike">
                        <a:solidFill>
                          <a:srgbClr val="000000"/>
                        </a:solidFill>
                        <a:effectLst/>
                        <a:latin typeface="+mn-lt"/>
                      </a:endParaRPr>
                    </a:p>
                  </a:txBody>
                  <a:tcPr marL="599" marR="599" marT="599"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984967615"/>
                  </a:ext>
                </a:extLst>
              </a:tr>
              <a:tr h="0">
                <a:tc>
                  <a:txBody>
                    <a:bodyPr/>
                    <a:lstStyle/>
                    <a:p>
                      <a:pPr algn="r" fontAlgn="t"/>
                      <a:r>
                        <a:rPr lang="es-MX" sz="1100" b="1" u="none" strike="noStrike">
                          <a:effectLst/>
                        </a:rPr>
                        <a:t>Se bajó del modo de transporte</a:t>
                      </a:r>
                      <a:endParaRPr lang="es-MX" sz="1100" b="1" i="0" u="none" strike="noStrike">
                        <a:solidFill>
                          <a:srgbClr val="000000"/>
                        </a:solidFill>
                        <a:effectLst/>
                        <a:latin typeface="+mn-lt"/>
                      </a:endParaRPr>
                    </a:p>
                  </a:txBody>
                  <a:tcPr marL="599" marR="599" marT="599"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1455351050"/>
                  </a:ext>
                </a:extLst>
              </a:tr>
              <a:tr h="38327">
                <a:tc>
                  <a:txBody>
                    <a:bodyPr/>
                    <a:lstStyle/>
                    <a:p>
                      <a:pPr algn="r" fontAlgn="t"/>
                      <a:r>
                        <a:rPr lang="es-MX" sz="1100" b="1" u="none" strike="noStrike">
                          <a:effectLst/>
                        </a:rPr>
                        <a:t>Puso la queja (en la app, en algún buzón, en una línea telefónica o de Whatsapp etc)</a:t>
                      </a:r>
                      <a:endParaRPr lang="es-MX" sz="1100" b="1" i="0" u="none" strike="noStrike">
                        <a:solidFill>
                          <a:srgbClr val="000000"/>
                        </a:solidFill>
                        <a:effectLst/>
                        <a:latin typeface="+mn-lt"/>
                      </a:endParaRPr>
                    </a:p>
                  </a:txBody>
                  <a:tcPr marL="599" marR="599" marT="599"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885280865"/>
                  </a:ext>
                </a:extLst>
              </a:tr>
              <a:tr h="0">
                <a:tc>
                  <a:txBody>
                    <a:bodyPr/>
                    <a:lstStyle/>
                    <a:p>
                      <a:pPr algn="r" fontAlgn="t"/>
                      <a:r>
                        <a:rPr lang="es-CO" sz="1100" b="1" u="none" strike="noStrike" dirty="0">
                          <a:effectLst/>
                        </a:rPr>
                        <a:t>Prefiere no responder</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3312481214"/>
                  </a:ext>
                </a:extLst>
              </a:tr>
              <a:tr h="0">
                <a:tc>
                  <a:txBody>
                    <a:bodyPr/>
                    <a:lstStyle/>
                    <a:p>
                      <a:pPr algn="r" fontAlgn="t"/>
                      <a:r>
                        <a:rPr lang="es-CO" sz="1100" b="1" u="none" strike="noStrike" dirty="0">
                          <a:effectLst/>
                        </a:rPr>
                        <a:t>Otro</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99" marR="599" marT="599"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2234832894"/>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1563091943"/>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b="1" u="none" strike="noStrike">
                          <a:effectLst/>
                        </a:rPr>
                        <a:t>700.512</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dirty="0">
                          <a:effectLst/>
                        </a:rPr>
                        <a:t>88.578</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dirty="0">
                          <a:effectLst/>
                        </a:rPr>
                        <a:t>108.842</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dirty="0">
                          <a:effectLst/>
                        </a:rPr>
                        <a:t>128.161</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dirty="0">
                          <a:effectLst/>
                        </a:rPr>
                        <a:t>144.442</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dirty="0">
                          <a:effectLst/>
                        </a:rPr>
                        <a:t>156.642</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a:effectLst/>
                        </a:rPr>
                        <a:t>73.847</a:t>
                      </a:r>
                      <a:endParaRPr lang="es-CO" sz="1100" b="1" i="0" u="none" strike="noStrike">
                        <a:solidFill>
                          <a:srgbClr val="000000"/>
                        </a:solidFill>
                        <a:effectLst/>
                        <a:latin typeface="+mn-lt"/>
                      </a:endParaRPr>
                    </a:p>
                  </a:txBody>
                  <a:tcPr marL="599" marR="599" marT="599" marB="0" anchor="ctr"/>
                </a:tc>
                <a:extLst>
                  <a:ext uri="{0D108BD9-81ED-4DB2-BD59-A6C34878D82A}">
                    <a16:rowId xmlns:a16="http://schemas.microsoft.com/office/drawing/2014/main" val="3969746232"/>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99" marR="599" marT="599" marB="0"/>
                </a:tc>
                <a:tc>
                  <a:txBody>
                    <a:bodyPr/>
                    <a:lstStyle/>
                    <a:p>
                      <a:pPr algn="ctr" fontAlgn="ctr"/>
                      <a:r>
                        <a:rPr lang="es-CO" sz="1100" b="1" u="none" strike="noStrike">
                          <a:effectLst/>
                        </a:rPr>
                        <a:t>187</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a:effectLst/>
                        </a:rPr>
                        <a:t>24</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a:effectLst/>
                        </a:rPr>
                        <a:t>32</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a:effectLst/>
                        </a:rPr>
                        <a:t>34</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a:effectLst/>
                        </a:rPr>
                        <a:t>38</a:t>
                      </a:r>
                      <a:endParaRPr lang="es-CO" sz="1100" b="1" i="0" u="none" strike="noStrike">
                        <a:solidFill>
                          <a:srgbClr val="000000"/>
                        </a:solidFill>
                        <a:effectLst/>
                        <a:latin typeface="+mn-lt"/>
                      </a:endParaRPr>
                    </a:p>
                  </a:txBody>
                  <a:tcPr marL="599" marR="599" marT="599" marB="0" anchor="ctr"/>
                </a:tc>
                <a:tc>
                  <a:txBody>
                    <a:bodyPr/>
                    <a:lstStyle/>
                    <a:p>
                      <a:pPr algn="ctr" fontAlgn="ctr"/>
                      <a:r>
                        <a:rPr lang="es-CO" sz="1100" b="1" u="none" strike="noStrike" dirty="0">
                          <a:effectLst/>
                        </a:rPr>
                        <a:t>38</a:t>
                      </a:r>
                      <a:endParaRPr lang="es-CO" sz="1100" b="1" i="0" u="none" strike="noStrike" dirty="0">
                        <a:solidFill>
                          <a:srgbClr val="000000"/>
                        </a:solidFill>
                        <a:effectLst/>
                        <a:latin typeface="+mn-lt"/>
                      </a:endParaRPr>
                    </a:p>
                  </a:txBody>
                  <a:tcPr marL="599" marR="599" marT="599" marB="0" anchor="ctr"/>
                </a:tc>
                <a:tc>
                  <a:txBody>
                    <a:bodyPr/>
                    <a:lstStyle/>
                    <a:p>
                      <a:pPr algn="ctr" fontAlgn="ctr"/>
                      <a:r>
                        <a:rPr lang="es-CO" sz="1100" b="1" u="none" strike="noStrike" dirty="0">
                          <a:effectLst/>
                        </a:rPr>
                        <a:t>21</a:t>
                      </a:r>
                      <a:endParaRPr lang="es-CO" sz="1100" b="1" i="0" u="none" strike="noStrike" dirty="0">
                        <a:solidFill>
                          <a:srgbClr val="000000"/>
                        </a:solidFill>
                        <a:effectLst/>
                        <a:latin typeface="+mn-lt"/>
                      </a:endParaRPr>
                    </a:p>
                  </a:txBody>
                  <a:tcPr marL="599" marR="599" marT="599" marB="0" anchor="ctr"/>
                </a:tc>
                <a:extLst>
                  <a:ext uri="{0D108BD9-81ED-4DB2-BD59-A6C34878D82A}">
                    <a16:rowId xmlns:a16="http://schemas.microsoft.com/office/drawing/2014/main" val="3365831226"/>
                  </a:ext>
                </a:extLst>
              </a:tr>
            </a:tbl>
          </a:graphicData>
        </a:graphic>
      </p:graphicFrame>
    </p:spTree>
    <p:extLst>
      <p:ext uri="{BB962C8B-B14F-4D97-AF65-F5344CB8AC3E}">
        <p14:creationId xmlns:p14="http://schemas.microsoft.com/office/powerpoint/2010/main" val="404278470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grpSp>
        <p:nvGrpSpPr>
          <p:cNvPr id="203" name="Grupo 202"/>
          <p:cNvGrpSpPr/>
          <p:nvPr/>
        </p:nvGrpSpPr>
        <p:grpSpPr>
          <a:xfrm>
            <a:off x="4965584" y="6093296"/>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061114" y="6094457"/>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229" name="Grupo 228"/>
          <p:cNvGrpSpPr/>
          <p:nvPr/>
        </p:nvGrpSpPr>
        <p:grpSpPr>
          <a:xfrm>
            <a:off x="8917735" y="6078629"/>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47"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175</a:t>
            </a:fld>
            <a:endParaRPr sz="1350" dirty="0">
              <a:solidFill>
                <a:schemeClr val="accent3">
                  <a:lumMod val="75000"/>
                </a:schemeClr>
              </a:solidFill>
              <a:latin typeface="Calibri"/>
              <a:cs typeface="Calibri"/>
            </a:endParaRPr>
          </a:p>
        </p:txBody>
      </p:sp>
      <p:sp>
        <p:nvSpPr>
          <p:cNvPr id="53" name="22 Rectángulo"/>
          <p:cNvSpPr/>
          <p:nvPr/>
        </p:nvSpPr>
        <p:spPr>
          <a:xfrm>
            <a:off x="5525476" y="1646832"/>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54" name="object 4">
            <a:extLst>
              <a:ext uri="{FF2B5EF4-FFF2-40B4-BE49-F238E27FC236}">
                <a16:creationId xmlns:a16="http://schemas.microsoft.com/office/drawing/2014/main" id="{A7157F5C-9DC2-425E-A31F-74B0C3BE6816}"/>
              </a:ext>
            </a:extLst>
          </p:cNvPr>
          <p:cNvSpPr txBox="1"/>
          <p:nvPr/>
        </p:nvSpPr>
        <p:spPr>
          <a:xfrm>
            <a:off x="1133032"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55" name="object 4">
            <a:extLst>
              <a:ext uri="{FF2B5EF4-FFF2-40B4-BE49-F238E27FC236}">
                <a16:creationId xmlns:a16="http://schemas.microsoft.com/office/drawing/2014/main" id="{FC66D8EB-E0AF-40E7-8EE1-0C25FBC9B55C}"/>
              </a:ext>
            </a:extLst>
          </p:cNvPr>
          <p:cNvSpPr txBox="1"/>
          <p:nvPr/>
        </p:nvSpPr>
        <p:spPr>
          <a:xfrm>
            <a:off x="4975325"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59" name="Rectángulo 58">
            <a:extLst>
              <a:ext uri="{FF2B5EF4-FFF2-40B4-BE49-F238E27FC236}">
                <a16:creationId xmlns:a16="http://schemas.microsoft.com/office/drawing/2014/main" id="{82BEA086-6F56-425E-93AB-1C9BCBCE5A27}"/>
              </a:ext>
            </a:extLst>
          </p:cNvPr>
          <p:cNvSpPr/>
          <p:nvPr/>
        </p:nvSpPr>
        <p:spPr>
          <a:xfrm>
            <a:off x="983432" y="2275025"/>
            <a:ext cx="2546149"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1" name="Rectángulo 60">
            <a:extLst>
              <a:ext uri="{FF2B5EF4-FFF2-40B4-BE49-F238E27FC236}">
                <a16:creationId xmlns:a16="http://schemas.microsoft.com/office/drawing/2014/main" id="{7081C7F0-A3E9-4743-9530-F2B4C8089B2D}"/>
              </a:ext>
            </a:extLst>
          </p:cNvPr>
          <p:cNvSpPr/>
          <p:nvPr/>
        </p:nvSpPr>
        <p:spPr>
          <a:xfrm>
            <a:off x="4236369" y="2275025"/>
            <a:ext cx="3515815"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2" name="object 4">
            <a:extLst>
              <a:ext uri="{FF2B5EF4-FFF2-40B4-BE49-F238E27FC236}">
                <a16:creationId xmlns:a16="http://schemas.microsoft.com/office/drawing/2014/main" id="{FC66D8EB-E0AF-40E7-8EE1-0C25FBC9B55C}"/>
              </a:ext>
            </a:extLst>
          </p:cNvPr>
          <p:cNvSpPr txBox="1"/>
          <p:nvPr/>
        </p:nvSpPr>
        <p:spPr>
          <a:xfrm>
            <a:off x="8719741" y="264422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63" name="Rectángulo 62">
            <a:extLst>
              <a:ext uri="{FF2B5EF4-FFF2-40B4-BE49-F238E27FC236}">
                <a16:creationId xmlns:a16="http://schemas.microsoft.com/office/drawing/2014/main" id="{7081C7F0-A3E9-4743-9530-F2B4C8089B2D}"/>
              </a:ext>
            </a:extLst>
          </p:cNvPr>
          <p:cNvSpPr/>
          <p:nvPr/>
        </p:nvSpPr>
        <p:spPr>
          <a:xfrm>
            <a:off x="8256240" y="2276872"/>
            <a:ext cx="3312368"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PARTÍCIPE DE LA SITUACIÓN</a:t>
            </a:r>
          </a:p>
          <a:p>
            <a:pPr marL="8573" marR="3429">
              <a:spcBef>
                <a:spcPts val="68"/>
              </a:spcBef>
            </a:pPr>
            <a:r>
              <a:rPr lang="es-MX" sz="2363" spc="101" dirty="0">
                <a:solidFill>
                  <a:schemeClr val="accent3">
                    <a:lumMod val="75000"/>
                  </a:schemeClr>
                </a:solidFill>
                <a:latin typeface="+mn-lt"/>
              </a:rPr>
              <a:t>COMO TESTIGO</a:t>
            </a:r>
            <a:endParaRPr lang="es-MX" sz="2363" spc="84" dirty="0">
              <a:solidFill>
                <a:schemeClr val="accent3">
                  <a:lumMod val="75000"/>
                </a:schemeClr>
              </a:solidFill>
              <a:latin typeface="+mn-lt"/>
            </a:endParaRPr>
          </a:p>
        </p:txBody>
      </p:sp>
      <p:sp>
        <p:nvSpPr>
          <p:cNvPr id="4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¿Ha sido testigo de que le pase a alguien más alguna de las situaciones mencionadas anteriormente?</a:t>
            </a:r>
          </a:p>
        </p:txBody>
      </p:sp>
      <p:graphicFrame>
        <p:nvGraphicFramePr>
          <p:cNvPr id="4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14280024"/>
              </p:ext>
            </p:extLst>
          </p:nvPr>
        </p:nvGraphicFramePr>
        <p:xfrm>
          <a:off x="4439817" y="2973727"/>
          <a:ext cx="3077467" cy="2683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702536484"/>
              </p:ext>
            </p:extLst>
          </p:nvPr>
        </p:nvGraphicFramePr>
        <p:xfrm>
          <a:off x="8419133" y="2973727"/>
          <a:ext cx="3077467" cy="2685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215562830"/>
              </p:ext>
            </p:extLst>
          </p:nvPr>
        </p:nvGraphicFramePr>
        <p:xfrm>
          <a:off x="767408" y="2973595"/>
          <a:ext cx="3077467" cy="26397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924176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176</a:t>
            </a:fld>
            <a:endParaRPr sz="1350" dirty="0">
              <a:solidFill>
                <a:schemeClr val="accent3">
                  <a:lumMod val="75000"/>
                </a:schemeClr>
              </a:solidFill>
              <a:latin typeface="Calibri"/>
              <a:cs typeface="Calibri"/>
            </a:endParaRPr>
          </a:p>
        </p:txBody>
      </p:sp>
      <p:grpSp>
        <p:nvGrpSpPr>
          <p:cNvPr id="38" name="Grupo 37"/>
          <p:cNvGrpSpPr/>
          <p:nvPr/>
        </p:nvGrpSpPr>
        <p:grpSpPr>
          <a:xfrm>
            <a:off x="119337" y="4797152"/>
            <a:ext cx="2958374" cy="446715"/>
            <a:chOff x="8957443" y="6078629"/>
            <a:chExt cx="3519487" cy="446715"/>
          </a:xfrm>
        </p:grpSpPr>
        <p:sp>
          <p:nvSpPr>
            <p:cNvPr id="39"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0" name="CuadroTexto 39">
              <a:extLst>
                <a:ext uri="{FF2B5EF4-FFF2-40B4-BE49-F238E27FC236}">
                  <a16:creationId xmlns:a16="http://schemas.microsoft.com/office/drawing/2014/main" id="{C80FD727-6A73-4F22-989A-FF4F7D29AFB0}"/>
                </a:ext>
              </a:extLst>
            </p:cNvPr>
            <p:cNvSpPr txBox="1"/>
            <p:nvPr/>
          </p:nvSpPr>
          <p:spPr>
            <a:xfrm>
              <a:off x="9886787" y="6094457"/>
              <a:ext cx="776548" cy="415498"/>
            </a:xfrm>
            <a:prstGeom prst="rect">
              <a:avLst/>
            </a:prstGeom>
            <a:noFill/>
          </p:spPr>
          <p:txBody>
            <a:bodyPr wrap="none" rtlCol="0">
              <a:spAutoFit/>
            </a:bodyPr>
            <a:lstStyle/>
            <a:p>
              <a:r>
                <a:rPr lang="es-CO" sz="1000" dirty="0">
                  <a:solidFill>
                    <a:schemeClr val="accent3">
                      <a:lumMod val="75000"/>
                    </a:schemeClr>
                  </a:solidFill>
                  <a:latin typeface="+mn-lt"/>
                </a:rPr>
                <a:t>Ladera</a:t>
              </a:r>
            </a:p>
            <a:p>
              <a:r>
                <a:rPr lang="es-CO" sz="1000" dirty="0">
                  <a:solidFill>
                    <a:schemeClr val="accent3">
                      <a:lumMod val="75000"/>
                    </a:schemeClr>
                  </a:solidFill>
                  <a:latin typeface="+mn-lt"/>
                </a:rPr>
                <a:t>Base: 42</a:t>
              </a:r>
            </a:p>
          </p:txBody>
        </p:sp>
        <p:sp>
          <p:nvSpPr>
            <p:cNvPr id="54" name="Rectángulo 53">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5" name="CuadroTexto 54">
              <a:extLst>
                <a:ext uri="{FF2B5EF4-FFF2-40B4-BE49-F238E27FC236}">
                  <a16:creationId xmlns:a16="http://schemas.microsoft.com/office/drawing/2014/main" id="{958EB4CF-4518-4B49-9A15-18ADBDAAF982}"/>
                </a:ext>
              </a:extLst>
            </p:cNvPr>
            <p:cNvSpPr txBox="1"/>
            <p:nvPr/>
          </p:nvSpPr>
          <p:spPr>
            <a:xfrm>
              <a:off x="9094699" y="6094457"/>
              <a:ext cx="801340" cy="415498"/>
            </a:xfrm>
            <a:prstGeom prst="rect">
              <a:avLst/>
            </a:prstGeom>
            <a:noFill/>
          </p:spPr>
          <p:txBody>
            <a:bodyPr wrap="none" rtlCol="0">
              <a:spAutoFit/>
            </a:bodyPr>
            <a:lstStyle/>
            <a:p>
              <a:r>
                <a:rPr lang="es-CO" sz="1000" dirty="0">
                  <a:solidFill>
                    <a:schemeClr val="accent3">
                      <a:lumMod val="75000"/>
                    </a:schemeClr>
                  </a:solidFill>
                  <a:latin typeface="+mn-lt"/>
                </a:rPr>
                <a:t>Centro A</a:t>
              </a:r>
            </a:p>
            <a:p>
              <a:r>
                <a:rPr lang="es-CO" sz="1000" dirty="0">
                  <a:solidFill>
                    <a:schemeClr val="accent3">
                      <a:lumMod val="75000"/>
                    </a:schemeClr>
                  </a:solidFill>
                  <a:latin typeface="+mn-lt"/>
                </a:rPr>
                <a:t>Base: 89</a:t>
              </a:r>
            </a:p>
          </p:txBody>
        </p:sp>
        <p:sp>
          <p:nvSpPr>
            <p:cNvPr id="57" name="Rectángulo 56">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8" name="Rectángulo 57">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59" name="CuadroTexto 58">
              <a:extLst>
                <a:ext uri="{FF2B5EF4-FFF2-40B4-BE49-F238E27FC236}">
                  <a16:creationId xmlns:a16="http://schemas.microsoft.com/office/drawing/2014/main" id="{C80FD727-6A73-4F22-989A-FF4F7D29AFB0}"/>
                </a:ext>
              </a:extLst>
            </p:cNvPr>
            <p:cNvSpPr txBox="1"/>
            <p:nvPr/>
          </p:nvSpPr>
          <p:spPr>
            <a:xfrm>
              <a:off x="10630912" y="6078629"/>
              <a:ext cx="955810" cy="400110"/>
            </a:xfrm>
            <a:prstGeom prst="rect">
              <a:avLst/>
            </a:prstGeom>
            <a:noFill/>
          </p:spPr>
          <p:txBody>
            <a:bodyPr wrap="none" rtlCol="0">
              <a:spAutoFit/>
            </a:bodyPr>
            <a:lstStyle/>
            <a:p>
              <a:r>
                <a:rPr lang="es-CO" sz="1000" dirty="0">
                  <a:solidFill>
                    <a:schemeClr val="accent3">
                      <a:lumMod val="75000"/>
                    </a:schemeClr>
                  </a:solidFill>
                  <a:latin typeface="+mn-lt"/>
                </a:rPr>
                <a:t>U. Corredor</a:t>
              </a:r>
            </a:p>
            <a:p>
              <a:r>
                <a:rPr lang="es-CO" sz="1000" dirty="0">
                  <a:solidFill>
                    <a:schemeClr val="accent3">
                      <a:lumMod val="75000"/>
                    </a:schemeClr>
                  </a:solidFill>
                  <a:latin typeface="+mn-lt"/>
                </a:rPr>
                <a:t>Base: 171</a:t>
              </a:r>
            </a:p>
          </p:txBody>
        </p:sp>
        <p:sp>
          <p:nvSpPr>
            <p:cNvPr id="60" name="Rectángulo 59">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11566889" y="6093296"/>
              <a:ext cx="910041" cy="415498"/>
            </a:xfrm>
            <a:prstGeom prst="rect">
              <a:avLst/>
            </a:prstGeom>
            <a:noFill/>
          </p:spPr>
          <p:txBody>
            <a:bodyPr wrap="none" rtlCol="0">
              <a:spAutoFit/>
            </a:bodyPr>
            <a:lstStyle/>
            <a:p>
              <a:r>
                <a:rPr lang="es-CO" sz="1000" dirty="0">
                  <a:solidFill>
                    <a:schemeClr val="accent3">
                      <a:lumMod val="75000"/>
                    </a:schemeClr>
                  </a:solidFill>
                  <a:latin typeface="+mn-lt"/>
                </a:rPr>
                <a:t>U. Oriente</a:t>
              </a:r>
            </a:p>
            <a:p>
              <a:r>
                <a:rPr lang="es-CO" sz="1000" dirty="0">
                  <a:solidFill>
                    <a:schemeClr val="accent3">
                      <a:lumMod val="75000"/>
                    </a:schemeClr>
                  </a:solidFill>
                  <a:latin typeface="+mn-lt"/>
                </a:rPr>
                <a:t>Base: 133</a:t>
              </a:r>
            </a:p>
          </p:txBody>
        </p:sp>
      </p:grpSp>
      <p:sp>
        <p:nvSpPr>
          <p:cNvPr id="62" name="object 4">
            <a:extLst>
              <a:ext uri="{FF2B5EF4-FFF2-40B4-BE49-F238E27FC236}">
                <a16:creationId xmlns:a16="http://schemas.microsoft.com/office/drawing/2014/main" id="{FC66D8EB-E0AF-40E7-8EE1-0C25FBC9B55C}"/>
              </a:ext>
            </a:extLst>
          </p:cNvPr>
          <p:cNvSpPr txBox="1"/>
          <p:nvPr/>
        </p:nvSpPr>
        <p:spPr>
          <a:xfrm>
            <a:off x="335360" y="233658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
        <p:nvSpPr>
          <p:cNvPr id="22"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PARTÍCIPE DE LA SITUACIÓN</a:t>
            </a:r>
          </a:p>
          <a:p>
            <a:pPr marL="8573" marR="3429">
              <a:spcBef>
                <a:spcPts val="68"/>
              </a:spcBef>
            </a:pPr>
            <a:r>
              <a:rPr lang="es-MX" sz="2363" spc="101" dirty="0">
                <a:solidFill>
                  <a:schemeClr val="accent3">
                    <a:lumMod val="75000"/>
                  </a:schemeClr>
                </a:solidFill>
                <a:latin typeface="+mn-lt"/>
              </a:rPr>
              <a:t>COMO TESTIGO</a:t>
            </a:r>
            <a:endParaRPr lang="es-MX" sz="2363" spc="84" dirty="0">
              <a:solidFill>
                <a:schemeClr val="accent3">
                  <a:lumMod val="75000"/>
                </a:schemeClr>
              </a:solidFill>
              <a:latin typeface="+mn-lt"/>
            </a:endParaRPr>
          </a:p>
        </p:txBody>
      </p:sp>
      <p:sp>
        <p:nvSpPr>
          <p:cNvPr id="23"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¿Ha sido testigo de que le pase a alguien más alguna de las situaciones mencionadas anteriormente?</a:t>
            </a:r>
          </a:p>
        </p:txBody>
      </p:sp>
      <p:graphicFrame>
        <p:nvGraphicFramePr>
          <p:cNvPr id="2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846687087"/>
              </p:ext>
            </p:extLst>
          </p:nvPr>
        </p:nvGraphicFramePr>
        <p:xfrm>
          <a:off x="116654" y="2258526"/>
          <a:ext cx="2863353" cy="2632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809585096"/>
              </p:ext>
            </p:extLst>
          </p:nvPr>
        </p:nvGraphicFramePr>
        <p:xfrm>
          <a:off x="5082189" y="2032480"/>
          <a:ext cx="6653229" cy="1187186"/>
        </p:xfrm>
        <a:graphic>
          <a:graphicData uri="http://schemas.openxmlformats.org/drawingml/2006/table">
            <a:tbl>
              <a:tblPr>
                <a:tableStyleId>{69C7853C-536D-4A76-A0AE-DD22124D55A5}</a:tableStyleId>
              </a:tblPr>
              <a:tblGrid>
                <a:gridCol w="1361229">
                  <a:extLst>
                    <a:ext uri="{9D8B030D-6E8A-4147-A177-3AD203B41FA5}">
                      <a16:colId xmlns:a16="http://schemas.microsoft.com/office/drawing/2014/main" val="1551737515"/>
                    </a:ext>
                  </a:extLst>
                </a:gridCol>
                <a:gridCol w="756000">
                  <a:extLst>
                    <a:ext uri="{9D8B030D-6E8A-4147-A177-3AD203B41FA5}">
                      <a16:colId xmlns:a16="http://schemas.microsoft.com/office/drawing/2014/main" val="3650166279"/>
                    </a:ext>
                  </a:extLst>
                </a:gridCol>
                <a:gridCol w="756000">
                  <a:extLst>
                    <a:ext uri="{9D8B030D-6E8A-4147-A177-3AD203B41FA5}">
                      <a16:colId xmlns:a16="http://schemas.microsoft.com/office/drawing/2014/main" val="1913604431"/>
                    </a:ext>
                  </a:extLst>
                </a:gridCol>
                <a:gridCol w="756000">
                  <a:extLst>
                    <a:ext uri="{9D8B030D-6E8A-4147-A177-3AD203B41FA5}">
                      <a16:colId xmlns:a16="http://schemas.microsoft.com/office/drawing/2014/main" val="2695767699"/>
                    </a:ext>
                  </a:extLst>
                </a:gridCol>
                <a:gridCol w="756000">
                  <a:extLst>
                    <a:ext uri="{9D8B030D-6E8A-4147-A177-3AD203B41FA5}">
                      <a16:colId xmlns:a16="http://schemas.microsoft.com/office/drawing/2014/main" val="4023740953"/>
                    </a:ext>
                  </a:extLst>
                </a:gridCol>
                <a:gridCol w="756000">
                  <a:extLst>
                    <a:ext uri="{9D8B030D-6E8A-4147-A177-3AD203B41FA5}">
                      <a16:colId xmlns:a16="http://schemas.microsoft.com/office/drawing/2014/main" val="654377395"/>
                    </a:ext>
                  </a:extLst>
                </a:gridCol>
                <a:gridCol w="756000">
                  <a:extLst>
                    <a:ext uri="{9D8B030D-6E8A-4147-A177-3AD203B41FA5}">
                      <a16:colId xmlns:a16="http://schemas.microsoft.com/office/drawing/2014/main" val="1678832695"/>
                    </a:ext>
                  </a:extLst>
                </a:gridCol>
                <a:gridCol w="756000">
                  <a:extLst>
                    <a:ext uri="{9D8B030D-6E8A-4147-A177-3AD203B41FA5}">
                      <a16:colId xmlns:a16="http://schemas.microsoft.com/office/drawing/2014/main" val="2516140840"/>
                    </a:ext>
                  </a:extLst>
                </a:gridCol>
              </a:tblGrid>
              <a:tr h="39166">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958" marR="1958" marT="195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958" marR="1958" marT="1958"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958" marR="1958" marT="195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06845979"/>
                  </a:ext>
                </a:extLst>
              </a:tr>
              <a:tr h="72979">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958" marR="1958" marT="195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958" marR="1958" marT="1958"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958" marR="1958" marT="1958"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958" marR="1958" marT="1958"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1958" marR="1958" marT="195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958" marR="1958" marT="1958" marB="0" anchor="b"/>
                </a:tc>
                <a:extLst>
                  <a:ext uri="{0D108BD9-81ED-4DB2-BD59-A6C34878D82A}">
                    <a16:rowId xmlns:a16="http://schemas.microsoft.com/office/drawing/2014/main" val="475362181"/>
                  </a:ext>
                </a:extLst>
              </a:tr>
              <a:tr h="39166">
                <a:tc>
                  <a:txBody>
                    <a:bodyPr/>
                    <a:lstStyle/>
                    <a:p>
                      <a:pPr algn="r" fontAlgn="t"/>
                      <a:r>
                        <a:rPr lang="es-CO" sz="1100" b="1" u="none" strike="noStrike" dirty="0">
                          <a:effectLst/>
                        </a:rPr>
                        <a:t>Si</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u="none" strike="noStrike">
                          <a:effectLst/>
                        </a:rPr>
                        <a:t>41%</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39%</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31%</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42%</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44%</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49%</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39%</a:t>
                      </a:r>
                      <a:endParaRPr lang="es-CO" sz="11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2058421990"/>
                  </a:ext>
                </a:extLst>
              </a:tr>
              <a:tr h="39166">
                <a:tc>
                  <a:txBody>
                    <a:bodyPr/>
                    <a:lstStyle/>
                    <a:p>
                      <a:pPr algn="r" fontAlgn="t"/>
                      <a:r>
                        <a:rPr lang="es-CO" sz="1100" b="1" u="none" strike="noStrike" dirty="0">
                          <a:effectLst/>
                        </a:rPr>
                        <a:t>No</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u="none" strike="noStrike">
                          <a:effectLst/>
                        </a:rPr>
                        <a:t>59%</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61%</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69%</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58%</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56%</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51%</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61%</a:t>
                      </a:r>
                      <a:endParaRPr lang="es-CO" sz="11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3889346393"/>
                  </a:ext>
                </a:extLst>
              </a:tr>
              <a:tr h="39166">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2548407662"/>
                  </a:ext>
                </a:extLst>
              </a:tr>
              <a:tr h="39166">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3307251691"/>
                  </a:ext>
                </a:extLst>
              </a:tr>
              <a:tr h="39166">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958" marR="1958" marT="1958" marB="0" anchor="ctr"/>
                </a:tc>
                <a:extLst>
                  <a:ext uri="{0D108BD9-81ED-4DB2-BD59-A6C34878D82A}">
                    <a16:rowId xmlns:a16="http://schemas.microsoft.com/office/drawing/2014/main" val="2350442323"/>
                  </a:ext>
                </a:extLst>
              </a:tr>
            </a:tbl>
          </a:graphicData>
        </a:graphic>
      </p:graphicFrame>
    </p:spTree>
    <p:extLst>
      <p:ext uri="{BB962C8B-B14F-4D97-AF65-F5344CB8AC3E}">
        <p14:creationId xmlns:p14="http://schemas.microsoft.com/office/powerpoint/2010/main" val="22948844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Identidad de género: Conceptos claves"/>
          <p:cNvPicPr>
            <a:picLocks noChangeAspect="1" noChangeArrowheads="1"/>
          </p:cNvPicPr>
          <p:nvPr/>
        </p:nvPicPr>
        <p:blipFill>
          <a:blip r:embed="rId2">
            <a:duotone>
              <a:prstClr val="black"/>
              <a:schemeClr val="bg1">
                <a:lumMod val="65000"/>
                <a:tint val="45000"/>
                <a:satMod val="400000"/>
              </a:schemeClr>
            </a:duotone>
            <a:extLst>
              <a:ext uri="{28A0092B-C50C-407E-A947-70E740481C1C}">
                <a14:useLocalDpi xmlns:a14="http://schemas.microsoft.com/office/drawing/2010/main" val="0"/>
              </a:ext>
            </a:extLst>
          </a:blip>
          <a:srcRect/>
          <a:stretch>
            <a:fillRect/>
          </a:stretch>
        </p:blipFill>
        <p:spPr bwMode="auto">
          <a:xfrm>
            <a:off x="13619" y="-25911"/>
            <a:ext cx="12178382" cy="6883911"/>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title" idx="4294967295"/>
          </p:nvPr>
        </p:nvSpPr>
        <p:spPr>
          <a:xfrm>
            <a:off x="1775520" y="3020814"/>
            <a:ext cx="7632848" cy="624210"/>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z="4000" spc="159" dirty="0"/>
              <a:t>IDENTIDAD DE GÉNERO</a:t>
            </a:r>
            <a:endParaRPr lang="es-MX" sz="4000"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38542223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GÉNERO CON EL QUE</a:t>
            </a:r>
          </a:p>
          <a:p>
            <a:pPr marL="8573" marR="3429">
              <a:spcBef>
                <a:spcPts val="68"/>
              </a:spcBef>
            </a:pPr>
            <a:r>
              <a:rPr lang="es-MX" sz="2363" spc="101" dirty="0">
                <a:solidFill>
                  <a:schemeClr val="accent3">
                    <a:lumMod val="75000"/>
                  </a:schemeClr>
                </a:solidFill>
                <a:latin typeface="+mn-lt"/>
              </a:rPr>
              <a:t>SE IDENTIFICA</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¿Con qué género se identifica?</a:t>
            </a:r>
          </a:p>
        </p:txBody>
      </p:sp>
      <p:grpSp>
        <p:nvGrpSpPr>
          <p:cNvPr id="86" name="Grupo 85"/>
          <p:cNvGrpSpPr/>
          <p:nvPr/>
        </p:nvGrpSpPr>
        <p:grpSpPr>
          <a:xfrm>
            <a:off x="4965584" y="6006621"/>
            <a:ext cx="2114861" cy="446715"/>
            <a:chOff x="9536152" y="5954085"/>
            <a:chExt cx="2114861" cy="446715"/>
          </a:xfrm>
        </p:grpSpPr>
        <p:sp>
          <p:nvSpPr>
            <p:cNvPr id="87"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88" name="Rectángulo 87">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90" name="CuadroTexto 89">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91" name="Rectángulo 90">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92" name="CuadroTexto 91">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93" name="Grupo 92"/>
          <p:cNvGrpSpPr/>
          <p:nvPr/>
        </p:nvGrpSpPr>
        <p:grpSpPr>
          <a:xfrm>
            <a:off x="1061114" y="5997932"/>
            <a:ext cx="1212265" cy="430887"/>
            <a:chOff x="8433990" y="5969913"/>
            <a:chExt cx="1212265" cy="430887"/>
          </a:xfrm>
        </p:grpSpPr>
        <p:sp>
          <p:nvSpPr>
            <p:cNvPr id="94"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95" name="Rectángulo 94">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6" name="CuadroTexto 95">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97" name="Grupo 96"/>
          <p:cNvGrpSpPr/>
          <p:nvPr/>
        </p:nvGrpSpPr>
        <p:grpSpPr>
          <a:xfrm>
            <a:off x="8917735" y="6006621"/>
            <a:ext cx="2517106" cy="446715"/>
            <a:chOff x="8256240" y="6309320"/>
            <a:chExt cx="2517106" cy="446715"/>
          </a:xfrm>
        </p:grpSpPr>
        <p:sp>
          <p:nvSpPr>
            <p:cNvPr id="98"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99" name="Rectángulo 98">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00" name="CuadroTexto 99">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101" name="Rectángulo 100">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02" name="CuadroTexto 101">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108" name="Rectángulo 107">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09" name="CuadroTexto 108">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120" name="object 4">
            <a:extLst>
              <a:ext uri="{FF2B5EF4-FFF2-40B4-BE49-F238E27FC236}">
                <a16:creationId xmlns:a16="http://schemas.microsoft.com/office/drawing/2014/main" id="{A7157F5C-9DC2-425E-A31F-74B0C3BE6816}"/>
              </a:ext>
            </a:extLst>
          </p:cNvPr>
          <p:cNvSpPr txBox="1"/>
          <p:nvPr/>
        </p:nvSpPr>
        <p:spPr>
          <a:xfrm>
            <a:off x="983432" y="1844824"/>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22" name="object 4">
            <a:extLst>
              <a:ext uri="{FF2B5EF4-FFF2-40B4-BE49-F238E27FC236}">
                <a16:creationId xmlns:a16="http://schemas.microsoft.com/office/drawing/2014/main" id="{FC66D8EB-E0AF-40E7-8EE1-0C25FBC9B55C}"/>
              </a:ext>
            </a:extLst>
          </p:cNvPr>
          <p:cNvSpPr txBox="1"/>
          <p:nvPr/>
        </p:nvSpPr>
        <p:spPr>
          <a:xfrm>
            <a:off x="5047333" y="1844824"/>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24" name="Rectángulo 123">
            <a:extLst>
              <a:ext uri="{FF2B5EF4-FFF2-40B4-BE49-F238E27FC236}">
                <a16:creationId xmlns:a16="http://schemas.microsoft.com/office/drawing/2014/main" id="{82BEA086-6F56-425E-93AB-1C9BCBCE5A27}"/>
              </a:ext>
            </a:extLst>
          </p:cNvPr>
          <p:cNvSpPr/>
          <p:nvPr/>
        </p:nvSpPr>
        <p:spPr>
          <a:xfrm>
            <a:off x="551384" y="1757372"/>
            <a:ext cx="3211379" cy="4118053"/>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6" name="Rectángulo 125">
            <a:extLst>
              <a:ext uri="{FF2B5EF4-FFF2-40B4-BE49-F238E27FC236}">
                <a16:creationId xmlns:a16="http://schemas.microsoft.com/office/drawing/2014/main" id="{7081C7F0-A3E9-4743-9530-F2B4C8089B2D}"/>
              </a:ext>
            </a:extLst>
          </p:cNvPr>
          <p:cNvSpPr/>
          <p:nvPr/>
        </p:nvSpPr>
        <p:spPr>
          <a:xfrm>
            <a:off x="4308377" y="1757372"/>
            <a:ext cx="3515815" cy="4118053"/>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7" name="object 4">
            <a:extLst>
              <a:ext uri="{FF2B5EF4-FFF2-40B4-BE49-F238E27FC236}">
                <a16:creationId xmlns:a16="http://schemas.microsoft.com/office/drawing/2014/main" id="{FC66D8EB-E0AF-40E7-8EE1-0C25FBC9B55C}"/>
              </a:ext>
            </a:extLst>
          </p:cNvPr>
          <p:cNvSpPr txBox="1"/>
          <p:nvPr/>
        </p:nvSpPr>
        <p:spPr>
          <a:xfrm>
            <a:off x="8791749" y="1846671"/>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128" name="Rectángulo 127">
            <a:extLst>
              <a:ext uri="{FF2B5EF4-FFF2-40B4-BE49-F238E27FC236}">
                <a16:creationId xmlns:a16="http://schemas.microsoft.com/office/drawing/2014/main" id="{7081C7F0-A3E9-4743-9530-F2B4C8089B2D}"/>
              </a:ext>
            </a:extLst>
          </p:cNvPr>
          <p:cNvSpPr/>
          <p:nvPr/>
        </p:nvSpPr>
        <p:spPr>
          <a:xfrm>
            <a:off x="8328248" y="1759219"/>
            <a:ext cx="3312368" cy="4118053"/>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5"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178</a:t>
            </a:fld>
            <a:endParaRPr sz="1350" dirty="0">
              <a:solidFill>
                <a:schemeClr val="accent3">
                  <a:lumMod val="75000"/>
                </a:schemeClr>
              </a:solidFill>
              <a:latin typeface="Calibri"/>
              <a:cs typeface="Calibri"/>
            </a:endParaRPr>
          </a:p>
        </p:txBody>
      </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345909221"/>
              </p:ext>
            </p:extLst>
          </p:nvPr>
        </p:nvGraphicFramePr>
        <p:xfrm>
          <a:off x="4527550" y="2084366"/>
          <a:ext cx="3077467" cy="36632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044744422"/>
              </p:ext>
            </p:extLst>
          </p:nvPr>
        </p:nvGraphicFramePr>
        <p:xfrm>
          <a:off x="8491141" y="2140170"/>
          <a:ext cx="3077467" cy="36632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428287669"/>
              </p:ext>
            </p:extLst>
          </p:nvPr>
        </p:nvGraphicFramePr>
        <p:xfrm>
          <a:off x="554886" y="2094108"/>
          <a:ext cx="3077467" cy="366324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340660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135"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179</a:t>
            </a:fld>
            <a:endParaRPr sz="1350" dirty="0">
              <a:solidFill>
                <a:schemeClr val="accent3">
                  <a:lumMod val="75000"/>
                </a:schemeClr>
              </a:solidFill>
              <a:latin typeface="Calibri"/>
              <a:cs typeface="Calibri"/>
            </a:endParaRPr>
          </a:p>
        </p:txBody>
      </p:sp>
      <p:graphicFrame>
        <p:nvGraphicFramePr>
          <p:cNvPr id="4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706677306"/>
              </p:ext>
            </p:extLst>
          </p:nvPr>
        </p:nvGraphicFramePr>
        <p:xfrm>
          <a:off x="335360" y="1235983"/>
          <a:ext cx="3077467" cy="4671232"/>
        </p:xfrm>
        <a:graphic>
          <a:graphicData uri="http://schemas.openxmlformats.org/drawingml/2006/chart">
            <c:chart xmlns:c="http://schemas.openxmlformats.org/drawingml/2006/chart" xmlns:r="http://schemas.openxmlformats.org/officeDocument/2006/relationships" r:id="rId2"/>
          </a:graphicData>
        </a:graphic>
      </p:graphicFrame>
      <p:grpSp>
        <p:nvGrpSpPr>
          <p:cNvPr id="45" name="Grupo 44"/>
          <p:cNvGrpSpPr/>
          <p:nvPr/>
        </p:nvGrpSpPr>
        <p:grpSpPr>
          <a:xfrm>
            <a:off x="316483" y="5493819"/>
            <a:ext cx="3403253" cy="446715"/>
            <a:chOff x="8957443" y="6078629"/>
            <a:chExt cx="3403253" cy="446715"/>
          </a:xfrm>
        </p:grpSpPr>
        <p:sp>
          <p:nvSpPr>
            <p:cNvPr id="46"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7" name="CuadroTexto 46">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41</a:t>
              </a:r>
            </a:p>
          </p:txBody>
        </p:sp>
        <p:sp>
          <p:nvSpPr>
            <p:cNvPr id="48" name="Rectángulo 47">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9" name="CuadroTexto 48">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79</a:t>
              </a:r>
            </a:p>
          </p:txBody>
        </p:sp>
        <p:sp>
          <p:nvSpPr>
            <p:cNvPr id="50" name="Rectángulo 49">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1" name="Rectángulo 50">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2" name="CuadroTexto 51">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169</a:t>
              </a:r>
            </a:p>
          </p:txBody>
        </p:sp>
        <p:sp>
          <p:nvSpPr>
            <p:cNvPr id="53" name="Rectángulo 52">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4" name="CuadroTexto 53">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120</a:t>
              </a:r>
            </a:p>
          </p:txBody>
        </p:sp>
      </p:grpSp>
      <p:sp>
        <p:nvSpPr>
          <p:cNvPr id="55" name="object 4">
            <a:extLst>
              <a:ext uri="{FF2B5EF4-FFF2-40B4-BE49-F238E27FC236}">
                <a16:creationId xmlns:a16="http://schemas.microsoft.com/office/drawing/2014/main" id="{FC66D8EB-E0AF-40E7-8EE1-0C25FBC9B55C}"/>
              </a:ext>
            </a:extLst>
          </p:cNvPr>
          <p:cNvSpPr txBox="1"/>
          <p:nvPr/>
        </p:nvSpPr>
        <p:spPr>
          <a:xfrm>
            <a:off x="695400" y="250021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GÉNERO CON EL QUE</a:t>
            </a:r>
          </a:p>
          <a:p>
            <a:pPr marL="8573" marR="3429">
              <a:spcBef>
                <a:spcPts val="68"/>
              </a:spcBef>
            </a:pPr>
            <a:r>
              <a:rPr lang="es-MX" sz="2363" spc="101" dirty="0">
                <a:solidFill>
                  <a:schemeClr val="accent3">
                    <a:lumMod val="75000"/>
                  </a:schemeClr>
                </a:solidFill>
                <a:latin typeface="+mn-lt"/>
              </a:rPr>
              <a:t>SE IDENTIFICA</a:t>
            </a:r>
            <a:endParaRPr lang="es-MX" sz="2363" spc="84" dirty="0">
              <a:solidFill>
                <a:schemeClr val="accent3">
                  <a:lumMod val="75000"/>
                </a:schemeClr>
              </a:solidFill>
              <a:latin typeface="+mn-lt"/>
            </a:endParaRPr>
          </a:p>
        </p:txBody>
      </p:sp>
      <p:sp>
        <p:nvSpPr>
          <p:cNvPr id="20"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¿Con qué género se identifica?</a:t>
            </a:r>
          </a:p>
        </p:txBody>
      </p:sp>
      <p:graphicFrame>
        <p:nvGraphicFramePr>
          <p:cNvPr id="2" name="Tabla 1"/>
          <p:cNvGraphicFramePr>
            <a:graphicFrameLocks noGrp="1"/>
          </p:cNvGraphicFramePr>
          <p:nvPr>
            <p:extLst>
              <p:ext uri="{D42A27DB-BD31-4B8C-83A1-F6EECF244321}">
                <p14:modId xmlns:p14="http://schemas.microsoft.com/office/powerpoint/2010/main" val="2896369773"/>
              </p:ext>
            </p:extLst>
          </p:nvPr>
        </p:nvGraphicFramePr>
        <p:xfrm>
          <a:off x="4943872" y="1988840"/>
          <a:ext cx="6969684" cy="1521684"/>
        </p:xfrm>
        <a:graphic>
          <a:graphicData uri="http://schemas.openxmlformats.org/drawingml/2006/table">
            <a:tbl>
              <a:tblPr>
                <a:tableStyleId>{69C7853C-536D-4A76-A0AE-DD22124D55A5}</a:tableStyleId>
              </a:tblPr>
              <a:tblGrid>
                <a:gridCol w="1677684">
                  <a:extLst>
                    <a:ext uri="{9D8B030D-6E8A-4147-A177-3AD203B41FA5}">
                      <a16:colId xmlns:a16="http://schemas.microsoft.com/office/drawing/2014/main" val="388381397"/>
                    </a:ext>
                  </a:extLst>
                </a:gridCol>
                <a:gridCol w="756000">
                  <a:extLst>
                    <a:ext uri="{9D8B030D-6E8A-4147-A177-3AD203B41FA5}">
                      <a16:colId xmlns:a16="http://schemas.microsoft.com/office/drawing/2014/main" val="3067872995"/>
                    </a:ext>
                  </a:extLst>
                </a:gridCol>
                <a:gridCol w="756000">
                  <a:extLst>
                    <a:ext uri="{9D8B030D-6E8A-4147-A177-3AD203B41FA5}">
                      <a16:colId xmlns:a16="http://schemas.microsoft.com/office/drawing/2014/main" val="401747189"/>
                    </a:ext>
                  </a:extLst>
                </a:gridCol>
                <a:gridCol w="756000">
                  <a:extLst>
                    <a:ext uri="{9D8B030D-6E8A-4147-A177-3AD203B41FA5}">
                      <a16:colId xmlns:a16="http://schemas.microsoft.com/office/drawing/2014/main" val="1628514046"/>
                    </a:ext>
                  </a:extLst>
                </a:gridCol>
                <a:gridCol w="756000">
                  <a:extLst>
                    <a:ext uri="{9D8B030D-6E8A-4147-A177-3AD203B41FA5}">
                      <a16:colId xmlns:a16="http://schemas.microsoft.com/office/drawing/2014/main" val="2119527837"/>
                    </a:ext>
                  </a:extLst>
                </a:gridCol>
                <a:gridCol w="756000">
                  <a:extLst>
                    <a:ext uri="{9D8B030D-6E8A-4147-A177-3AD203B41FA5}">
                      <a16:colId xmlns:a16="http://schemas.microsoft.com/office/drawing/2014/main" val="1358470633"/>
                    </a:ext>
                  </a:extLst>
                </a:gridCol>
                <a:gridCol w="756000">
                  <a:extLst>
                    <a:ext uri="{9D8B030D-6E8A-4147-A177-3AD203B41FA5}">
                      <a16:colId xmlns:a16="http://schemas.microsoft.com/office/drawing/2014/main" val="801974798"/>
                    </a:ext>
                  </a:extLst>
                </a:gridCol>
                <a:gridCol w="756000">
                  <a:extLst>
                    <a:ext uri="{9D8B030D-6E8A-4147-A177-3AD203B41FA5}">
                      <a16:colId xmlns:a16="http://schemas.microsoft.com/office/drawing/2014/main" val="1961357724"/>
                    </a:ext>
                  </a:extLst>
                </a:gridCol>
              </a:tblGrid>
              <a:tr h="28711">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436" marR="1436" marT="1436"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436" marR="1436" marT="1436"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436" marR="1436" marT="1436"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54975146"/>
                  </a:ext>
                </a:extLst>
              </a:tr>
              <a:tr h="53498">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436" marR="1436" marT="1436"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436" marR="1436" marT="1436"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436" marR="1436" marT="1436"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436" marR="1436" marT="1436"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436" marR="1436" marT="1436"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436" marR="1436" marT="1436" marB="0" anchor="b"/>
                </a:tc>
                <a:extLst>
                  <a:ext uri="{0D108BD9-81ED-4DB2-BD59-A6C34878D82A}">
                    <a16:rowId xmlns:a16="http://schemas.microsoft.com/office/drawing/2014/main" val="2320898349"/>
                  </a:ext>
                </a:extLst>
              </a:tr>
              <a:tr h="28711">
                <a:tc>
                  <a:txBody>
                    <a:bodyPr/>
                    <a:lstStyle/>
                    <a:p>
                      <a:pPr algn="r" fontAlgn="t"/>
                      <a:r>
                        <a:rPr lang="es-CO" sz="1100" b="1" u="none" strike="noStrike" dirty="0">
                          <a:effectLst/>
                        </a:rPr>
                        <a:t>Hombre</a:t>
                      </a:r>
                      <a:endParaRPr lang="es-CO" sz="1100" b="1" i="0" u="none" strike="noStrike" dirty="0">
                        <a:solidFill>
                          <a:srgbClr val="000000"/>
                        </a:solidFill>
                        <a:effectLst/>
                        <a:latin typeface="+mn-lt"/>
                      </a:endParaRPr>
                    </a:p>
                  </a:txBody>
                  <a:tcPr marL="1436" marR="1436" marT="1436" marB="0"/>
                </a:tc>
                <a:tc>
                  <a:txBody>
                    <a:bodyPr/>
                    <a:lstStyle/>
                    <a:p>
                      <a:pPr algn="ctr" fontAlgn="ctr"/>
                      <a:r>
                        <a:rPr lang="es-CO" sz="1100" u="none" strike="noStrike" dirty="0">
                          <a:effectLst/>
                        </a:rPr>
                        <a:t>44%</a:t>
                      </a:r>
                      <a:endParaRPr lang="es-CO" sz="1100" b="0" i="0" u="none" strike="noStrike" dirty="0">
                        <a:solidFill>
                          <a:srgbClr val="000000"/>
                        </a:solidFill>
                        <a:effectLst/>
                        <a:latin typeface="+mn-lt"/>
                      </a:endParaRPr>
                    </a:p>
                  </a:txBody>
                  <a:tcPr marL="1436" marR="1436" marT="1436" marB="0" anchor="ctr"/>
                </a:tc>
                <a:tc>
                  <a:txBody>
                    <a:bodyPr/>
                    <a:lstStyle/>
                    <a:p>
                      <a:pPr algn="ctr" fontAlgn="ctr"/>
                      <a:r>
                        <a:rPr lang="es-CO" sz="1100" u="none" strike="noStrike">
                          <a:effectLst/>
                        </a:rPr>
                        <a:t>45%</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41%</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39%</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41%</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47%</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1436" marR="1436" marT="1436" marB="0" anchor="ctr"/>
                </a:tc>
                <a:extLst>
                  <a:ext uri="{0D108BD9-81ED-4DB2-BD59-A6C34878D82A}">
                    <a16:rowId xmlns:a16="http://schemas.microsoft.com/office/drawing/2014/main" val="870384846"/>
                  </a:ext>
                </a:extLst>
              </a:tr>
              <a:tr h="28711">
                <a:tc>
                  <a:txBody>
                    <a:bodyPr/>
                    <a:lstStyle/>
                    <a:p>
                      <a:pPr algn="r" fontAlgn="t"/>
                      <a:r>
                        <a:rPr lang="es-CO" sz="1100" b="1" u="none" strike="noStrike" dirty="0">
                          <a:effectLst/>
                        </a:rPr>
                        <a:t>Mujer</a:t>
                      </a:r>
                      <a:endParaRPr lang="es-CO" sz="1100" b="1" i="0" u="none" strike="noStrike" dirty="0">
                        <a:solidFill>
                          <a:srgbClr val="000000"/>
                        </a:solidFill>
                        <a:effectLst/>
                        <a:latin typeface="+mn-lt"/>
                      </a:endParaRPr>
                    </a:p>
                  </a:txBody>
                  <a:tcPr marL="1436" marR="1436" marT="1436" marB="0"/>
                </a:tc>
                <a:tc>
                  <a:txBody>
                    <a:bodyPr/>
                    <a:lstStyle/>
                    <a:p>
                      <a:pPr algn="ctr" fontAlgn="ctr"/>
                      <a:r>
                        <a:rPr lang="es-CO" sz="1100" u="none" strike="noStrike" dirty="0">
                          <a:effectLst/>
                        </a:rPr>
                        <a:t>55%</a:t>
                      </a:r>
                      <a:endParaRPr lang="es-CO" sz="1100" b="0" i="0" u="none" strike="noStrike" dirty="0">
                        <a:solidFill>
                          <a:srgbClr val="000000"/>
                        </a:solidFill>
                        <a:effectLst/>
                        <a:latin typeface="+mn-lt"/>
                      </a:endParaRPr>
                    </a:p>
                  </a:txBody>
                  <a:tcPr marL="1436" marR="1436" marT="1436" marB="0" anchor="ctr"/>
                </a:tc>
                <a:tc>
                  <a:txBody>
                    <a:bodyPr/>
                    <a:lstStyle/>
                    <a:p>
                      <a:pPr algn="ctr" fontAlgn="ctr"/>
                      <a:r>
                        <a:rPr lang="es-CO" sz="1100" u="none" strike="noStrike">
                          <a:effectLst/>
                        </a:rPr>
                        <a:t>55%</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58%</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61%</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59%</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53%</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45%</a:t>
                      </a:r>
                      <a:endParaRPr lang="es-CO" sz="1100" b="0" i="0" u="none" strike="noStrike">
                        <a:solidFill>
                          <a:srgbClr val="000000"/>
                        </a:solidFill>
                        <a:effectLst/>
                        <a:latin typeface="+mn-lt"/>
                      </a:endParaRPr>
                    </a:p>
                  </a:txBody>
                  <a:tcPr marL="1436" marR="1436" marT="1436" marB="0" anchor="ctr"/>
                </a:tc>
                <a:extLst>
                  <a:ext uri="{0D108BD9-81ED-4DB2-BD59-A6C34878D82A}">
                    <a16:rowId xmlns:a16="http://schemas.microsoft.com/office/drawing/2014/main" val="4085219099"/>
                  </a:ext>
                </a:extLst>
              </a:tr>
              <a:tr h="28711">
                <a:tc>
                  <a:txBody>
                    <a:bodyPr/>
                    <a:lstStyle/>
                    <a:p>
                      <a:pPr algn="r" fontAlgn="t"/>
                      <a:r>
                        <a:rPr lang="es-CO" sz="1100" b="1" u="none" strike="noStrike" dirty="0">
                          <a:effectLst/>
                        </a:rPr>
                        <a:t>Prefiere no responder</a:t>
                      </a:r>
                      <a:endParaRPr lang="es-CO" sz="1100" b="1" i="0" u="none" strike="noStrike" dirty="0">
                        <a:solidFill>
                          <a:srgbClr val="000000"/>
                        </a:solidFill>
                        <a:effectLst/>
                        <a:latin typeface="+mn-lt"/>
                      </a:endParaRPr>
                    </a:p>
                  </a:txBody>
                  <a:tcPr marL="1436" marR="1436" marT="1436"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1436" marR="1436" marT="143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436" marR="1436" marT="1436" marB="0" anchor="ctr"/>
                </a:tc>
                <a:extLst>
                  <a:ext uri="{0D108BD9-81ED-4DB2-BD59-A6C34878D82A}">
                    <a16:rowId xmlns:a16="http://schemas.microsoft.com/office/drawing/2014/main" val="3428970860"/>
                  </a:ext>
                </a:extLst>
              </a:tr>
              <a:tr h="53498">
                <a:tc>
                  <a:txBody>
                    <a:bodyPr/>
                    <a:lstStyle/>
                    <a:p>
                      <a:pPr algn="r" fontAlgn="t"/>
                      <a:r>
                        <a:rPr lang="es-CO" sz="1100" b="1" u="none" strike="noStrike">
                          <a:effectLst/>
                        </a:rPr>
                        <a:t>Otras identidades de género</a:t>
                      </a:r>
                      <a:endParaRPr lang="es-CO" sz="1100" b="1" i="0" u="none" strike="noStrike">
                        <a:solidFill>
                          <a:srgbClr val="000000"/>
                        </a:solidFill>
                        <a:effectLst/>
                        <a:latin typeface="+mn-lt"/>
                      </a:endParaRPr>
                    </a:p>
                  </a:txBody>
                  <a:tcPr marL="1436" marR="1436" marT="1436" marB="0"/>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1436" marR="1436" marT="1436"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1436" marR="1436" marT="143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36" marR="1436" marT="143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36" marR="1436" marT="1436" marB="0" anchor="ctr"/>
                </a:tc>
                <a:extLst>
                  <a:ext uri="{0D108BD9-81ED-4DB2-BD59-A6C34878D82A}">
                    <a16:rowId xmlns:a16="http://schemas.microsoft.com/office/drawing/2014/main" val="4276811722"/>
                  </a:ext>
                </a:extLst>
              </a:tr>
              <a:tr h="28711">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436" marR="1436" marT="1436"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3912281237"/>
                  </a:ext>
                </a:extLst>
              </a:tr>
              <a:tr h="28711">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436" marR="1436" marT="1436"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1436" marR="1436" marT="1436"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1436" marR="1436" marT="1436"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1436" marR="1436" marT="1436"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1436" marR="1436" marT="1436"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1436" marR="1436" marT="1436"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1436" marR="1436" marT="1436"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1436" marR="1436" marT="1436" marB="0" anchor="ctr"/>
                </a:tc>
                <a:extLst>
                  <a:ext uri="{0D108BD9-81ED-4DB2-BD59-A6C34878D82A}">
                    <a16:rowId xmlns:a16="http://schemas.microsoft.com/office/drawing/2014/main" val="3671306641"/>
                  </a:ext>
                </a:extLst>
              </a:tr>
              <a:tr h="28711">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436" marR="1436" marT="1436"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436" marR="1436" marT="1436"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1436" marR="1436" marT="1436"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1436" marR="1436" marT="1436"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436" marR="1436" marT="1436"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436" marR="1436" marT="1436"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436" marR="1436" marT="1436"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436" marR="1436" marT="1436" marB="0" anchor="ctr"/>
                </a:tc>
                <a:extLst>
                  <a:ext uri="{0D108BD9-81ED-4DB2-BD59-A6C34878D82A}">
                    <a16:rowId xmlns:a16="http://schemas.microsoft.com/office/drawing/2014/main" val="2935157467"/>
                  </a:ext>
                </a:extLst>
              </a:tr>
            </a:tbl>
          </a:graphicData>
        </a:graphic>
      </p:graphicFrame>
    </p:spTree>
    <p:extLst>
      <p:ext uri="{BB962C8B-B14F-4D97-AF65-F5344CB8AC3E}">
        <p14:creationId xmlns:p14="http://schemas.microsoft.com/office/powerpoint/2010/main" val="1183709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18</a:t>
            </a:fld>
            <a:endParaRPr sz="1350" dirty="0">
              <a:solidFill>
                <a:schemeClr val="accent3">
                  <a:lumMod val="75000"/>
                </a:schemeClr>
              </a:solidFill>
              <a:latin typeface="Calibri"/>
              <a:cs typeface="Calibri"/>
            </a:endParaRPr>
          </a:p>
        </p:txBody>
      </p:sp>
      <p:sp>
        <p:nvSpPr>
          <p:cNvPr id="2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ÚLTIMO NIVEL</a:t>
            </a:r>
          </a:p>
          <a:p>
            <a:pPr marL="8573" marR="3429">
              <a:spcBef>
                <a:spcPts val="68"/>
              </a:spcBef>
            </a:pPr>
            <a:r>
              <a:rPr lang="es-MX" sz="2363" spc="101" dirty="0">
                <a:solidFill>
                  <a:schemeClr val="accent3">
                    <a:lumMod val="75000"/>
                  </a:schemeClr>
                </a:solidFill>
                <a:latin typeface="+mn-lt"/>
              </a:rPr>
              <a:t>EDUCATIVO</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último nivel educativo alcanzado por usted?</a:t>
            </a:r>
          </a:p>
        </p:txBody>
      </p:sp>
      <p:sp>
        <p:nvSpPr>
          <p:cNvPr id="10" name="object 8"/>
          <p:cNvSpPr txBox="1"/>
          <p:nvPr/>
        </p:nvSpPr>
        <p:spPr>
          <a:xfrm>
            <a:off x="335360" y="1700424"/>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Edad</a:t>
            </a:r>
          </a:p>
        </p:txBody>
      </p:sp>
      <p:sp>
        <p:nvSpPr>
          <p:cNvPr id="11" name="object 8"/>
          <p:cNvSpPr txBox="1"/>
          <p:nvPr/>
        </p:nvSpPr>
        <p:spPr>
          <a:xfrm>
            <a:off x="6816080" y="1700424"/>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Zona</a:t>
            </a:r>
          </a:p>
        </p:txBody>
      </p:sp>
      <p:graphicFrame>
        <p:nvGraphicFramePr>
          <p:cNvPr id="2" name="Tabla 1"/>
          <p:cNvGraphicFramePr>
            <a:graphicFrameLocks noGrp="1"/>
          </p:cNvGraphicFramePr>
          <p:nvPr>
            <p:extLst>
              <p:ext uri="{D42A27DB-BD31-4B8C-83A1-F6EECF244321}">
                <p14:modId xmlns:p14="http://schemas.microsoft.com/office/powerpoint/2010/main" val="3436605115"/>
              </p:ext>
            </p:extLst>
          </p:nvPr>
        </p:nvGraphicFramePr>
        <p:xfrm>
          <a:off x="297905" y="1988840"/>
          <a:ext cx="5798095" cy="2909838"/>
        </p:xfrm>
        <a:graphic>
          <a:graphicData uri="http://schemas.openxmlformats.org/drawingml/2006/table">
            <a:tbl>
              <a:tblPr>
                <a:tableStyleId>{69C7853C-536D-4A76-A0AE-DD22124D55A5}</a:tableStyleId>
              </a:tblPr>
              <a:tblGrid>
                <a:gridCol w="1458907">
                  <a:extLst>
                    <a:ext uri="{9D8B030D-6E8A-4147-A177-3AD203B41FA5}">
                      <a16:colId xmlns:a16="http://schemas.microsoft.com/office/drawing/2014/main" val="638003307"/>
                    </a:ext>
                  </a:extLst>
                </a:gridCol>
                <a:gridCol w="619884">
                  <a:extLst>
                    <a:ext uri="{9D8B030D-6E8A-4147-A177-3AD203B41FA5}">
                      <a16:colId xmlns:a16="http://schemas.microsoft.com/office/drawing/2014/main" val="3279969332"/>
                    </a:ext>
                  </a:extLst>
                </a:gridCol>
                <a:gridCol w="619884">
                  <a:extLst>
                    <a:ext uri="{9D8B030D-6E8A-4147-A177-3AD203B41FA5}">
                      <a16:colId xmlns:a16="http://schemas.microsoft.com/office/drawing/2014/main" val="901042062"/>
                    </a:ext>
                  </a:extLst>
                </a:gridCol>
                <a:gridCol w="619884">
                  <a:extLst>
                    <a:ext uri="{9D8B030D-6E8A-4147-A177-3AD203B41FA5}">
                      <a16:colId xmlns:a16="http://schemas.microsoft.com/office/drawing/2014/main" val="1233838795"/>
                    </a:ext>
                  </a:extLst>
                </a:gridCol>
                <a:gridCol w="619884">
                  <a:extLst>
                    <a:ext uri="{9D8B030D-6E8A-4147-A177-3AD203B41FA5}">
                      <a16:colId xmlns:a16="http://schemas.microsoft.com/office/drawing/2014/main" val="1956150739"/>
                    </a:ext>
                  </a:extLst>
                </a:gridCol>
                <a:gridCol w="619884">
                  <a:extLst>
                    <a:ext uri="{9D8B030D-6E8A-4147-A177-3AD203B41FA5}">
                      <a16:colId xmlns:a16="http://schemas.microsoft.com/office/drawing/2014/main" val="2191116387"/>
                    </a:ext>
                  </a:extLst>
                </a:gridCol>
                <a:gridCol w="619884">
                  <a:extLst>
                    <a:ext uri="{9D8B030D-6E8A-4147-A177-3AD203B41FA5}">
                      <a16:colId xmlns:a16="http://schemas.microsoft.com/office/drawing/2014/main" val="686818081"/>
                    </a:ext>
                  </a:extLst>
                </a:gridCol>
                <a:gridCol w="619884">
                  <a:extLst>
                    <a:ext uri="{9D8B030D-6E8A-4147-A177-3AD203B41FA5}">
                      <a16:colId xmlns:a16="http://schemas.microsoft.com/office/drawing/2014/main" val="2297610888"/>
                    </a:ext>
                  </a:extLst>
                </a:gridCol>
              </a:tblGrid>
              <a:tr h="0">
                <a:tc rowSpan="2">
                  <a:txBody>
                    <a:bodyPr/>
                    <a:lstStyle/>
                    <a:p>
                      <a:pPr algn="l" fontAlgn="ctr"/>
                      <a:r>
                        <a:rPr lang="es-CO" sz="1000" u="none" strike="noStrike" dirty="0">
                          <a:effectLst/>
                        </a:rPr>
                        <a:t> </a:t>
                      </a:r>
                      <a:endParaRPr lang="es-CO" sz="1000" b="0" i="0" u="none" strike="noStrike" dirty="0">
                        <a:solidFill>
                          <a:srgbClr val="000000"/>
                        </a:solidFill>
                        <a:effectLst/>
                        <a:latin typeface="+mn-lt"/>
                      </a:endParaRPr>
                    </a:p>
                  </a:txBody>
                  <a:tcPr marL="791" marR="791" marT="791" marB="0" anchor="ctr"/>
                </a:tc>
                <a:tc rowSpan="2">
                  <a:txBody>
                    <a:bodyPr/>
                    <a:lstStyle/>
                    <a:p>
                      <a:pPr algn="ctr" fontAlgn="ctr"/>
                      <a:r>
                        <a:rPr lang="es-CO" sz="1000" b="1" u="none" strike="noStrike" dirty="0">
                          <a:effectLst/>
                        </a:rPr>
                        <a:t>Total</a:t>
                      </a:r>
                      <a:endParaRPr lang="es-CO" sz="1000" b="1" i="0" u="none" strike="noStrike" dirty="0">
                        <a:solidFill>
                          <a:srgbClr val="000000"/>
                        </a:solidFill>
                        <a:effectLst/>
                        <a:latin typeface="+mn-lt"/>
                      </a:endParaRPr>
                    </a:p>
                  </a:txBody>
                  <a:tcPr marL="791" marR="791" marT="791" marB="0" anchor="ctr"/>
                </a:tc>
                <a:tc gridSpan="6">
                  <a:txBody>
                    <a:bodyPr/>
                    <a:lstStyle/>
                    <a:p>
                      <a:pPr algn="ctr" fontAlgn="ctr"/>
                      <a:r>
                        <a:rPr lang="es-CO" sz="1000" b="1" u="none" strike="noStrike" dirty="0">
                          <a:effectLst/>
                        </a:rPr>
                        <a:t>Rango Edad</a:t>
                      </a:r>
                      <a:endParaRPr lang="es-CO" sz="1000" b="1" i="0" u="none" strike="noStrike" dirty="0">
                        <a:solidFill>
                          <a:srgbClr val="000000"/>
                        </a:solidFill>
                        <a:effectLst/>
                        <a:latin typeface="+mn-lt"/>
                      </a:endParaRPr>
                    </a:p>
                  </a:txBody>
                  <a:tcPr marL="791" marR="791" marT="791"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0944121"/>
                  </a:ext>
                </a:extLst>
              </a:tr>
              <a:tr h="29484">
                <a:tc vMerge="1">
                  <a:txBody>
                    <a:bodyPr/>
                    <a:lstStyle/>
                    <a:p>
                      <a:endParaRPr lang="en-US"/>
                    </a:p>
                  </a:txBody>
                  <a:tcPr/>
                </a:tc>
                <a:tc vMerge="1">
                  <a:txBody>
                    <a:bodyPr/>
                    <a:lstStyle/>
                    <a:p>
                      <a:endParaRPr lang="en-US"/>
                    </a:p>
                  </a:txBody>
                  <a:tcPr/>
                </a:tc>
                <a:tc>
                  <a:txBody>
                    <a:bodyPr/>
                    <a:lstStyle/>
                    <a:p>
                      <a:pPr algn="ctr" fontAlgn="ctr"/>
                      <a:r>
                        <a:rPr lang="es-CO" sz="1000" b="1" u="none" strike="noStrike">
                          <a:effectLst/>
                        </a:rPr>
                        <a:t>18 - 24 años</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b="1" u="none" strike="noStrike">
                          <a:effectLst/>
                        </a:rPr>
                        <a:t>25 - 34 años</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b="1" u="none" strike="noStrike">
                          <a:effectLst/>
                        </a:rPr>
                        <a:t>35 - 44 años</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b="1" u="none" strike="noStrike">
                          <a:effectLst/>
                        </a:rPr>
                        <a:t>45 - 54 años</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b="1" u="none" strike="noStrike">
                          <a:effectLst/>
                        </a:rPr>
                        <a:t>55 - 64 años</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b="1" u="none" strike="noStrike" dirty="0">
                          <a:effectLst/>
                        </a:rPr>
                        <a:t>65 - 80 años</a:t>
                      </a:r>
                      <a:endParaRPr lang="es-CO" sz="1000" b="1" i="0" u="none" strike="noStrike" dirty="0">
                        <a:solidFill>
                          <a:srgbClr val="000000"/>
                        </a:solidFill>
                        <a:effectLst/>
                        <a:latin typeface="+mn-lt"/>
                      </a:endParaRPr>
                    </a:p>
                  </a:txBody>
                  <a:tcPr marL="791" marR="791" marT="791" marB="0" anchor="ctr"/>
                </a:tc>
                <a:extLst>
                  <a:ext uri="{0D108BD9-81ED-4DB2-BD59-A6C34878D82A}">
                    <a16:rowId xmlns:a16="http://schemas.microsoft.com/office/drawing/2014/main" val="3468634492"/>
                  </a:ext>
                </a:extLst>
              </a:tr>
              <a:tr h="0">
                <a:tc>
                  <a:txBody>
                    <a:bodyPr/>
                    <a:lstStyle/>
                    <a:p>
                      <a:pPr algn="l" fontAlgn="ctr"/>
                      <a:r>
                        <a:rPr lang="es-CO" sz="1000" b="1" u="none" strike="noStrike" dirty="0">
                          <a:effectLst/>
                        </a:rPr>
                        <a:t>Ninguno</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dirty="0">
                          <a:effectLst/>
                        </a:rPr>
                        <a:t>1%</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3%</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791" marR="791" marT="791" marB="0" anchor="ctr"/>
                </a:tc>
                <a:extLst>
                  <a:ext uri="{0D108BD9-81ED-4DB2-BD59-A6C34878D82A}">
                    <a16:rowId xmlns:a16="http://schemas.microsoft.com/office/drawing/2014/main" val="242069074"/>
                  </a:ext>
                </a:extLst>
              </a:tr>
              <a:tr h="0">
                <a:tc>
                  <a:txBody>
                    <a:bodyPr/>
                    <a:lstStyle/>
                    <a:p>
                      <a:pPr algn="l" fontAlgn="ctr"/>
                      <a:r>
                        <a:rPr lang="es-CO" sz="1000" b="1" u="none" strike="noStrike">
                          <a:effectLst/>
                        </a:rPr>
                        <a:t>Preescolar</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0,5%</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0%</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extLst>
                  <a:ext uri="{0D108BD9-81ED-4DB2-BD59-A6C34878D82A}">
                    <a16:rowId xmlns:a16="http://schemas.microsoft.com/office/drawing/2014/main" val="3652073707"/>
                  </a:ext>
                </a:extLst>
              </a:tr>
              <a:tr h="0">
                <a:tc>
                  <a:txBody>
                    <a:bodyPr/>
                    <a:lstStyle/>
                    <a:p>
                      <a:pPr algn="l" fontAlgn="ctr"/>
                      <a:r>
                        <a:rPr lang="es-CO" sz="1000" b="1" u="none" strike="noStrike">
                          <a:effectLst/>
                        </a:rPr>
                        <a:t>Básica primaria incompleta</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9%</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0%</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11%</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19%</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23%</a:t>
                      </a:r>
                      <a:endParaRPr lang="es-CO" sz="1000" b="0" i="0" u="none" strike="noStrike">
                        <a:solidFill>
                          <a:srgbClr val="000000"/>
                        </a:solidFill>
                        <a:effectLst/>
                        <a:latin typeface="+mn-lt"/>
                      </a:endParaRPr>
                    </a:p>
                  </a:txBody>
                  <a:tcPr marL="791" marR="791" marT="791" marB="0" anchor="ctr"/>
                </a:tc>
                <a:extLst>
                  <a:ext uri="{0D108BD9-81ED-4DB2-BD59-A6C34878D82A}">
                    <a16:rowId xmlns:a16="http://schemas.microsoft.com/office/drawing/2014/main" val="1596195128"/>
                  </a:ext>
                </a:extLst>
              </a:tr>
              <a:tr h="0">
                <a:tc>
                  <a:txBody>
                    <a:bodyPr/>
                    <a:lstStyle/>
                    <a:p>
                      <a:pPr algn="l" fontAlgn="ctr"/>
                      <a:r>
                        <a:rPr lang="es-CO" sz="1000" b="1" u="none" strike="noStrike">
                          <a:effectLst/>
                        </a:rPr>
                        <a:t>Básica primaria completa</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9%</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3%</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10%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16%</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19%</a:t>
                      </a:r>
                      <a:endParaRPr lang="es-CO" sz="1000" b="0" i="0" u="none" strike="noStrike">
                        <a:solidFill>
                          <a:srgbClr val="000000"/>
                        </a:solidFill>
                        <a:effectLst/>
                        <a:latin typeface="+mn-lt"/>
                      </a:endParaRPr>
                    </a:p>
                  </a:txBody>
                  <a:tcPr marL="791" marR="791" marT="791" marB="0" anchor="ctr"/>
                </a:tc>
                <a:extLst>
                  <a:ext uri="{0D108BD9-81ED-4DB2-BD59-A6C34878D82A}">
                    <a16:rowId xmlns:a16="http://schemas.microsoft.com/office/drawing/2014/main" val="1809436094"/>
                  </a:ext>
                </a:extLst>
              </a:tr>
              <a:tr h="0">
                <a:tc>
                  <a:txBody>
                    <a:bodyPr/>
                    <a:lstStyle/>
                    <a:p>
                      <a:pPr algn="l" fontAlgn="ctr"/>
                      <a:r>
                        <a:rPr lang="es-CO" sz="1000" b="1" u="none" strike="noStrike" dirty="0">
                          <a:effectLst/>
                        </a:rPr>
                        <a:t>Secundaria incompleta</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14%</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14%</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4%</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13%</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11%</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20%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24%</a:t>
                      </a:r>
                      <a:endParaRPr lang="es-CO" sz="1000" b="0" i="0" u="none" strike="noStrike">
                        <a:solidFill>
                          <a:srgbClr val="000000"/>
                        </a:solidFill>
                        <a:effectLst/>
                        <a:latin typeface="+mn-lt"/>
                      </a:endParaRPr>
                    </a:p>
                  </a:txBody>
                  <a:tcPr marL="791" marR="791" marT="791" marB="0" anchor="ctr"/>
                </a:tc>
                <a:extLst>
                  <a:ext uri="{0D108BD9-81ED-4DB2-BD59-A6C34878D82A}">
                    <a16:rowId xmlns:a16="http://schemas.microsoft.com/office/drawing/2014/main" val="2762159629"/>
                  </a:ext>
                </a:extLst>
              </a:tr>
              <a:tr h="0">
                <a:tc>
                  <a:txBody>
                    <a:bodyPr/>
                    <a:lstStyle/>
                    <a:p>
                      <a:pPr algn="l" fontAlgn="ctr"/>
                      <a:r>
                        <a:rPr lang="es-CO" sz="1000" b="1" u="none" strike="noStrike">
                          <a:effectLst/>
                        </a:rPr>
                        <a:t>Secundaria completa</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34%</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57%</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45%</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33%</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36%</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27%</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10%</a:t>
                      </a:r>
                      <a:endParaRPr lang="es-CO" sz="1000" b="0" i="0" u="none" strike="noStrike">
                        <a:solidFill>
                          <a:srgbClr val="000000"/>
                        </a:solidFill>
                        <a:effectLst/>
                        <a:latin typeface="+mn-lt"/>
                      </a:endParaRPr>
                    </a:p>
                  </a:txBody>
                  <a:tcPr marL="791" marR="791" marT="791" marB="0" anchor="ctr"/>
                </a:tc>
                <a:extLst>
                  <a:ext uri="{0D108BD9-81ED-4DB2-BD59-A6C34878D82A}">
                    <a16:rowId xmlns:a16="http://schemas.microsoft.com/office/drawing/2014/main" val="1042076997"/>
                  </a:ext>
                </a:extLst>
              </a:tr>
              <a:tr h="0">
                <a:tc>
                  <a:txBody>
                    <a:bodyPr/>
                    <a:lstStyle/>
                    <a:p>
                      <a:pPr algn="l" fontAlgn="ctr"/>
                      <a:r>
                        <a:rPr lang="es-CO" sz="1000" b="1" u="none" strike="noStrike">
                          <a:effectLst/>
                        </a:rPr>
                        <a:t>Técnico profesional</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14%</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17%</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16%</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17%</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15%</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6%</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14%</a:t>
                      </a:r>
                      <a:endParaRPr lang="es-CO" sz="1000" b="0" i="0" u="none" strike="noStrike">
                        <a:solidFill>
                          <a:srgbClr val="000000"/>
                        </a:solidFill>
                        <a:effectLst/>
                        <a:latin typeface="+mn-lt"/>
                      </a:endParaRPr>
                    </a:p>
                  </a:txBody>
                  <a:tcPr marL="791" marR="791" marT="791" marB="0" anchor="ctr"/>
                </a:tc>
                <a:extLst>
                  <a:ext uri="{0D108BD9-81ED-4DB2-BD59-A6C34878D82A}">
                    <a16:rowId xmlns:a16="http://schemas.microsoft.com/office/drawing/2014/main" val="179454373"/>
                  </a:ext>
                </a:extLst>
              </a:tr>
              <a:tr h="0">
                <a:tc>
                  <a:txBody>
                    <a:bodyPr/>
                    <a:lstStyle/>
                    <a:p>
                      <a:pPr algn="l" fontAlgn="ctr"/>
                      <a:r>
                        <a:rPr lang="es-CO" sz="1000" b="1" u="none" strike="noStrike">
                          <a:effectLst/>
                        </a:rPr>
                        <a:t>Tecnológico</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7%</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16%</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12%</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9%</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2%</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extLst>
                  <a:ext uri="{0D108BD9-81ED-4DB2-BD59-A6C34878D82A}">
                    <a16:rowId xmlns:a16="http://schemas.microsoft.com/office/drawing/2014/main" val="1093986257"/>
                  </a:ext>
                </a:extLst>
              </a:tr>
              <a:tr h="0">
                <a:tc>
                  <a:txBody>
                    <a:bodyPr/>
                    <a:lstStyle/>
                    <a:p>
                      <a:pPr algn="l" fontAlgn="ctr"/>
                      <a:r>
                        <a:rPr lang="es-CO" sz="1000" b="1" u="none" strike="noStrike">
                          <a:effectLst/>
                        </a:rPr>
                        <a:t>Universitario</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8%</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6%</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15%</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15%</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3%</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5%</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3%</a:t>
                      </a:r>
                      <a:endParaRPr lang="es-CO" sz="1000" b="0" i="0" u="none" strike="noStrike">
                        <a:solidFill>
                          <a:srgbClr val="000000"/>
                        </a:solidFill>
                        <a:effectLst/>
                        <a:latin typeface="+mn-lt"/>
                      </a:endParaRPr>
                    </a:p>
                  </a:txBody>
                  <a:tcPr marL="791" marR="791" marT="791" marB="0" anchor="ctr"/>
                </a:tc>
                <a:extLst>
                  <a:ext uri="{0D108BD9-81ED-4DB2-BD59-A6C34878D82A}">
                    <a16:rowId xmlns:a16="http://schemas.microsoft.com/office/drawing/2014/main" val="3846680604"/>
                  </a:ext>
                </a:extLst>
              </a:tr>
              <a:tr h="0">
                <a:tc>
                  <a:txBody>
                    <a:bodyPr/>
                    <a:lstStyle/>
                    <a:p>
                      <a:pPr algn="l" fontAlgn="ctr"/>
                      <a:r>
                        <a:rPr lang="es-CO" sz="1000" b="1" u="none" strike="noStrike" dirty="0">
                          <a:effectLst/>
                        </a:rPr>
                        <a:t>Especialización</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3%</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1%</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extLst>
                  <a:ext uri="{0D108BD9-81ED-4DB2-BD59-A6C34878D82A}">
                    <a16:rowId xmlns:a16="http://schemas.microsoft.com/office/drawing/2014/main" val="3654362926"/>
                  </a:ext>
                </a:extLst>
              </a:tr>
              <a:tr h="0">
                <a:tc>
                  <a:txBody>
                    <a:bodyPr/>
                    <a:lstStyle/>
                    <a:p>
                      <a:pPr algn="l" fontAlgn="ctr"/>
                      <a:r>
                        <a:rPr lang="es-CO" sz="1000" b="1" u="none" strike="noStrike" dirty="0">
                          <a:effectLst/>
                        </a:rPr>
                        <a:t>Maestría</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0,4%</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0%</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791" marR="791" marT="791" marB="0" anchor="ctr"/>
                </a:tc>
                <a:extLst>
                  <a:ext uri="{0D108BD9-81ED-4DB2-BD59-A6C34878D82A}">
                    <a16:rowId xmlns:a16="http://schemas.microsoft.com/office/drawing/2014/main" val="3433974704"/>
                  </a:ext>
                </a:extLst>
              </a:tr>
              <a:tr h="0">
                <a:tc>
                  <a:txBody>
                    <a:bodyPr/>
                    <a:lstStyle/>
                    <a:p>
                      <a:pPr algn="l" fontAlgn="ctr"/>
                      <a:r>
                        <a:rPr lang="es-CO" sz="1000" b="1" u="none" strike="noStrike" dirty="0">
                          <a:effectLst/>
                        </a:rPr>
                        <a:t>Doctorado</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0,4%</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3%</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0%</a:t>
                      </a:r>
                      <a:endParaRPr lang="es-CO" sz="1000" b="0"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dirty="0">
                          <a:effectLst/>
                        </a:rPr>
                        <a:t>0%</a:t>
                      </a:r>
                      <a:endParaRPr lang="es-CO" sz="1000" b="0" i="0" u="none" strike="noStrike" dirty="0">
                        <a:solidFill>
                          <a:srgbClr val="000000"/>
                        </a:solidFill>
                        <a:effectLst/>
                        <a:latin typeface="+mn-lt"/>
                      </a:endParaRPr>
                    </a:p>
                  </a:txBody>
                  <a:tcPr marL="791" marR="791" marT="791" marB="0" anchor="ctr"/>
                </a:tc>
                <a:extLst>
                  <a:ext uri="{0D108BD9-81ED-4DB2-BD59-A6C34878D82A}">
                    <a16:rowId xmlns:a16="http://schemas.microsoft.com/office/drawing/2014/main" val="3901737937"/>
                  </a:ext>
                </a:extLst>
              </a:tr>
              <a:tr h="0">
                <a:tc>
                  <a:txBody>
                    <a:bodyPr/>
                    <a:lstStyle/>
                    <a:p>
                      <a:pPr algn="l" fontAlgn="ctr"/>
                      <a:r>
                        <a:rPr lang="es-CO" sz="1000" b="1" u="none" strike="noStrike" dirty="0">
                          <a:effectLst/>
                        </a:rPr>
                        <a:t>No sabe, no informa</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u="none" strike="noStrike">
                          <a:effectLst/>
                        </a:rPr>
                        <a:t>0,2%</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0%</a:t>
                      </a:r>
                      <a:endParaRPr lang="es-CO" sz="1000" b="0" i="0" u="none" strike="noStrike" dirty="0">
                        <a:solidFill>
                          <a:srgbClr val="000000"/>
                        </a:solidFill>
                        <a:effectLst/>
                        <a:latin typeface="+mn-lt"/>
                      </a:endParaRPr>
                    </a:p>
                  </a:txBody>
                  <a:tcPr marL="791" marR="791" marT="791" marB="0" anchor="ctr"/>
                </a:tc>
                <a:extLst>
                  <a:ext uri="{0D108BD9-81ED-4DB2-BD59-A6C34878D82A}">
                    <a16:rowId xmlns:a16="http://schemas.microsoft.com/office/drawing/2014/main" val="2905003183"/>
                  </a:ext>
                </a:extLst>
              </a:tr>
              <a:tr h="0">
                <a:tc>
                  <a:txBody>
                    <a:bodyPr/>
                    <a:lstStyle/>
                    <a:p>
                      <a:pPr algn="l" fontAlgn="ctr"/>
                      <a:r>
                        <a:rPr lang="es-CO" sz="1000" b="1" u="none" strike="noStrike">
                          <a:effectLst/>
                        </a:rPr>
                        <a:t>Total</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100%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100%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100%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100%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100%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a:effectLst/>
                        </a:rPr>
                        <a:t>100%</a:t>
                      </a:r>
                      <a:endParaRPr lang="es-CO" sz="1000" b="0" i="0" u="none" strike="noStrike">
                        <a:solidFill>
                          <a:srgbClr val="000000"/>
                        </a:solidFill>
                        <a:effectLst/>
                        <a:latin typeface="+mn-lt"/>
                      </a:endParaRPr>
                    </a:p>
                  </a:txBody>
                  <a:tcPr marL="791" marR="791" marT="791" marB="0" anchor="ctr"/>
                </a:tc>
                <a:tc>
                  <a:txBody>
                    <a:bodyPr/>
                    <a:lstStyle/>
                    <a:p>
                      <a:pPr algn="ctr" fontAlgn="ctr"/>
                      <a:r>
                        <a:rPr lang="es-CO" sz="1000" u="none" strike="noStrike" dirty="0">
                          <a:effectLst/>
                        </a:rPr>
                        <a:t>100%</a:t>
                      </a:r>
                      <a:endParaRPr lang="es-CO" sz="1000" b="0" i="0" u="none" strike="noStrike" dirty="0">
                        <a:solidFill>
                          <a:srgbClr val="000000"/>
                        </a:solidFill>
                        <a:effectLst/>
                        <a:latin typeface="+mn-lt"/>
                      </a:endParaRPr>
                    </a:p>
                  </a:txBody>
                  <a:tcPr marL="791" marR="791" marT="791" marB="0" anchor="ctr"/>
                </a:tc>
                <a:extLst>
                  <a:ext uri="{0D108BD9-81ED-4DB2-BD59-A6C34878D82A}">
                    <a16:rowId xmlns:a16="http://schemas.microsoft.com/office/drawing/2014/main" val="759887123"/>
                  </a:ext>
                </a:extLst>
              </a:tr>
              <a:tr h="0">
                <a:tc>
                  <a:txBody>
                    <a:bodyPr/>
                    <a:lstStyle/>
                    <a:p>
                      <a:pPr algn="l" fontAlgn="ctr"/>
                      <a:r>
                        <a:rPr lang="es-CO" sz="1000" b="1" u="none" strike="noStrike" dirty="0">
                          <a:effectLst/>
                        </a:rPr>
                        <a:t>Base Expandida</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b="1" u="none" strike="noStrike" dirty="0">
                          <a:effectLst/>
                        </a:rPr>
                        <a:t>1.652.557</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b="1" u="none" strike="noStrike">
                          <a:effectLst/>
                        </a:rPr>
                        <a:t>205.446</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b="1" u="none" strike="noStrike">
                          <a:effectLst/>
                        </a:rPr>
                        <a:t>294.934</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b="1" u="none" strike="noStrike">
                          <a:effectLst/>
                        </a:rPr>
                        <a:t>270.878</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b="1" u="none" strike="noStrike">
                          <a:effectLst/>
                        </a:rPr>
                        <a:t>309.932</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b="1" u="none" strike="noStrike">
                          <a:effectLst/>
                        </a:rPr>
                        <a:t>333.057</a:t>
                      </a:r>
                      <a:endParaRPr lang="es-CO" sz="1000" b="1" i="0" u="none" strike="noStrike">
                        <a:solidFill>
                          <a:srgbClr val="000000"/>
                        </a:solidFill>
                        <a:effectLst/>
                        <a:latin typeface="+mn-lt"/>
                      </a:endParaRPr>
                    </a:p>
                  </a:txBody>
                  <a:tcPr marL="791" marR="791" marT="791" marB="0" anchor="ctr"/>
                </a:tc>
                <a:tc>
                  <a:txBody>
                    <a:bodyPr/>
                    <a:lstStyle/>
                    <a:p>
                      <a:pPr algn="ctr" fontAlgn="ctr"/>
                      <a:r>
                        <a:rPr lang="es-CO" sz="1000" b="1" u="none" strike="noStrike" dirty="0">
                          <a:effectLst/>
                        </a:rPr>
                        <a:t>238.311</a:t>
                      </a:r>
                      <a:endParaRPr lang="es-CO" sz="1000" b="1" i="0" u="none" strike="noStrike" dirty="0">
                        <a:solidFill>
                          <a:srgbClr val="000000"/>
                        </a:solidFill>
                        <a:effectLst/>
                        <a:latin typeface="+mn-lt"/>
                      </a:endParaRPr>
                    </a:p>
                  </a:txBody>
                  <a:tcPr marL="791" marR="791" marT="791" marB="0" anchor="ctr"/>
                </a:tc>
                <a:extLst>
                  <a:ext uri="{0D108BD9-81ED-4DB2-BD59-A6C34878D82A}">
                    <a16:rowId xmlns:a16="http://schemas.microsoft.com/office/drawing/2014/main" val="259457562"/>
                  </a:ext>
                </a:extLst>
              </a:tr>
              <a:tr h="0">
                <a:tc>
                  <a:txBody>
                    <a:bodyPr/>
                    <a:lstStyle/>
                    <a:p>
                      <a:pPr algn="l" fontAlgn="ctr"/>
                      <a:r>
                        <a:rPr lang="es-CO" sz="1000" b="1" u="none" strike="noStrike" dirty="0">
                          <a:effectLst/>
                        </a:rPr>
                        <a:t>Base Total Encuestados</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b="1" u="none" strike="noStrike" dirty="0">
                          <a:effectLst/>
                        </a:rPr>
                        <a:t>435</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b="1" u="none" strike="noStrike" dirty="0">
                          <a:effectLst/>
                        </a:rPr>
                        <a:t>54</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b="1" u="none" strike="noStrike" dirty="0">
                          <a:effectLst/>
                        </a:rPr>
                        <a:t>83</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b="1" u="none" strike="noStrike" dirty="0">
                          <a:effectLst/>
                        </a:rPr>
                        <a:t>77</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b="1" u="none" strike="noStrike" dirty="0">
                          <a:effectLst/>
                        </a:rPr>
                        <a:t>79</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b="1" u="none" strike="noStrike" dirty="0">
                          <a:effectLst/>
                        </a:rPr>
                        <a:t>80</a:t>
                      </a:r>
                      <a:endParaRPr lang="es-CO" sz="1000" b="1" i="0" u="none" strike="noStrike" dirty="0">
                        <a:solidFill>
                          <a:srgbClr val="000000"/>
                        </a:solidFill>
                        <a:effectLst/>
                        <a:latin typeface="+mn-lt"/>
                      </a:endParaRPr>
                    </a:p>
                  </a:txBody>
                  <a:tcPr marL="791" marR="791" marT="791" marB="0" anchor="ctr"/>
                </a:tc>
                <a:tc>
                  <a:txBody>
                    <a:bodyPr/>
                    <a:lstStyle/>
                    <a:p>
                      <a:pPr algn="ctr" fontAlgn="ctr"/>
                      <a:r>
                        <a:rPr lang="es-CO" sz="1000" b="1" u="none" strike="noStrike" dirty="0">
                          <a:effectLst/>
                        </a:rPr>
                        <a:t>62</a:t>
                      </a:r>
                      <a:endParaRPr lang="es-CO" sz="1000" b="1" i="0" u="none" strike="noStrike" dirty="0">
                        <a:solidFill>
                          <a:srgbClr val="000000"/>
                        </a:solidFill>
                        <a:effectLst/>
                        <a:latin typeface="+mn-lt"/>
                      </a:endParaRPr>
                    </a:p>
                  </a:txBody>
                  <a:tcPr marL="791" marR="791" marT="791" marB="0" anchor="ctr"/>
                </a:tc>
                <a:extLst>
                  <a:ext uri="{0D108BD9-81ED-4DB2-BD59-A6C34878D82A}">
                    <a16:rowId xmlns:a16="http://schemas.microsoft.com/office/drawing/2014/main" val="3082207614"/>
                  </a:ext>
                </a:extLst>
              </a:tr>
            </a:tbl>
          </a:graphicData>
        </a:graphic>
      </p:graphicFrame>
      <p:graphicFrame>
        <p:nvGraphicFramePr>
          <p:cNvPr id="4" name="Tabla 3"/>
          <p:cNvGraphicFramePr>
            <a:graphicFrameLocks noGrp="1"/>
          </p:cNvGraphicFramePr>
          <p:nvPr>
            <p:extLst>
              <p:ext uri="{D42A27DB-BD31-4B8C-83A1-F6EECF244321}">
                <p14:modId xmlns:p14="http://schemas.microsoft.com/office/powerpoint/2010/main" val="634617100"/>
              </p:ext>
            </p:extLst>
          </p:nvPr>
        </p:nvGraphicFramePr>
        <p:xfrm>
          <a:off x="6384032" y="1988840"/>
          <a:ext cx="5704880" cy="3363528"/>
        </p:xfrm>
        <a:graphic>
          <a:graphicData uri="http://schemas.openxmlformats.org/drawingml/2006/table">
            <a:tbl>
              <a:tblPr>
                <a:tableStyleId>{69C7853C-536D-4A76-A0AE-DD22124D55A5}</a:tableStyleId>
              </a:tblPr>
              <a:tblGrid>
                <a:gridCol w="1564880">
                  <a:extLst>
                    <a:ext uri="{9D8B030D-6E8A-4147-A177-3AD203B41FA5}">
                      <a16:colId xmlns:a16="http://schemas.microsoft.com/office/drawing/2014/main" val="1070873576"/>
                    </a:ext>
                  </a:extLst>
                </a:gridCol>
                <a:gridCol w="828000">
                  <a:extLst>
                    <a:ext uri="{9D8B030D-6E8A-4147-A177-3AD203B41FA5}">
                      <a16:colId xmlns:a16="http://schemas.microsoft.com/office/drawing/2014/main" val="84097561"/>
                    </a:ext>
                  </a:extLst>
                </a:gridCol>
                <a:gridCol w="828000">
                  <a:extLst>
                    <a:ext uri="{9D8B030D-6E8A-4147-A177-3AD203B41FA5}">
                      <a16:colId xmlns:a16="http://schemas.microsoft.com/office/drawing/2014/main" val="694889602"/>
                    </a:ext>
                  </a:extLst>
                </a:gridCol>
                <a:gridCol w="828000">
                  <a:extLst>
                    <a:ext uri="{9D8B030D-6E8A-4147-A177-3AD203B41FA5}">
                      <a16:colId xmlns:a16="http://schemas.microsoft.com/office/drawing/2014/main" val="3332670997"/>
                    </a:ext>
                  </a:extLst>
                </a:gridCol>
                <a:gridCol w="828000">
                  <a:extLst>
                    <a:ext uri="{9D8B030D-6E8A-4147-A177-3AD203B41FA5}">
                      <a16:colId xmlns:a16="http://schemas.microsoft.com/office/drawing/2014/main" val="586496135"/>
                    </a:ext>
                  </a:extLst>
                </a:gridCol>
                <a:gridCol w="828000">
                  <a:extLst>
                    <a:ext uri="{9D8B030D-6E8A-4147-A177-3AD203B41FA5}">
                      <a16:colId xmlns:a16="http://schemas.microsoft.com/office/drawing/2014/main" val="204526758"/>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596" marR="596" marT="596"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96" marR="596" marT="596" marB="0" anchor="ctr"/>
                </a:tc>
                <a:tc gridSpan="4">
                  <a:txBody>
                    <a:bodyPr/>
                    <a:lstStyle/>
                    <a:p>
                      <a:pPr algn="ctr" fontAlgn="b"/>
                      <a:r>
                        <a:rPr lang="es-CO" sz="1100" b="1" u="none" strike="noStrike">
                          <a:effectLst/>
                        </a:rPr>
                        <a:t>Zona</a:t>
                      </a:r>
                      <a:endParaRPr lang="es-CO" sz="1100" b="1" i="0" u="none" strike="noStrike">
                        <a:solidFill>
                          <a:srgbClr val="000000"/>
                        </a:solidFill>
                        <a:effectLst/>
                        <a:latin typeface="+mn-lt"/>
                      </a:endParaRPr>
                    </a:p>
                  </a:txBody>
                  <a:tcPr marL="596" marR="596" marT="596"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23160924"/>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Centro Ampliado</a:t>
                      </a:r>
                      <a:endParaRPr lang="es-CO" sz="1100" b="1" i="0" u="none" strike="noStrike" dirty="0">
                        <a:solidFill>
                          <a:srgbClr val="000000"/>
                        </a:solidFill>
                        <a:effectLst/>
                        <a:latin typeface="+mn-lt"/>
                      </a:endParaRPr>
                    </a:p>
                  </a:txBody>
                  <a:tcPr marL="596" marR="596" marT="596" marB="0" anchor="b"/>
                </a:tc>
                <a:tc>
                  <a:txBody>
                    <a:bodyPr/>
                    <a:lstStyle/>
                    <a:p>
                      <a:pPr algn="ctr" fontAlgn="b"/>
                      <a:r>
                        <a:rPr lang="es-CO" sz="1100" b="1" u="none" strike="noStrike" dirty="0">
                          <a:effectLst/>
                        </a:rPr>
                        <a:t>Ladera</a:t>
                      </a:r>
                      <a:endParaRPr lang="es-CO" sz="1100" b="1" i="0" u="none" strike="noStrike" dirty="0">
                        <a:solidFill>
                          <a:srgbClr val="000000"/>
                        </a:solidFill>
                        <a:effectLst/>
                        <a:latin typeface="+mn-lt"/>
                      </a:endParaRPr>
                    </a:p>
                  </a:txBody>
                  <a:tcPr marL="596" marR="596" marT="596" marB="0" anchor="b"/>
                </a:tc>
                <a:tc>
                  <a:txBody>
                    <a:bodyPr/>
                    <a:lstStyle/>
                    <a:p>
                      <a:pPr algn="ctr" fontAlgn="b"/>
                      <a:r>
                        <a:rPr lang="es-CO" sz="1100" b="1" u="none" strike="noStrike" dirty="0">
                          <a:effectLst/>
                        </a:rPr>
                        <a:t>Urbana Corredor</a:t>
                      </a:r>
                      <a:endParaRPr lang="es-CO" sz="1100" b="1" i="0" u="none" strike="noStrike" dirty="0">
                        <a:solidFill>
                          <a:srgbClr val="000000"/>
                        </a:solidFill>
                        <a:effectLst/>
                        <a:latin typeface="+mn-lt"/>
                      </a:endParaRPr>
                    </a:p>
                  </a:txBody>
                  <a:tcPr marL="596" marR="596" marT="596" marB="0" anchor="b"/>
                </a:tc>
                <a:tc>
                  <a:txBody>
                    <a:bodyPr/>
                    <a:lstStyle/>
                    <a:p>
                      <a:pPr algn="ctr" fontAlgn="b"/>
                      <a:r>
                        <a:rPr lang="es-CO" sz="1100" b="1" u="none" strike="noStrike" dirty="0">
                          <a:effectLst/>
                        </a:rPr>
                        <a:t>Urbana Oriente</a:t>
                      </a:r>
                      <a:endParaRPr lang="es-CO" sz="1100" b="1" i="0" u="none" strike="noStrike" dirty="0">
                        <a:solidFill>
                          <a:srgbClr val="000000"/>
                        </a:solidFill>
                        <a:effectLst/>
                        <a:latin typeface="+mn-lt"/>
                      </a:endParaRPr>
                    </a:p>
                  </a:txBody>
                  <a:tcPr marL="596" marR="596" marT="596" marB="0" anchor="b"/>
                </a:tc>
                <a:extLst>
                  <a:ext uri="{0D108BD9-81ED-4DB2-BD59-A6C34878D82A}">
                    <a16:rowId xmlns:a16="http://schemas.microsoft.com/office/drawing/2014/main" val="3843261053"/>
                  </a:ext>
                </a:extLst>
              </a:tr>
              <a:tr h="0">
                <a:tc>
                  <a:txBody>
                    <a:bodyPr/>
                    <a:lstStyle/>
                    <a:p>
                      <a:pPr algn="l" fontAlgn="t"/>
                      <a:r>
                        <a:rPr lang="es-CO" sz="1100" b="1" u="none" strike="noStrike" dirty="0">
                          <a:effectLst/>
                        </a:rPr>
                        <a:t>Ninguno</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817543165"/>
                  </a:ext>
                </a:extLst>
              </a:tr>
              <a:tr h="0">
                <a:tc>
                  <a:txBody>
                    <a:bodyPr/>
                    <a:lstStyle/>
                    <a:p>
                      <a:pPr algn="l" fontAlgn="t"/>
                      <a:r>
                        <a:rPr lang="es-CO" sz="1100" b="1" u="none" strike="noStrike" dirty="0">
                          <a:effectLst/>
                        </a:rPr>
                        <a:t>Preescolar</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u="none" strike="noStrike">
                          <a:effectLst/>
                        </a:rPr>
                        <a:t>0,5%</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3586256921"/>
                  </a:ext>
                </a:extLst>
              </a:tr>
              <a:tr h="28593">
                <a:tc>
                  <a:txBody>
                    <a:bodyPr/>
                    <a:lstStyle/>
                    <a:p>
                      <a:pPr algn="l" fontAlgn="t"/>
                      <a:r>
                        <a:rPr lang="es-CO" sz="1100" b="1" u="none" strike="noStrike" dirty="0">
                          <a:effectLst/>
                        </a:rPr>
                        <a:t>Básica primaria incompleta</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3654116779"/>
                  </a:ext>
                </a:extLst>
              </a:tr>
              <a:tr h="28593">
                <a:tc>
                  <a:txBody>
                    <a:bodyPr/>
                    <a:lstStyle/>
                    <a:p>
                      <a:pPr algn="l" fontAlgn="t"/>
                      <a:r>
                        <a:rPr lang="es-CO" sz="1100" b="1" u="none" strike="noStrike" dirty="0">
                          <a:effectLst/>
                        </a:rPr>
                        <a:t>Básica primaria completa</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2529294125"/>
                  </a:ext>
                </a:extLst>
              </a:tr>
              <a:tr h="0">
                <a:tc>
                  <a:txBody>
                    <a:bodyPr/>
                    <a:lstStyle/>
                    <a:p>
                      <a:pPr algn="l" fontAlgn="t"/>
                      <a:r>
                        <a:rPr lang="es-CO" sz="1100" b="1" u="none" strike="noStrike">
                          <a:effectLst/>
                        </a:rPr>
                        <a:t>Secundaria incompleta</a:t>
                      </a:r>
                      <a:endParaRPr lang="es-CO" sz="1100" b="1" i="0" u="none" strike="noStrike">
                        <a:solidFill>
                          <a:srgbClr val="000000"/>
                        </a:solidFill>
                        <a:effectLst/>
                        <a:latin typeface="+mn-lt"/>
                      </a:endParaRPr>
                    </a:p>
                  </a:txBody>
                  <a:tcPr marL="596" marR="596" marT="596" marB="0"/>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1583199989"/>
                  </a:ext>
                </a:extLst>
              </a:tr>
              <a:tr h="0">
                <a:tc>
                  <a:txBody>
                    <a:bodyPr/>
                    <a:lstStyle/>
                    <a:p>
                      <a:pPr algn="l" fontAlgn="t"/>
                      <a:r>
                        <a:rPr lang="es-CO" sz="1100" b="1" u="none" strike="noStrike">
                          <a:effectLst/>
                        </a:rPr>
                        <a:t>Secundaria completa</a:t>
                      </a:r>
                      <a:endParaRPr lang="es-CO" sz="1100" b="1" i="0" u="none" strike="noStrike">
                        <a:solidFill>
                          <a:srgbClr val="000000"/>
                        </a:solidFill>
                        <a:effectLst/>
                        <a:latin typeface="+mn-lt"/>
                      </a:endParaRPr>
                    </a:p>
                  </a:txBody>
                  <a:tcPr marL="596" marR="596" marT="596" marB="0"/>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45%</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33%</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1749267676"/>
                  </a:ext>
                </a:extLst>
              </a:tr>
              <a:tr h="0">
                <a:tc>
                  <a:txBody>
                    <a:bodyPr/>
                    <a:lstStyle/>
                    <a:p>
                      <a:pPr algn="l" fontAlgn="t"/>
                      <a:r>
                        <a:rPr lang="es-CO" sz="1100" b="1" u="none" strike="noStrike">
                          <a:effectLst/>
                        </a:rPr>
                        <a:t>Técnico profesional</a:t>
                      </a:r>
                      <a:endParaRPr lang="es-CO" sz="1100" b="1" i="0" u="none" strike="noStrike">
                        <a:solidFill>
                          <a:srgbClr val="000000"/>
                        </a:solidFill>
                        <a:effectLst/>
                        <a:latin typeface="+mn-lt"/>
                      </a:endParaRPr>
                    </a:p>
                  </a:txBody>
                  <a:tcPr marL="596" marR="596" marT="596" marB="0"/>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292200135"/>
                  </a:ext>
                </a:extLst>
              </a:tr>
              <a:tr h="0">
                <a:tc>
                  <a:txBody>
                    <a:bodyPr/>
                    <a:lstStyle/>
                    <a:p>
                      <a:pPr algn="l" fontAlgn="t"/>
                      <a:r>
                        <a:rPr lang="es-CO" sz="1100" b="1" u="none" strike="noStrike">
                          <a:effectLst/>
                        </a:rPr>
                        <a:t>Tecnológico</a:t>
                      </a:r>
                      <a:endParaRPr lang="es-CO" sz="1100" b="1" i="0" u="none" strike="noStrike">
                        <a:solidFill>
                          <a:srgbClr val="000000"/>
                        </a:solidFill>
                        <a:effectLst/>
                        <a:latin typeface="+mn-lt"/>
                      </a:endParaRPr>
                    </a:p>
                  </a:txBody>
                  <a:tcPr marL="596" marR="596" marT="596"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3960643525"/>
                  </a:ext>
                </a:extLst>
              </a:tr>
              <a:tr h="0">
                <a:tc>
                  <a:txBody>
                    <a:bodyPr/>
                    <a:lstStyle/>
                    <a:p>
                      <a:pPr algn="l" fontAlgn="t"/>
                      <a:r>
                        <a:rPr lang="es-CO" sz="1100" b="1" u="none" strike="noStrike" dirty="0">
                          <a:effectLst/>
                        </a:rPr>
                        <a:t>Universitario</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1341251333"/>
                  </a:ext>
                </a:extLst>
              </a:tr>
              <a:tr h="0">
                <a:tc>
                  <a:txBody>
                    <a:bodyPr/>
                    <a:lstStyle/>
                    <a:p>
                      <a:pPr algn="l" fontAlgn="t"/>
                      <a:r>
                        <a:rPr lang="es-CO" sz="1100" b="1" u="none" strike="noStrike" dirty="0">
                          <a:effectLst/>
                        </a:rPr>
                        <a:t>Especialización</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1785659865"/>
                  </a:ext>
                </a:extLst>
              </a:tr>
              <a:tr h="0">
                <a:tc>
                  <a:txBody>
                    <a:bodyPr/>
                    <a:lstStyle/>
                    <a:p>
                      <a:pPr algn="l" fontAlgn="t"/>
                      <a:r>
                        <a:rPr lang="es-CO" sz="1100" b="1" u="none" strike="noStrike" dirty="0">
                          <a:effectLst/>
                        </a:rPr>
                        <a:t>Maestría</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u="none" strike="noStrike">
                          <a:effectLst/>
                        </a:rPr>
                        <a:t>0,4%</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241999996"/>
                  </a:ext>
                </a:extLst>
              </a:tr>
              <a:tr h="0">
                <a:tc>
                  <a:txBody>
                    <a:bodyPr/>
                    <a:lstStyle/>
                    <a:p>
                      <a:pPr algn="l" fontAlgn="t"/>
                      <a:r>
                        <a:rPr lang="es-CO" sz="1100" b="1" u="none" strike="noStrike" dirty="0">
                          <a:effectLst/>
                        </a:rPr>
                        <a:t>Doctorado</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u="none" strike="noStrike">
                          <a:effectLst/>
                        </a:rPr>
                        <a:t>0,4%</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748025910"/>
                  </a:ext>
                </a:extLst>
              </a:tr>
              <a:tr h="0">
                <a:tc>
                  <a:txBody>
                    <a:bodyPr/>
                    <a:lstStyle/>
                    <a:p>
                      <a:pPr algn="l" fontAlgn="t"/>
                      <a:r>
                        <a:rPr lang="es-CO" sz="1100" b="1" u="none" strike="noStrike" dirty="0">
                          <a:effectLst/>
                        </a:rPr>
                        <a:t>No sabe, no informa</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u="none" strike="noStrike">
                          <a:effectLst/>
                        </a:rPr>
                        <a:t>0,2%</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1642929505"/>
                  </a:ext>
                </a:extLst>
              </a:tr>
              <a:tr h="0">
                <a:tc>
                  <a:txBody>
                    <a:bodyPr/>
                    <a:lstStyle/>
                    <a:p>
                      <a:pPr algn="l" fontAlgn="t"/>
                      <a:r>
                        <a:rPr lang="es-CO" sz="1100" b="1" u="none" strike="noStrike" dirty="0">
                          <a:effectLst/>
                        </a:rPr>
                        <a:t>Total</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96" marR="596" marT="596"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1338761607"/>
                  </a:ext>
                </a:extLst>
              </a:tr>
              <a:tr h="0">
                <a:tc>
                  <a:txBody>
                    <a:bodyPr/>
                    <a:lstStyle/>
                    <a:p>
                      <a:pPr algn="l" fontAlgn="t"/>
                      <a:r>
                        <a:rPr lang="es-CO" sz="1100" b="1" u="none" strike="noStrike" dirty="0">
                          <a:effectLst/>
                        </a:rPr>
                        <a:t>Base Expandida</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596" marR="596" marT="596" marB="0" anchor="ctr"/>
                </a:tc>
                <a:tc>
                  <a:txBody>
                    <a:bodyPr/>
                    <a:lstStyle/>
                    <a:p>
                      <a:pPr algn="ctr" fontAlgn="ctr"/>
                      <a:r>
                        <a:rPr lang="es-CO" sz="1100" b="1" u="none" strike="noStrike" dirty="0">
                          <a:effectLst/>
                        </a:rPr>
                        <a:t>385.273</a:t>
                      </a:r>
                      <a:endParaRPr lang="es-CO" sz="1100" b="1" i="0" u="none" strike="noStrike" dirty="0">
                        <a:solidFill>
                          <a:srgbClr val="000000"/>
                        </a:solidFill>
                        <a:effectLst/>
                        <a:latin typeface="+mn-lt"/>
                      </a:endParaRPr>
                    </a:p>
                  </a:txBody>
                  <a:tcPr marL="596" marR="596" marT="596" marB="0" anchor="ctr"/>
                </a:tc>
                <a:tc>
                  <a:txBody>
                    <a:bodyPr/>
                    <a:lstStyle/>
                    <a:p>
                      <a:pPr algn="ctr" fontAlgn="ctr"/>
                      <a:r>
                        <a:rPr lang="es-CO" sz="1100" b="1" u="none" strike="noStrike">
                          <a:effectLst/>
                        </a:rPr>
                        <a:t>182.481</a:t>
                      </a:r>
                      <a:endParaRPr lang="es-CO" sz="1100" b="1" i="0" u="none" strike="noStrike">
                        <a:solidFill>
                          <a:srgbClr val="000000"/>
                        </a:solidFill>
                        <a:effectLst/>
                        <a:latin typeface="+mn-lt"/>
                      </a:endParaRPr>
                    </a:p>
                  </a:txBody>
                  <a:tcPr marL="596" marR="596" marT="596" marB="0" anchor="ctr"/>
                </a:tc>
                <a:tc>
                  <a:txBody>
                    <a:bodyPr/>
                    <a:lstStyle/>
                    <a:p>
                      <a:pPr algn="ctr" fontAlgn="ctr"/>
                      <a:r>
                        <a:rPr lang="es-CO" sz="1100" b="1" u="none" strike="noStrike">
                          <a:effectLst/>
                        </a:rPr>
                        <a:t>414.957</a:t>
                      </a:r>
                      <a:endParaRPr lang="es-CO" sz="1100" b="1" i="0" u="none" strike="noStrike">
                        <a:solidFill>
                          <a:srgbClr val="000000"/>
                        </a:solidFill>
                        <a:effectLst/>
                        <a:latin typeface="+mn-lt"/>
                      </a:endParaRPr>
                    </a:p>
                  </a:txBody>
                  <a:tcPr marL="596" marR="596" marT="596" marB="0" anchor="ctr"/>
                </a:tc>
                <a:tc>
                  <a:txBody>
                    <a:bodyPr/>
                    <a:lstStyle/>
                    <a:p>
                      <a:pPr algn="ctr" fontAlgn="ctr"/>
                      <a:r>
                        <a:rPr lang="es-CO" sz="1100" b="1" u="none" strike="noStrike">
                          <a:effectLst/>
                        </a:rPr>
                        <a:t>669.847</a:t>
                      </a:r>
                      <a:endParaRPr lang="es-CO" sz="1100" b="1" i="0" u="none" strike="noStrike">
                        <a:solidFill>
                          <a:srgbClr val="000000"/>
                        </a:solidFill>
                        <a:effectLst/>
                        <a:latin typeface="+mn-lt"/>
                      </a:endParaRPr>
                    </a:p>
                  </a:txBody>
                  <a:tcPr marL="596" marR="596" marT="596" marB="0" anchor="ctr"/>
                </a:tc>
                <a:extLst>
                  <a:ext uri="{0D108BD9-81ED-4DB2-BD59-A6C34878D82A}">
                    <a16:rowId xmlns:a16="http://schemas.microsoft.com/office/drawing/2014/main" val="2227481942"/>
                  </a:ext>
                </a:extLst>
              </a:tr>
              <a:tr h="0">
                <a:tc>
                  <a:txBody>
                    <a:bodyPr/>
                    <a:lstStyle/>
                    <a:p>
                      <a:pPr algn="l"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96" marR="596" marT="596"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596" marR="596" marT="596" marB="0" anchor="ctr"/>
                </a:tc>
                <a:tc>
                  <a:txBody>
                    <a:bodyPr/>
                    <a:lstStyle/>
                    <a:p>
                      <a:pPr algn="ctr" fontAlgn="ctr"/>
                      <a:r>
                        <a:rPr lang="es-CO" sz="1100" b="1" u="none" strike="noStrike" dirty="0">
                          <a:effectLst/>
                        </a:rPr>
                        <a:t>89</a:t>
                      </a:r>
                      <a:endParaRPr lang="es-CO" sz="1100" b="1" i="0" u="none" strike="noStrike" dirty="0">
                        <a:solidFill>
                          <a:srgbClr val="000000"/>
                        </a:solidFill>
                        <a:effectLst/>
                        <a:latin typeface="+mn-lt"/>
                      </a:endParaRPr>
                    </a:p>
                  </a:txBody>
                  <a:tcPr marL="596" marR="596" marT="596" marB="0" anchor="ctr"/>
                </a:tc>
                <a:tc>
                  <a:txBody>
                    <a:bodyPr/>
                    <a:lstStyle/>
                    <a:p>
                      <a:pPr algn="ctr" fontAlgn="ctr"/>
                      <a:r>
                        <a:rPr lang="es-CO" sz="1100" b="1" u="none" strike="noStrike" dirty="0">
                          <a:effectLst/>
                        </a:rPr>
                        <a:t>42</a:t>
                      </a:r>
                      <a:endParaRPr lang="es-CO" sz="1100" b="1" i="0" u="none" strike="noStrike" dirty="0">
                        <a:solidFill>
                          <a:srgbClr val="000000"/>
                        </a:solidFill>
                        <a:effectLst/>
                        <a:latin typeface="+mn-lt"/>
                      </a:endParaRPr>
                    </a:p>
                  </a:txBody>
                  <a:tcPr marL="596" marR="596" marT="596" marB="0" anchor="ctr"/>
                </a:tc>
                <a:tc>
                  <a:txBody>
                    <a:bodyPr/>
                    <a:lstStyle/>
                    <a:p>
                      <a:pPr algn="ctr" fontAlgn="ctr"/>
                      <a:r>
                        <a:rPr lang="es-CO" sz="1100" b="1" u="none" strike="noStrike" dirty="0">
                          <a:effectLst/>
                        </a:rPr>
                        <a:t>171</a:t>
                      </a:r>
                      <a:endParaRPr lang="es-CO" sz="1100" b="1" i="0" u="none" strike="noStrike" dirty="0">
                        <a:solidFill>
                          <a:srgbClr val="000000"/>
                        </a:solidFill>
                        <a:effectLst/>
                        <a:latin typeface="+mn-lt"/>
                      </a:endParaRPr>
                    </a:p>
                  </a:txBody>
                  <a:tcPr marL="596" marR="596" marT="596" marB="0" anchor="ctr"/>
                </a:tc>
                <a:tc>
                  <a:txBody>
                    <a:bodyPr/>
                    <a:lstStyle/>
                    <a:p>
                      <a:pPr algn="ctr" fontAlgn="ctr"/>
                      <a:r>
                        <a:rPr lang="es-CO" sz="1100" b="1" u="none" strike="noStrike" dirty="0">
                          <a:effectLst/>
                        </a:rPr>
                        <a:t>133</a:t>
                      </a:r>
                      <a:endParaRPr lang="es-CO" sz="1100" b="1" i="0" u="none" strike="noStrike" dirty="0">
                        <a:solidFill>
                          <a:srgbClr val="000000"/>
                        </a:solidFill>
                        <a:effectLst/>
                        <a:latin typeface="+mn-lt"/>
                      </a:endParaRPr>
                    </a:p>
                  </a:txBody>
                  <a:tcPr marL="596" marR="596" marT="596" marB="0" anchor="ctr"/>
                </a:tc>
                <a:extLst>
                  <a:ext uri="{0D108BD9-81ED-4DB2-BD59-A6C34878D82A}">
                    <a16:rowId xmlns:a16="http://schemas.microsoft.com/office/drawing/2014/main" val="1598884545"/>
                  </a:ext>
                </a:extLst>
              </a:tr>
            </a:tbl>
          </a:graphicData>
        </a:graphic>
      </p:graphicFrame>
    </p:spTree>
    <p:extLst>
      <p:ext uri="{BB962C8B-B14F-4D97-AF65-F5344CB8AC3E}">
        <p14:creationId xmlns:p14="http://schemas.microsoft.com/office/powerpoint/2010/main" val="79457137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3"/>
            <a:ext cx="524634"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180</a:t>
            </a:fld>
            <a:endParaRPr sz="1350" dirty="0">
              <a:solidFill>
                <a:schemeClr val="accent3">
                  <a:lumMod val="75000"/>
                </a:schemeClr>
              </a:solidFill>
              <a:latin typeface="Calibri"/>
              <a:cs typeface="Calibri"/>
            </a:endParaRPr>
          </a:p>
        </p:txBody>
      </p:sp>
      <p:sp>
        <p:nvSpPr>
          <p:cNvPr id="63"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COMUNIDAD</a:t>
            </a:r>
          </a:p>
          <a:p>
            <a:pPr marL="8573" marR="3429">
              <a:spcBef>
                <a:spcPts val="68"/>
              </a:spcBef>
            </a:pPr>
            <a:r>
              <a:rPr lang="es-MX" sz="2363" spc="115" dirty="0">
                <a:solidFill>
                  <a:schemeClr val="accent3">
                    <a:lumMod val="75000"/>
                  </a:schemeClr>
                </a:solidFill>
                <a:latin typeface="+mn-lt"/>
              </a:rPr>
              <a:t>LGBTIQ+</a:t>
            </a:r>
            <a:endParaRPr lang="es-MX" sz="2363" spc="84" dirty="0">
              <a:solidFill>
                <a:schemeClr val="accent3">
                  <a:lumMod val="75000"/>
                </a:schemeClr>
              </a:solidFill>
              <a:latin typeface="+mn-lt"/>
            </a:endParaRPr>
          </a:p>
        </p:txBody>
      </p:sp>
      <p:sp>
        <p:nvSpPr>
          <p:cNvPr id="64" name="object 8"/>
          <p:cNvSpPr txBox="1"/>
          <p:nvPr/>
        </p:nvSpPr>
        <p:spPr>
          <a:xfrm>
            <a:off x="551384" y="1052736"/>
            <a:ext cx="11305256"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¿Te identificas como parte de la comunidad LGTBIQ+?</a:t>
            </a:r>
          </a:p>
        </p:txBody>
      </p:sp>
      <p:grpSp>
        <p:nvGrpSpPr>
          <p:cNvPr id="95" name="Grupo 94"/>
          <p:cNvGrpSpPr/>
          <p:nvPr/>
        </p:nvGrpSpPr>
        <p:grpSpPr>
          <a:xfrm>
            <a:off x="4965584" y="6093296"/>
            <a:ext cx="2114861" cy="446715"/>
            <a:chOff x="9536152" y="5954085"/>
            <a:chExt cx="2114861" cy="446715"/>
          </a:xfrm>
        </p:grpSpPr>
        <p:sp>
          <p:nvSpPr>
            <p:cNvPr id="96"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97" name="Rectángulo 96">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98" name="CuadroTexto 97">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99" name="Rectángulo 98">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00" name="CuadroTexto 99">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101" name="Grupo 100"/>
          <p:cNvGrpSpPr/>
          <p:nvPr/>
        </p:nvGrpSpPr>
        <p:grpSpPr>
          <a:xfrm>
            <a:off x="1061114" y="6094457"/>
            <a:ext cx="1212265" cy="430887"/>
            <a:chOff x="8433990" y="5969913"/>
            <a:chExt cx="1212265" cy="430887"/>
          </a:xfrm>
        </p:grpSpPr>
        <p:sp>
          <p:nvSpPr>
            <p:cNvPr id="102"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103" name="Rectángulo 102">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4" name="CuadroTexto 103">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105" name="Grupo 104"/>
          <p:cNvGrpSpPr/>
          <p:nvPr/>
        </p:nvGrpSpPr>
        <p:grpSpPr>
          <a:xfrm>
            <a:off x="8917735" y="6078629"/>
            <a:ext cx="2517106" cy="446715"/>
            <a:chOff x="8256240" y="6309320"/>
            <a:chExt cx="2517106" cy="446715"/>
          </a:xfrm>
        </p:grpSpPr>
        <p:sp>
          <p:nvSpPr>
            <p:cNvPr id="106"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07" name="Rectángulo 106">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08" name="CuadroTexto 107">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109" name="Rectángulo 108">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10" name="CuadroTexto 109">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111" name="Rectángulo 110">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12" name="CuadroTexto 111">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113" name="22 Rectángulo"/>
          <p:cNvSpPr/>
          <p:nvPr/>
        </p:nvSpPr>
        <p:spPr>
          <a:xfrm>
            <a:off x="5525476" y="1646832"/>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114" name="object 4">
            <a:extLst>
              <a:ext uri="{FF2B5EF4-FFF2-40B4-BE49-F238E27FC236}">
                <a16:creationId xmlns:a16="http://schemas.microsoft.com/office/drawing/2014/main" id="{A7157F5C-9DC2-425E-A31F-74B0C3BE6816}"/>
              </a:ext>
            </a:extLst>
          </p:cNvPr>
          <p:cNvSpPr txBox="1"/>
          <p:nvPr/>
        </p:nvSpPr>
        <p:spPr>
          <a:xfrm>
            <a:off x="1133032"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15" name="object 4">
            <a:extLst>
              <a:ext uri="{FF2B5EF4-FFF2-40B4-BE49-F238E27FC236}">
                <a16:creationId xmlns:a16="http://schemas.microsoft.com/office/drawing/2014/main" id="{FC66D8EB-E0AF-40E7-8EE1-0C25FBC9B55C}"/>
              </a:ext>
            </a:extLst>
          </p:cNvPr>
          <p:cNvSpPr txBox="1"/>
          <p:nvPr/>
        </p:nvSpPr>
        <p:spPr>
          <a:xfrm>
            <a:off x="4975325"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16" name="Rectángulo 115">
            <a:extLst>
              <a:ext uri="{FF2B5EF4-FFF2-40B4-BE49-F238E27FC236}">
                <a16:creationId xmlns:a16="http://schemas.microsoft.com/office/drawing/2014/main" id="{82BEA086-6F56-425E-93AB-1C9BCBCE5A27}"/>
              </a:ext>
            </a:extLst>
          </p:cNvPr>
          <p:cNvSpPr/>
          <p:nvPr/>
        </p:nvSpPr>
        <p:spPr>
          <a:xfrm>
            <a:off x="983432" y="2275025"/>
            <a:ext cx="2546149"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7" name="Rectángulo 116">
            <a:extLst>
              <a:ext uri="{FF2B5EF4-FFF2-40B4-BE49-F238E27FC236}">
                <a16:creationId xmlns:a16="http://schemas.microsoft.com/office/drawing/2014/main" id="{7081C7F0-A3E9-4743-9530-F2B4C8089B2D}"/>
              </a:ext>
            </a:extLst>
          </p:cNvPr>
          <p:cNvSpPr/>
          <p:nvPr/>
        </p:nvSpPr>
        <p:spPr>
          <a:xfrm>
            <a:off x="4236369" y="2275025"/>
            <a:ext cx="3515815"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8" name="object 4">
            <a:extLst>
              <a:ext uri="{FF2B5EF4-FFF2-40B4-BE49-F238E27FC236}">
                <a16:creationId xmlns:a16="http://schemas.microsoft.com/office/drawing/2014/main" id="{FC66D8EB-E0AF-40E7-8EE1-0C25FBC9B55C}"/>
              </a:ext>
            </a:extLst>
          </p:cNvPr>
          <p:cNvSpPr txBox="1"/>
          <p:nvPr/>
        </p:nvSpPr>
        <p:spPr>
          <a:xfrm>
            <a:off x="8719741" y="264422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119" name="Rectángulo 118">
            <a:extLst>
              <a:ext uri="{FF2B5EF4-FFF2-40B4-BE49-F238E27FC236}">
                <a16:creationId xmlns:a16="http://schemas.microsoft.com/office/drawing/2014/main" id="{7081C7F0-A3E9-4743-9530-F2B4C8089B2D}"/>
              </a:ext>
            </a:extLst>
          </p:cNvPr>
          <p:cNvSpPr/>
          <p:nvPr/>
        </p:nvSpPr>
        <p:spPr>
          <a:xfrm>
            <a:off x="8256240" y="2276872"/>
            <a:ext cx="3312368"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1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871559676"/>
              </p:ext>
            </p:extLst>
          </p:nvPr>
        </p:nvGraphicFramePr>
        <p:xfrm>
          <a:off x="4439817" y="2973727"/>
          <a:ext cx="3077467" cy="2683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503770846"/>
              </p:ext>
            </p:extLst>
          </p:nvPr>
        </p:nvGraphicFramePr>
        <p:xfrm>
          <a:off x="8419133" y="2973727"/>
          <a:ext cx="3077467" cy="2685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909912698"/>
              </p:ext>
            </p:extLst>
          </p:nvPr>
        </p:nvGraphicFramePr>
        <p:xfrm>
          <a:off x="767408" y="2973595"/>
          <a:ext cx="3077467" cy="26397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731517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3"/>
            <a:ext cx="524634"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181</a:t>
            </a:fld>
            <a:endParaRPr sz="1350" dirty="0">
              <a:solidFill>
                <a:schemeClr val="accent3">
                  <a:lumMod val="75000"/>
                </a:schemeClr>
              </a:solidFill>
              <a:latin typeface="Calibri"/>
              <a:cs typeface="Calibri"/>
            </a:endParaRPr>
          </a:p>
        </p:txBody>
      </p:sp>
      <p:sp>
        <p:nvSpPr>
          <p:cNvPr id="37"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COMUNIDAD</a:t>
            </a:r>
          </a:p>
          <a:p>
            <a:pPr marL="8573" marR="3429">
              <a:spcBef>
                <a:spcPts val="68"/>
              </a:spcBef>
            </a:pPr>
            <a:r>
              <a:rPr lang="es-MX" sz="2363" spc="115" dirty="0">
                <a:solidFill>
                  <a:schemeClr val="accent3">
                    <a:lumMod val="75000"/>
                  </a:schemeClr>
                </a:solidFill>
                <a:latin typeface="+mn-lt"/>
              </a:rPr>
              <a:t>LGBTIQ+</a:t>
            </a:r>
            <a:endParaRPr lang="es-MX" sz="2363" spc="84" dirty="0">
              <a:solidFill>
                <a:schemeClr val="accent3">
                  <a:lumMod val="75000"/>
                </a:schemeClr>
              </a:solidFill>
              <a:latin typeface="+mn-lt"/>
            </a:endParaRPr>
          </a:p>
        </p:txBody>
      </p:sp>
      <p:sp>
        <p:nvSpPr>
          <p:cNvPr id="38" name="object 8"/>
          <p:cNvSpPr txBox="1"/>
          <p:nvPr/>
        </p:nvSpPr>
        <p:spPr>
          <a:xfrm>
            <a:off x="551384" y="1052736"/>
            <a:ext cx="11305256"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¿Te identificas como parte de la comunidad LGTBIQ+?</a:t>
            </a:r>
          </a:p>
        </p:txBody>
      </p:sp>
      <p:grpSp>
        <p:nvGrpSpPr>
          <p:cNvPr id="39" name="Grupo 38"/>
          <p:cNvGrpSpPr/>
          <p:nvPr/>
        </p:nvGrpSpPr>
        <p:grpSpPr>
          <a:xfrm>
            <a:off x="119337" y="4797152"/>
            <a:ext cx="2958374" cy="446715"/>
            <a:chOff x="8957443" y="6078629"/>
            <a:chExt cx="3519487"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1" name="CuadroTexto 40">
              <a:extLst>
                <a:ext uri="{FF2B5EF4-FFF2-40B4-BE49-F238E27FC236}">
                  <a16:creationId xmlns:a16="http://schemas.microsoft.com/office/drawing/2014/main" id="{C80FD727-6A73-4F22-989A-FF4F7D29AFB0}"/>
                </a:ext>
              </a:extLst>
            </p:cNvPr>
            <p:cNvSpPr txBox="1"/>
            <p:nvPr/>
          </p:nvSpPr>
          <p:spPr>
            <a:xfrm>
              <a:off x="9886787" y="6094457"/>
              <a:ext cx="776548" cy="415498"/>
            </a:xfrm>
            <a:prstGeom prst="rect">
              <a:avLst/>
            </a:prstGeom>
            <a:noFill/>
          </p:spPr>
          <p:txBody>
            <a:bodyPr wrap="none" rtlCol="0">
              <a:spAutoFit/>
            </a:bodyPr>
            <a:lstStyle/>
            <a:p>
              <a:r>
                <a:rPr lang="es-CO" sz="1000" dirty="0">
                  <a:solidFill>
                    <a:schemeClr val="accent3">
                      <a:lumMod val="75000"/>
                    </a:schemeClr>
                  </a:solidFill>
                  <a:latin typeface="+mn-lt"/>
                </a:rPr>
                <a:t>Ladera</a:t>
              </a:r>
            </a:p>
            <a:p>
              <a:r>
                <a:rPr lang="es-CO" sz="1000" dirty="0">
                  <a:solidFill>
                    <a:schemeClr val="accent3">
                      <a:lumMod val="75000"/>
                    </a:schemeClr>
                  </a:solidFill>
                  <a:latin typeface="+mn-lt"/>
                </a:rPr>
                <a:t>Base: 42</a:t>
              </a:r>
            </a:p>
          </p:txBody>
        </p:sp>
        <p:sp>
          <p:nvSpPr>
            <p:cNvPr id="42" name="Rectángulo 4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3" name="CuadroTexto 42">
              <a:extLst>
                <a:ext uri="{FF2B5EF4-FFF2-40B4-BE49-F238E27FC236}">
                  <a16:creationId xmlns:a16="http://schemas.microsoft.com/office/drawing/2014/main" id="{958EB4CF-4518-4B49-9A15-18ADBDAAF982}"/>
                </a:ext>
              </a:extLst>
            </p:cNvPr>
            <p:cNvSpPr txBox="1"/>
            <p:nvPr/>
          </p:nvSpPr>
          <p:spPr>
            <a:xfrm>
              <a:off x="9094699" y="6094457"/>
              <a:ext cx="801340" cy="415498"/>
            </a:xfrm>
            <a:prstGeom prst="rect">
              <a:avLst/>
            </a:prstGeom>
            <a:noFill/>
          </p:spPr>
          <p:txBody>
            <a:bodyPr wrap="none" rtlCol="0">
              <a:spAutoFit/>
            </a:bodyPr>
            <a:lstStyle/>
            <a:p>
              <a:r>
                <a:rPr lang="es-CO" sz="1000" dirty="0">
                  <a:solidFill>
                    <a:schemeClr val="accent3">
                      <a:lumMod val="75000"/>
                    </a:schemeClr>
                  </a:solidFill>
                  <a:latin typeface="+mn-lt"/>
                </a:rPr>
                <a:t>Centro A</a:t>
              </a:r>
            </a:p>
            <a:p>
              <a:r>
                <a:rPr lang="es-CO" sz="1000" dirty="0">
                  <a:solidFill>
                    <a:schemeClr val="accent3">
                      <a:lumMod val="75000"/>
                    </a:schemeClr>
                  </a:solidFill>
                  <a:latin typeface="+mn-lt"/>
                </a:rPr>
                <a:t>Base: 89</a:t>
              </a:r>
            </a:p>
          </p:txBody>
        </p:sp>
        <p:sp>
          <p:nvSpPr>
            <p:cNvPr id="44" name="Rectángulo 43">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5" name="Rectángulo 44">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6" name="CuadroTexto 45">
              <a:extLst>
                <a:ext uri="{FF2B5EF4-FFF2-40B4-BE49-F238E27FC236}">
                  <a16:creationId xmlns:a16="http://schemas.microsoft.com/office/drawing/2014/main" id="{C80FD727-6A73-4F22-989A-FF4F7D29AFB0}"/>
                </a:ext>
              </a:extLst>
            </p:cNvPr>
            <p:cNvSpPr txBox="1"/>
            <p:nvPr/>
          </p:nvSpPr>
          <p:spPr>
            <a:xfrm>
              <a:off x="10630912" y="6078629"/>
              <a:ext cx="955810" cy="400110"/>
            </a:xfrm>
            <a:prstGeom prst="rect">
              <a:avLst/>
            </a:prstGeom>
            <a:noFill/>
          </p:spPr>
          <p:txBody>
            <a:bodyPr wrap="none" rtlCol="0">
              <a:spAutoFit/>
            </a:bodyPr>
            <a:lstStyle/>
            <a:p>
              <a:r>
                <a:rPr lang="es-CO" sz="1000" dirty="0">
                  <a:solidFill>
                    <a:schemeClr val="accent3">
                      <a:lumMod val="75000"/>
                    </a:schemeClr>
                  </a:solidFill>
                  <a:latin typeface="+mn-lt"/>
                </a:rPr>
                <a:t>U. Corredor</a:t>
              </a:r>
            </a:p>
            <a:p>
              <a:r>
                <a:rPr lang="es-CO" sz="1000" dirty="0">
                  <a:solidFill>
                    <a:schemeClr val="accent3">
                      <a:lumMod val="75000"/>
                    </a:schemeClr>
                  </a:solidFill>
                  <a:latin typeface="+mn-lt"/>
                </a:rPr>
                <a:t>Base: 171</a:t>
              </a:r>
            </a:p>
          </p:txBody>
        </p:sp>
        <p:sp>
          <p:nvSpPr>
            <p:cNvPr id="47" name="Rectángulo 46">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48" name="CuadroTexto 47">
              <a:extLst>
                <a:ext uri="{FF2B5EF4-FFF2-40B4-BE49-F238E27FC236}">
                  <a16:creationId xmlns:a16="http://schemas.microsoft.com/office/drawing/2014/main" id="{C80FD727-6A73-4F22-989A-FF4F7D29AFB0}"/>
                </a:ext>
              </a:extLst>
            </p:cNvPr>
            <p:cNvSpPr txBox="1"/>
            <p:nvPr/>
          </p:nvSpPr>
          <p:spPr>
            <a:xfrm>
              <a:off x="11566889" y="6093296"/>
              <a:ext cx="910041" cy="415498"/>
            </a:xfrm>
            <a:prstGeom prst="rect">
              <a:avLst/>
            </a:prstGeom>
            <a:noFill/>
          </p:spPr>
          <p:txBody>
            <a:bodyPr wrap="none" rtlCol="0">
              <a:spAutoFit/>
            </a:bodyPr>
            <a:lstStyle/>
            <a:p>
              <a:r>
                <a:rPr lang="es-CO" sz="1000" dirty="0">
                  <a:solidFill>
                    <a:schemeClr val="accent3">
                      <a:lumMod val="75000"/>
                    </a:schemeClr>
                  </a:solidFill>
                  <a:latin typeface="+mn-lt"/>
                </a:rPr>
                <a:t>U. Oriente</a:t>
              </a:r>
            </a:p>
            <a:p>
              <a:r>
                <a:rPr lang="es-CO" sz="1000" dirty="0">
                  <a:solidFill>
                    <a:schemeClr val="accent3">
                      <a:lumMod val="75000"/>
                    </a:schemeClr>
                  </a:solidFill>
                  <a:latin typeface="+mn-lt"/>
                </a:rPr>
                <a:t>Base: 133</a:t>
              </a:r>
            </a:p>
          </p:txBody>
        </p:sp>
      </p:grpSp>
      <p:graphicFrame>
        <p:nvGraphicFramePr>
          <p:cNvPr id="4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68570036"/>
              </p:ext>
            </p:extLst>
          </p:nvPr>
        </p:nvGraphicFramePr>
        <p:xfrm>
          <a:off x="116654" y="2258526"/>
          <a:ext cx="2863353" cy="2632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453768352"/>
              </p:ext>
            </p:extLst>
          </p:nvPr>
        </p:nvGraphicFramePr>
        <p:xfrm>
          <a:off x="5455853" y="1988840"/>
          <a:ext cx="6400787" cy="1355016"/>
        </p:xfrm>
        <a:graphic>
          <a:graphicData uri="http://schemas.openxmlformats.org/drawingml/2006/table">
            <a:tbl>
              <a:tblPr>
                <a:tableStyleId>{69C7853C-536D-4A76-A0AE-DD22124D55A5}</a:tableStyleId>
              </a:tblPr>
              <a:tblGrid>
                <a:gridCol w="1360787">
                  <a:extLst>
                    <a:ext uri="{9D8B030D-6E8A-4147-A177-3AD203B41FA5}">
                      <a16:colId xmlns:a16="http://schemas.microsoft.com/office/drawing/2014/main" val="1574518625"/>
                    </a:ext>
                  </a:extLst>
                </a:gridCol>
                <a:gridCol w="720000">
                  <a:extLst>
                    <a:ext uri="{9D8B030D-6E8A-4147-A177-3AD203B41FA5}">
                      <a16:colId xmlns:a16="http://schemas.microsoft.com/office/drawing/2014/main" val="3455544057"/>
                    </a:ext>
                  </a:extLst>
                </a:gridCol>
                <a:gridCol w="720000">
                  <a:extLst>
                    <a:ext uri="{9D8B030D-6E8A-4147-A177-3AD203B41FA5}">
                      <a16:colId xmlns:a16="http://schemas.microsoft.com/office/drawing/2014/main" val="1771239648"/>
                    </a:ext>
                  </a:extLst>
                </a:gridCol>
                <a:gridCol w="720000">
                  <a:extLst>
                    <a:ext uri="{9D8B030D-6E8A-4147-A177-3AD203B41FA5}">
                      <a16:colId xmlns:a16="http://schemas.microsoft.com/office/drawing/2014/main" val="1919621600"/>
                    </a:ext>
                  </a:extLst>
                </a:gridCol>
                <a:gridCol w="720000">
                  <a:extLst>
                    <a:ext uri="{9D8B030D-6E8A-4147-A177-3AD203B41FA5}">
                      <a16:colId xmlns:a16="http://schemas.microsoft.com/office/drawing/2014/main" val="2121946979"/>
                    </a:ext>
                  </a:extLst>
                </a:gridCol>
                <a:gridCol w="720000">
                  <a:extLst>
                    <a:ext uri="{9D8B030D-6E8A-4147-A177-3AD203B41FA5}">
                      <a16:colId xmlns:a16="http://schemas.microsoft.com/office/drawing/2014/main" val="207240846"/>
                    </a:ext>
                  </a:extLst>
                </a:gridCol>
                <a:gridCol w="720000">
                  <a:extLst>
                    <a:ext uri="{9D8B030D-6E8A-4147-A177-3AD203B41FA5}">
                      <a16:colId xmlns:a16="http://schemas.microsoft.com/office/drawing/2014/main" val="738408489"/>
                    </a:ext>
                  </a:extLst>
                </a:gridCol>
                <a:gridCol w="720000">
                  <a:extLst>
                    <a:ext uri="{9D8B030D-6E8A-4147-A177-3AD203B41FA5}">
                      <a16:colId xmlns:a16="http://schemas.microsoft.com/office/drawing/2014/main" val="3146298104"/>
                    </a:ext>
                  </a:extLst>
                </a:gridCol>
              </a:tblGrid>
              <a:tr h="34747">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737" marR="1737" marT="1737"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737" marR="1737" marT="1737"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1737" marR="1737" marT="173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95657743"/>
                  </a:ext>
                </a:extLst>
              </a:tr>
              <a:tr h="64745">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737" marR="1737" marT="1737"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737" marR="1737" marT="1737"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737" marR="1737" marT="1737"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737" marR="1737" marT="1737"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1737" marR="1737" marT="1737"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737" marR="1737" marT="1737" marB="0" anchor="b"/>
                </a:tc>
                <a:extLst>
                  <a:ext uri="{0D108BD9-81ED-4DB2-BD59-A6C34878D82A}">
                    <a16:rowId xmlns:a16="http://schemas.microsoft.com/office/drawing/2014/main" val="279312786"/>
                  </a:ext>
                </a:extLst>
              </a:tr>
              <a:tr h="34747">
                <a:tc>
                  <a:txBody>
                    <a:bodyPr/>
                    <a:lstStyle/>
                    <a:p>
                      <a:pPr algn="r" fontAlgn="t"/>
                      <a:r>
                        <a:rPr lang="es-CO" sz="1100" b="1" u="none" strike="noStrike" dirty="0">
                          <a:effectLst/>
                        </a:rPr>
                        <a:t>Si</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dirty="0">
                          <a:effectLst/>
                        </a:rPr>
                        <a:t>7%</a:t>
                      </a:r>
                      <a:endParaRPr lang="es-CO" sz="1100" b="0" i="0" u="none" strike="noStrike" dirty="0">
                        <a:solidFill>
                          <a:srgbClr val="000000"/>
                        </a:solidFill>
                        <a:effectLst/>
                        <a:latin typeface="+mn-lt"/>
                      </a:endParaRPr>
                    </a:p>
                  </a:txBody>
                  <a:tcPr marL="1737" marR="1737" marT="1737" marB="0" anchor="ctr"/>
                </a:tc>
                <a:tc>
                  <a:txBody>
                    <a:bodyPr/>
                    <a:lstStyle/>
                    <a:p>
                      <a:pPr algn="ctr" fontAlgn="ctr"/>
                      <a:r>
                        <a:rPr lang="es-CO" sz="1100" u="none" strike="noStrike" dirty="0">
                          <a:effectLst/>
                        </a:rPr>
                        <a:t>6%</a:t>
                      </a:r>
                      <a:endParaRPr lang="es-CO" sz="1100" b="0" i="0" u="none" strike="noStrike" dirty="0">
                        <a:solidFill>
                          <a:srgbClr val="000000"/>
                        </a:solidFill>
                        <a:effectLst/>
                        <a:latin typeface="+mn-lt"/>
                      </a:endParaRPr>
                    </a:p>
                  </a:txBody>
                  <a:tcPr marL="1737" marR="1737" marT="1737" marB="0" anchor="ctr"/>
                </a:tc>
                <a:tc>
                  <a:txBody>
                    <a:bodyPr/>
                    <a:lstStyle/>
                    <a:p>
                      <a:pPr algn="ctr" fontAlgn="ctr"/>
                      <a:r>
                        <a:rPr lang="es-CO" sz="1100" u="none" strike="noStrike" dirty="0">
                          <a:effectLst/>
                        </a:rPr>
                        <a:t>7%</a:t>
                      </a:r>
                      <a:endParaRPr lang="es-CO" sz="1100" b="0" i="0" u="none" strike="noStrike" dirty="0">
                        <a:solidFill>
                          <a:srgbClr val="000000"/>
                        </a:solidFill>
                        <a:effectLst/>
                        <a:latin typeface="+mn-lt"/>
                      </a:endParaRPr>
                    </a:p>
                  </a:txBody>
                  <a:tcPr marL="1737" marR="1737" marT="1737"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dirty="0">
                          <a:effectLst/>
                        </a:rPr>
                        <a:t>3%</a:t>
                      </a:r>
                      <a:endParaRPr lang="es-CO" sz="1100" b="0" i="0" u="none" strike="noStrike" dirty="0">
                        <a:solidFill>
                          <a:srgbClr val="000000"/>
                        </a:solidFill>
                        <a:effectLst/>
                        <a:latin typeface="+mn-lt"/>
                      </a:endParaRPr>
                    </a:p>
                  </a:txBody>
                  <a:tcPr marL="1737" marR="1737" marT="1737" marB="0" anchor="ctr"/>
                </a:tc>
                <a:extLst>
                  <a:ext uri="{0D108BD9-81ED-4DB2-BD59-A6C34878D82A}">
                    <a16:rowId xmlns:a16="http://schemas.microsoft.com/office/drawing/2014/main" val="2734979609"/>
                  </a:ext>
                </a:extLst>
              </a:tr>
              <a:tr h="34747">
                <a:tc>
                  <a:txBody>
                    <a:bodyPr/>
                    <a:lstStyle/>
                    <a:p>
                      <a:pPr algn="r" fontAlgn="t"/>
                      <a:r>
                        <a:rPr lang="es-CO" sz="1100" b="1" u="none" strike="noStrike" dirty="0">
                          <a:effectLst/>
                        </a:rPr>
                        <a:t>No</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u="none" strike="noStrike">
                          <a:effectLst/>
                        </a:rPr>
                        <a:t>94%</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96%</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93%</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94%</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dirty="0">
                          <a:effectLst/>
                        </a:rPr>
                        <a:t>93%</a:t>
                      </a:r>
                      <a:endParaRPr lang="es-CO" sz="1100" b="0" i="0" u="none" strike="noStrike" dirty="0">
                        <a:solidFill>
                          <a:srgbClr val="000000"/>
                        </a:solidFill>
                        <a:effectLst/>
                        <a:latin typeface="+mn-lt"/>
                      </a:endParaRPr>
                    </a:p>
                  </a:txBody>
                  <a:tcPr marL="1737" marR="1737" marT="1737" marB="0" anchor="ctr"/>
                </a:tc>
                <a:tc>
                  <a:txBody>
                    <a:bodyPr/>
                    <a:lstStyle/>
                    <a:p>
                      <a:pPr algn="ctr" fontAlgn="ctr"/>
                      <a:r>
                        <a:rPr lang="es-CO" sz="1100" u="none" strike="noStrike" dirty="0">
                          <a:effectLst/>
                        </a:rPr>
                        <a:t>92%</a:t>
                      </a:r>
                      <a:endParaRPr lang="es-CO" sz="1100" b="0" i="0" u="none" strike="noStrike" dirty="0">
                        <a:solidFill>
                          <a:srgbClr val="000000"/>
                        </a:solidFill>
                        <a:effectLst/>
                        <a:latin typeface="+mn-lt"/>
                      </a:endParaRPr>
                    </a:p>
                  </a:txBody>
                  <a:tcPr marL="1737" marR="1737" marT="1737" marB="0" anchor="ctr"/>
                </a:tc>
                <a:tc>
                  <a:txBody>
                    <a:bodyPr/>
                    <a:lstStyle/>
                    <a:p>
                      <a:pPr algn="ctr" fontAlgn="ctr"/>
                      <a:r>
                        <a:rPr lang="es-CO" sz="1100" u="none" strike="noStrike" dirty="0">
                          <a:effectLst/>
                        </a:rPr>
                        <a:t>94%</a:t>
                      </a:r>
                      <a:endParaRPr lang="es-CO" sz="1100" b="0" i="0" u="none" strike="noStrike" dirty="0">
                        <a:solidFill>
                          <a:srgbClr val="000000"/>
                        </a:solidFill>
                        <a:effectLst/>
                        <a:latin typeface="+mn-lt"/>
                      </a:endParaRPr>
                    </a:p>
                  </a:txBody>
                  <a:tcPr marL="1737" marR="1737" marT="1737" marB="0" anchor="ctr"/>
                </a:tc>
                <a:extLst>
                  <a:ext uri="{0D108BD9-81ED-4DB2-BD59-A6C34878D82A}">
                    <a16:rowId xmlns:a16="http://schemas.microsoft.com/office/drawing/2014/main" val="2456252714"/>
                  </a:ext>
                </a:extLst>
              </a:tr>
              <a:tr h="34747">
                <a:tc>
                  <a:txBody>
                    <a:bodyPr/>
                    <a:lstStyle/>
                    <a:p>
                      <a:pPr algn="r" fontAlgn="t"/>
                      <a:r>
                        <a:rPr lang="es-CO" sz="1100" b="1" u="none" strike="noStrike">
                          <a:effectLst/>
                        </a:rPr>
                        <a:t>Prefiere no responder</a:t>
                      </a:r>
                      <a:endParaRPr lang="es-CO" sz="1100" b="1" i="0" u="none" strike="noStrike">
                        <a:solidFill>
                          <a:srgbClr val="000000"/>
                        </a:solidFill>
                        <a:effectLst/>
                        <a:latin typeface="+mn-lt"/>
                      </a:endParaRPr>
                    </a:p>
                  </a:txBody>
                  <a:tcPr marL="1737" marR="1737" marT="1737"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dirty="0">
                          <a:effectLst/>
                        </a:rPr>
                        <a:t>3%</a:t>
                      </a:r>
                      <a:endParaRPr lang="es-CO" sz="1100" b="0" i="0" u="none" strike="noStrike" dirty="0">
                        <a:solidFill>
                          <a:srgbClr val="000000"/>
                        </a:solidFill>
                        <a:effectLst/>
                        <a:latin typeface="+mn-lt"/>
                      </a:endParaRPr>
                    </a:p>
                  </a:txBody>
                  <a:tcPr marL="1737" marR="1737" marT="1737" marB="0" anchor="ctr"/>
                </a:tc>
                <a:tc>
                  <a:txBody>
                    <a:bodyPr/>
                    <a:lstStyle/>
                    <a:p>
                      <a:pPr algn="ctr" fontAlgn="ctr"/>
                      <a:r>
                        <a:rPr lang="es-CO" sz="1100" u="none" strike="noStrike" dirty="0">
                          <a:effectLst/>
                        </a:rPr>
                        <a:t>3%</a:t>
                      </a:r>
                      <a:endParaRPr lang="es-CO" sz="1100" b="0" i="0" u="none" strike="noStrike" dirty="0">
                        <a:solidFill>
                          <a:srgbClr val="000000"/>
                        </a:solidFill>
                        <a:effectLst/>
                        <a:latin typeface="+mn-lt"/>
                      </a:endParaRPr>
                    </a:p>
                  </a:txBody>
                  <a:tcPr marL="1737" marR="1737" marT="1737" marB="0" anchor="ctr"/>
                </a:tc>
                <a:extLst>
                  <a:ext uri="{0D108BD9-81ED-4DB2-BD59-A6C34878D82A}">
                    <a16:rowId xmlns:a16="http://schemas.microsoft.com/office/drawing/2014/main" val="3448994899"/>
                  </a:ext>
                </a:extLst>
              </a:tr>
              <a:tr h="34747">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a:effectLst/>
                        </a:rPr>
                        <a:t>100%</a:t>
                      </a:r>
                      <a:endParaRPr lang="es-CO" sz="1100" b="0" i="0" u="none" strike="noStrike">
                        <a:solidFill>
                          <a:srgbClr val="000000"/>
                        </a:solidFill>
                        <a:effectLst/>
                        <a:latin typeface="+mn-lt"/>
                      </a:endParaRPr>
                    </a:p>
                  </a:txBody>
                  <a:tcPr marL="672" marR="672" marT="672"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672" marR="672" marT="672" marB="0" anchor="ctr"/>
                </a:tc>
                <a:extLst>
                  <a:ext uri="{0D108BD9-81ED-4DB2-BD59-A6C34878D82A}">
                    <a16:rowId xmlns:a16="http://schemas.microsoft.com/office/drawing/2014/main" val="408630229"/>
                  </a:ext>
                </a:extLst>
              </a:tr>
              <a:tr h="34747">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2683450799"/>
                  </a:ext>
                </a:extLst>
              </a:tr>
              <a:tr h="34747">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737" marR="1737" marT="1737" marB="0" anchor="ctr"/>
                </a:tc>
                <a:extLst>
                  <a:ext uri="{0D108BD9-81ED-4DB2-BD59-A6C34878D82A}">
                    <a16:rowId xmlns:a16="http://schemas.microsoft.com/office/drawing/2014/main" val="1663287105"/>
                  </a:ext>
                </a:extLst>
              </a:tr>
            </a:tbl>
          </a:graphicData>
        </a:graphic>
      </p:graphicFrame>
      <p:sp>
        <p:nvSpPr>
          <p:cNvPr id="18" name="object 4">
            <a:extLst>
              <a:ext uri="{FF2B5EF4-FFF2-40B4-BE49-F238E27FC236}">
                <a16:creationId xmlns:a16="http://schemas.microsoft.com/office/drawing/2014/main" id="{FC66D8EB-E0AF-40E7-8EE1-0C25FBC9B55C}"/>
              </a:ext>
            </a:extLst>
          </p:cNvPr>
          <p:cNvSpPr txBox="1"/>
          <p:nvPr/>
        </p:nvSpPr>
        <p:spPr>
          <a:xfrm>
            <a:off x="695400" y="250021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Tree>
    <p:extLst>
      <p:ext uri="{BB962C8B-B14F-4D97-AF65-F5344CB8AC3E}">
        <p14:creationId xmlns:p14="http://schemas.microsoft.com/office/powerpoint/2010/main" val="553055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upo 61"/>
          <p:cNvGrpSpPr/>
          <p:nvPr/>
        </p:nvGrpSpPr>
        <p:grpSpPr>
          <a:xfrm>
            <a:off x="6810406" y="2293386"/>
            <a:ext cx="4968627" cy="4006414"/>
            <a:chOff x="127000" y="3303429"/>
            <a:chExt cx="8352904" cy="7261359"/>
          </a:xfrm>
        </p:grpSpPr>
        <p:graphicFrame>
          <p:nvGraphicFramePr>
            <p:cNvPr id="63" name="Chart 12"/>
            <p:cNvGraphicFramePr/>
            <p:nvPr>
              <p:extLst>
                <p:ext uri="{D42A27DB-BD31-4B8C-83A1-F6EECF244321}">
                  <p14:modId xmlns:p14="http://schemas.microsoft.com/office/powerpoint/2010/main" val="843625369"/>
                </p:ext>
              </p:extLst>
            </p:nvPr>
          </p:nvGraphicFramePr>
          <p:xfrm>
            <a:off x="127000" y="3303429"/>
            <a:ext cx="8352904" cy="7261359"/>
          </p:xfrm>
          <a:graphic>
            <a:graphicData uri="http://schemas.openxmlformats.org/drawingml/2006/chart">
              <c:chart xmlns:c="http://schemas.openxmlformats.org/drawingml/2006/chart" xmlns:r="http://schemas.openxmlformats.org/officeDocument/2006/relationships" r:id="rId2"/>
            </a:graphicData>
          </a:graphic>
        </p:graphicFrame>
        <p:sp>
          <p:nvSpPr>
            <p:cNvPr id="68" name="TextBox 20"/>
            <p:cNvSpPr txBox="1"/>
            <p:nvPr/>
          </p:nvSpPr>
          <p:spPr>
            <a:xfrm>
              <a:off x="3188316" y="3548475"/>
              <a:ext cx="1129685"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NSE 1-2</a:t>
              </a:r>
            </a:p>
          </p:txBody>
        </p:sp>
        <p:sp>
          <p:nvSpPr>
            <p:cNvPr id="69" name="TextBox 20"/>
            <p:cNvSpPr txBox="1"/>
            <p:nvPr/>
          </p:nvSpPr>
          <p:spPr>
            <a:xfrm>
              <a:off x="3188314" y="3920008"/>
              <a:ext cx="1129685"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NSE 3-4</a:t>
              </a:r>
            </a:p>
          </p:txBody>
        </p:sp>
      </p:grpSp>
      <p:grpSp>
        <p:nvGrpSpPr>
          <p:cNvPr id="58" name="Grupo 57"/>
          <p:cNvGrpSpPr/>
          <p:nvPr/>
        </p:nvGrpSpPr>
        <p:grpSpPr>
          <a:xfrm>
            <a:off x="46880" y="2306508"/>
            <a:ext cx="3672408" cy="4006414"/>
            <a:chOff x="127000" y="3303429"/>
            <a:chExt cx="8352904" cy="7261359"/>
          </a:xfrm>
        </p:grpSpPr>
        <p:graphicFrame>
          <p:nvGraphicFramePr>
            <p:cNvPr id="59" name="Chart 12"/>
            <p:cNvGraphicFramePr/>
            <p:nvPr/>
          </p:nvGraphicFramePr>
          <p:xfrm>
            <a:off x="127000" y="3303429"/>
            <a:ext cx="8352904" cy="7261359"/>
          </p:xfrm>
          <a:graphic>
            <a:graphicData uri="http://schemas.openxmlformats.org/drawingml/2006/chart">
              <c:chart xmlns:c="http://schemas.openxmlformats.org/drawingml/2006/chart" xmlns:r="http://schemas.openxmlformats.org/officeDocument/2006/relationships" r:id="rId3"/>
            </a:graphicData>
          </a:graphic>
        </p:graphicFrame>
        <p:sp>
          <p:nvSpPr>
            <p:cNvPr id="60" name="TextBox 20"/>
            <p:cNvSpPr txBox="1"/>
            <p:nvPr/>
          </p:nvSpPr>
          <p:spPr>
            <a:xfrm>
              <a:off x="3482593" y="3782970"/>
              <a:ext cx="835407"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Total</a:t>
              </a:r>
            </a:p>
          </p:txBody>
        </p:sp>
      </p:grpSp>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VÍCTIMA DEL </a:t>
            </a:r>
          </a:p>
          <a:p>
            <a:pPr marL="8573" marR="3429">
              <a:spcBef>
                <a:spcPts val="68"/>
              </a:spcBef>
            </a:pPr>
            <a:r>
              <a:rPr lang="es-MX" sz="2363" spc="101" dirty="0">
                <a:solidFill>
                  <a:schemeClr val="accent3">
                    <a:lumMod val="75000"/>
                  </a:schemeClr>
                </a:solidFill>
                <a:latin typeface="+mn-lt"/>
              </a:rPr>
              <a:t>CONFLICTO ARMADO</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¿Usted  ha sido víctima del conflicto armado colombiano?</a:t>
            </a:r>
          </a:p>
        </p:txBody>
      </p:sp>
      <p:sp>
        <p:nvSpPr>
          <p:cNvPr id="39" name="22 Rectángulo"/>
          <p:cNvSpPr/>
          <p:nvPr/>
        </p:nvSpPr>
        <p:spPr>
          <a:xfrm>
            <a:off x="5519802" y="1451455"/>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133" name="object 4">
            <a:extLst>
              <a:ext uri="{FF2B5EF4-FFF2-40B4-BE49-F238E27FC236}">
                <a16:creationId xmlns:a16="http://schemas.microsoft.com/office/drawing/2014/main" id="{A7157F5C-9DC2-425E-A31F-74B0C3BE6816}"/>
              </a:ext>
            </a:extLst>
          </p:cNvPr>
          <p:cNvSpPr txBox="1"/>
          <p:nvPr/>
        </p:nvSpPr>
        <p:spPr>
          <a:xfrm>
            <a:off x="983342" y="198884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202" name="object 4">
            <a:extLst>
              <a:ext uri="{FF2B5EF4-FFF2-40B4-BE49-F238E27FC236}">
                <a16:creationId xmlns:a16="http://schemas.microsoft.com/office/drawing/2014/main" id="{A7157F5C-9DC2-425E-A31F-74B0C3BE6816}"/>
              </a:ext>
            </a:extLst>
          </p:cNvPr>
          <p:cNvSpPr txBox="1"/>
          <p:nvPr/>
        </p:nvSpPr>
        <p:spPr>
          <a:xfrm>
            <a:off x="4799766" y="198884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grpSp>
        <p:nvGrpSpPr>
          <p:cNvPr id="203" name="Grupo 202"/>
          <p:cNvGrpSpPr/>
          <p:nvPr/>
        </p:nvGrpSpPr>
        <p:grpSpPr>
          <a:xfrm>
            <a:off x="4965584" y="6150637"/>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061114" y="6166465"/>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228" name="object 4">
            <a:extLst>
              <a:ext uri="{FF2B5EF4-FFF2-40B4-BE49-F238E27FC236}">
                <a16:creationId xmlns:a16="http://schemas.microsoft.com/office/drawing/2014/main" id="{A7157F5C-9DC2-425E-A31F-74B0C3BE6816}"/>
              </a:ext>
            </a:extLst>
          </p:cNvPr>
          <p:cNvSpPr txBox="1"/>
          <p:nvPr/>
        </p:nvSpPr>
        <p:spPr>
          <a:xfrm>
            <a:off x="8904222" y="198884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grpSp>
        <p:nvGrpSpPr>
          <p:cNvPr id="229" name="Grupo 228"/>
          <p:cNvGrpSpPr/>
          <p:nvPr/>
        </p:nvGrpSpPr>
        <p:grpSpPr>
          <a:xfrm>
            <a:off x="8917735" y="6150637"/>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248" name="TextBox 20"/>
          <p:cNvSpPr txBox="1"/>
          <p:nvPr/>
        </p:nvSpPr>
        <p:spPr>
          <a:xfrm>
            <a:off x="8616280" y="2852936"/>
            <a:ext cx="671980" cy="276999"/>
          </a:xfrm>
          <a:prstGeom prst="rect">
            <a:avLst/>
          </a:prstGeom>
          <a:noFill/>
        </p:spPr>
        <p:txBody>
          <a:bodyPr wrap="none" rtlCol="0" anchor="ctr">
            <a:spAutoFit/>
          </a:bodyPr>
          <a:lstStyle/>
          <a:p>
            <a:pPr algn="r" defTabSz="914412"/>
            <a:r>
              <a:rPr lang="es-CO" sz="1200" dirty="0">
                <a:solidFill>
                  <a:schemeClr val="tx1"/>
                </a:solidFill>
                <a:latin typeface="Calibri"/>
                <a:cs typeface="+mn-cs"/>
              </a:rPr>
              <a:t>NSE 5-6</a:t>
            </a:r>
          </a:p>
        </p:txBody>
      </p:sp>
      <p:cxnSp>
        <p:nvCxnSpPr>
          <p:cNvPr id="64" name="Conector recto 63"/>
          <p:cNvCxnSpPr/>
          <p:nvPr/>
        </p:nvCxnSpPr>
        <p:spPr>
          <a:xfrm>
            <a:off x="3935760" y="1988840"/>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Conector recto 66"/>
          <p:cNvCxnSpPr/>
          <p:nvPr/>
        </p:nvCxnSpPr>
        <p:spPr>
          <a:xfrm>
            <a:off x="8256240" y="1988840"/>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19</a:t>
            </a:fld>
            <a:endParaRPr sz="1350" dirty="0">
              <a:solidFill>
                <a:schemeClr val="accent3">
                  <a:lumMod val="75000"/>
                </a:schemeClr>
              </a:solidFill>
              <a:latin typeface="Calibri"/>
              <a:cs typeface="Calibri"/>
            </a:endParaRPr>
          </a:p>
        </p:txBody>
      </p:sp>
      <p:grpSp>
        <p:nvGrpSpPr>
          <p:cNvPr id="54" name="Grupo 53"/>
          <p:cNvGrpSpPr/>
          <p:nvPr/>
        </p:nvGrpSpPr>
        <p:grpSpPr>
          <a:xfrm>
            <a:off x="2711624" y="2276872"/>
            <a:ext cx="4968627" cy="4006414"/>
            <a:chOff x="127000" y="3303429"/>
            <a:chExt cx="8352904" cy="7261359"/>
          </a:xfrm>
        </p:grpSpPr>
        <p:graphicFrame>
          <p:nvGraphicFramePr>
            <p:cNvPr id="55" name="Chart 12"/>
            <p:cNvGraphicFramePr/>
            <p:nvPr/>
          </p:nvGraphicFramePr>
          <p:xfrm>
            <a:off x="127000" y="3303429"/>
            <a:ext cx="8352904" cy="7261359"/>
          </p:xfrm>
          <a:graphic>
            <a:graphicData uri="http://schemas.openxmlformats.org/drawingml/2006/chart">
              <c:chart xmlns:c="http://schemas.openxmlformats.org/drawingml/2006/chart" xmlns:r="http://schemas.openxmlformats.org/officeDocument/2006/relationships" r:id="rId4"/>
            </a:graphicData>
          </a:graphic>
        </p:graphicFrame>
        <p:sp>
          <p:nvSpPr>
            <p:cNvPr id="56" name="TextBox 20"/>
            <p:cNvSpPr txBox="1"/>
            <p:nvPr/>
          </p:nvSpPr>
          <p:spPr>
            <a:xfrm>
              <a:off x="3134634" y="3558409"/>
              <a:ext cx="1183367"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Hombre</a:t>
              </a:r>
            </a:p>
          </p:txBody>
        </p:sp>
        <p:sp>
          <p:nvSpPr>
            <p:cNvPr id="57" name="TextBox 20"/>
            <p:cNvSpPr txBox="1"/>
            <p:nvPr/>
          </p:nvSpPr>
          <p:spPr>
            <a:xfrm>
              <a:off x="3396326" y="3969935"/>
              <a:ext cx="965298" cy="502042"/>
            </a:xfrm>
            <a:prstGeom prst="rect">
              <a:avLst/>
            </a:prstGeom>
            <a:noFill/>
          </p:spPr>
          <p:txBody>
            <a:bodyPr wrap="none" rtlCol="0" anchor="ctr">
              <a:spAutoFit/>
            </a:bodyPr>
            <a:lstStyle/>
            <a:p>
              <a:pPr algn="r" defTabSz="914412"/>
              <a:r>
                <a:rPr lang="es-CO" sz="1200" dirty="0">
                  <a:solidFill>
                    <a:schemeClr val="tx1"/>
                  </a:solidFill>
                  <a:latin typeface="Calibri"/>
                  <a:cs typeface="+mn-cs"/>
                </a:rPr>
                <a:t>Mujer</a:t>
              </a:r>
            </a:p>
          </p:txBody>
        </p:sp>
      </p:grpSp>
      <p:sp>
        <p:nvSpPr>
          <p:cNvPr id="198" name="CuadroTexto 197"/>
          <p:cNvSpPr txBox="1"/>
          <p:nvPr/>
        </p:nvSpPr>
        <p:spPr>
          <a:xfrm>
            <a:off x="6240016" y="3661538"/>
            <a:ext cx="453970" cy="276999"/>
          </a:xfrm>
          <a:prstGeom prst="rect">
            <a:avLst/>
          </a:prstGeom>
          <a:noFill/>
        </p:spPr>
        <p:txBody>
          <a:bodyPr wrap="none" rtlCol="0">
            <a:spAutoFit/>
          </a:bodyPr>
          <a:lstStyle/>
          <a:p>
            <a:r>
              <a:rPr lang="es-CO" sz="1200" dirty="0">
                <a:solidFill>
                  <a:schemeClr val="tx1"/>
                </a:solidFill>
                <a:latin typeface="+mn-lt"/>
              </a:rPr>
              <a:t>21%</a:t>
            </a:r>
          </a:p>
        </p:txBody>
      </p:sp>
      <p:sp>
        <p:nvSpPr>
          <p:cNvPr id="199" name="CuadroTexto 198"/>
          <p:cNvSpPr txBox="1"/>
          <p:nvPr/>
        </p:nvSpPr>
        <p:spPr>
          <a:xfrm>
            <a:off x="6666546" y="3645024"/>
            <a:ext cx="453970" cy="276999"/>
          </a:xfrm>
          <a:prstGeom prst="rect">
            <a:avLst/>
          </a:prstGeom>
          <a:noFill/>
        </p:spPr>
        <p:txBody>
          <a:bodyPr wrap="none" rtlCol="0">
            <a:spAutoFit/>
          </a:bodyPr>
          <a:lstStyle/>
          <a:p>
            <a:r>
              <a:rPr lang="es-CO" sz="1200" dirty="0">
                <a:solidFill>
                  <a:schemeClr val="tx1"/>
                </a:solidFill>
                <a:latin typeface="+mn-lt"/>
              </a:rPr>
              <a:t>23%</a:t>
            </a:r>
          </a:p>
        </p:txBody>
      </p:sp>
      <p:sp>
        <p:nvSpPr>
          <p:cNvPr id="225" name="CuadroTexto 224"/>
          <p:cNvSpPr txBox="1"/>
          <p:nvPr/>
        </p:nvSpPr>
        <p:spPr>
          <a:xfrm>
            <a:off x="10398027" y="3290500"/>
            <a:ext cx="453970" cy="276999"/>
          </a:xfrm>
          <a:prstGeom prst="rect">
            <a:avLst/>
          </a:prstGeom>
          <a:noFill/>
        </p:spPr>
        <p:txBody>
          <a:bodyPr wrap="none" rtlCol="0">
            <a:spAutoFit/>
          </a:bodyPr>
          <a:lstStyle/>
          <a:p>
            <a:r>
              <a:rPr lang="es-CO" sz="1200" dirty="0">
                <a:solidFill>
                  <a:schemeClr val="tx1"/>
                </a:solidFill>
                <a:latin typeface="+mn-lt"/>
              </a:rPr>
              <a:t>17%</a:t>
            </a:r>
          </a:p>
        </p:txBody>
      </p:sp>
      <p:sp>
        <p:nvSpPr>
          <p:cNvPr id="226" name="CuadroTexto 225"/>
          <p:cNvSpPr txBox="1"/>
          <p:nvPr/>
        </p:nvSpPr>
        <p:spPr>
          <a:xfrm>
            <a:off x="10831893" y="3945514"/>
            <a:ext cx="453970" cy="276999"/>
          </a:xfrm>
          <a:prstGeom prst="rect">
            <a:avLst/>
          </a:prstGeom>
          <a:noFill/>
        </p:spPr>
        <p:txBody>
          <a:bodyPr wrap="none" rtlCol="0">
            <a:spAutoFit/>
          </a:bodyPr>
          <a:lstStyle/>
          <a:p>
            <a:r>
              <a:rPr lang="es-CO" sz="1200" dirty="0">
                <a:solidFill>
                  <a:schemeClr val="tx1"/>
                </a:solidFill>
                <a:latin typeface="+mn-lt"/>
              </a:rPr>
              <a:t>26%</a:t>
            </a:r>
          </a:p>
        </p:txBody>
      </p:sp>
      <p:sp>
        <p:nvSpPr>
          <p:cNvPr id="247" name="CuadroTexto 246"/>
          <p:cNvSpPr txBox="1"/>
          <p:nvPr/>
        </p:nvSpPr>
        <p:spPr>
          <a:xfrm>
            <a:off x="10319713" y="3682285"/>
            <a:ext cx="453970" cy="276999"/>
          </a:xfrm>
          <a:prstGeom prst="rect">
            <a:avLst/>
          </a:prstGeom>
          <a:noFill/>
        </p:spPr>
        <p:txBody>
          <a:bodyPr wrap="none" rtlCol="0">
            <a:spAutoFit/>
          </a:bodyPr>
          <a:lstStyle/>
          <a:p>
            <a:r>
              <a:rPr lang="es-CO" sz="1200" dirty="0">
                <a:solidFill>
                  <a:schemeClr val="tx1"/>
                </a:solidFill>
                <a:latin typeface="+mn-lt"/>
              </a:rPr>
              <a:t>21%</a:t>
            </a:r>
          </a:p>
        </p:txBody>
      </p:sp>
      <p:sp>
        <p:nvSpPr>
          <p:cNvPr id="61" name="CuadroTexto 60"/>
          <p:cNvSpPr txBox="1"/>
          <p:nvPr/>
        </p:nvSpPr>
        <p:spPr>
          <a:xfrm>
            <a:off x="3094730" y="3717032"/>
            <a:ext cx="453970" cy="276999"/>
          </a:xfrm>
          <a:prstGeom prst="rect">
            <a:avLst/>
          </a:prstGeom>
          <a:noFill/>
        </p:spPr>
        <p:txBody>
          <a:bodyPr wrap="none" rtlCol="0">
            <a:spAutoFit/>
          </a:bodyPr>
          <a:lstStyle/>
          <a:p>
            <a:r>
              <a:rPr lang="es-CO" sz="1200" dirty="0">
                <a:solidFill>
                  <a:schemeClr val="tx1"/>
                </a:solidFill>
                <a:latin typeface="+mn-lt"/>
              </a:rPr>
              <a:t>22%</a:t>
            </a:r>
          </a:p>
        </p:txBody>
      </p:sp>
    </p:spTree>
    <p:extLst>
      <p:ext uri="{BB962C8B-B14F-4D97-AF65-F5344CB8AC3E}">
        <p14:creationId xmlns:p14="http://schemas.microsoft.com/office/powerpoint/2010/main" val="3398147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798196" y="2726905"/>
            <a:ext cx="3655784" cy="1427294"/>
            <a:chOff x="279400" y="4039859"/>
            <a:chExt cx="5415977" cy="2114509"/>
          </a:xfrm>
        </p:grpSpPr>
        <p:sp>
          <p:nvSpPr>
            <p:cNvPr id="8" name="object 7">
              <a:extLst>
                <a:ext uri="{FF2B5EF4-FFF2-40B4-BE49-F238E27FC236}">
                  <a16:creationId xmlns:a16="http://schemas.microsoft.com/office/drawing/2014/main" id="{D6C92A0E-3B0A-4AD8-A1DC-F8A1CE4FE21D}"/>
                </a:ext>
              </a:extLst>
            </p:cNvPr>
            <p:cNvSpPr/>
            <p:nvPr/>
          </p:nvSpPr>
          <p:spPr>
            <a:xfrm>
              <a:off x="279400" y="4039859"/>
              <a:ext cx="217165" cy="2114509"/>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bg1"/>
            </a:solidFill>
            <a:ln>
              <a:solidFill>
                <a:schemeClr val="bg1"/>
              </a:solidFill>
            </a:ln>
          </p:spPr>
          <p:txBody>
            <a:bodyPr wrap="square" lIns="0" tIns="0" rIns="0" bIns="0" rtlCol="0"/>
            <a:lstStyle/>
            <a:p>
              <a:pPr defTabSz="617220" fontAlgn="auto">
                <a:spcBef>
                  <a:spcPts val="0"/>
                </a:spcBef>
                <a:spcAft>
                  <a:spcPts val="0"/>
                </a:spcAft>
              </a:pPr>
              <a:endParaRPr sz="1215" b="0" kern="0" dirty="0">
                <a:solidFill>
                  <a:schemeClr val="tx1"/>
                </a:solidFill>
              </a:endParaRPr>
            </a:p>
          </p:txBody>
        </p:sp>
        <p:sp>
          <p:nvSpPr>
            <p:cNvPr id="12" name="object 2">
              <a:extLst>
                <a:ext uri="{FF2B5EF4-FFF2-40B4-BE49-F238E27FC236}">
                  <a16:creationId xmlns:a16="http://schemas.microsoft.com/office/drawing/2014/main" id="{63B9DA6E-38D4-4610-948E-E136CAC1239B}"/>
                </a:ext>
              </a:extLst>
            </p:cNvPr>
            <p:cNvSpPr txBox="1">
              <a:spLocks/>
            </p:cNvSpPr>
            <p:nvPr/>
          </p:nvSpPr>
          <p:spPr>
            <a:xfrm>
              <a:off x="615376" y="4537346"/>
              <a:ext cx="5080001" cy="1119536"/>
            </a:xfrm>
            <a:prstGeom prst="rect">
              <a:avLst/>
            </a:prstGeom>
          </p:spPr>
          <p:txBody>
            <a:bodyPr vert="horz" wrap="square" lIns="0" tIns="7715" rIns="0" bIns="0" rtlCol="0">
              <a:spAutoFit/>
            </a:bodyPr>
            <a:lstStyle>
              <a:lvl1pPr>
                <a:defRPr>
                  <a:latin typeface="+mj-lt"/>
                  <a:ea typeface="+mj-ea"/>
                  <a:cs typeface="+mj-cs"/>
                </a:defRPr>
              </a:lvl1pPr>
            </a:lstStyle>
            <a:p>
              <a:pPr marL="7715" defTabSz="617220" fontAlgn="auto">
                <a:spcBef>
                  <a:spcPts val="61"/>
                </a:spcBef>
                <a:spcAft>
                  <a:spcPts val="0"/>
                </a:spcAft>
              </a:pPr>
              <a:r>
                <a:rPr lang="es-CO" sz="4860" kern="0" spc="86" dirty="0">
                  <a:solidFill>
                    <a:schemeClr val="bg1"/>
                  </a:solidFill>
                  <a:latin typeface="Calibri"/>
                </a:rPr>
                <a:t>CONTENIDO</a:t>
              </a:r>
            </a:p>
          </p:txBody>
        </p:sp>
      </p:grpSp>
      <p:grpSp>
        <p:nvGrpSpPr>
          <p:cNvPr id="4" name="Grupo 3"/>
          <p:cNvGrpSpPr/>
          <p:nvPr/>
        </p:nvGrpSpPr>
        <p:grpSpPr>
          <a:xfrm>
            <a:off x="4623351" y="1268760"/>
            <a:ext cx="7161281" cy="4752528"/>
            <a:chOff x="4695359" y="1196752"/>
            <a:chExt cx="7161281" cy="4752528"/>
          </a:xfrm>
        </p:grpSpPr>
        <p:sp>
          <p:nvSpPr>
            <p:cNvPr id="31" name="Rectangle 76"/>
            <p:cNvSpPr/>
            <p:nvPr/>
          </p:nvSpPr>
          <p:spPr>
            <a:xfrm>
              <a:off x="5561077" y="1196752"/>
              <a:ext cx="6223555"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defTabSz="617220" fontAlgn="auto">
                <a:spcBef>
                  <a:spcPts val="0"/>
                </a:spcBef>
                <a:spcAft>
                  <a:spcPts val="0"/>
                </a:spcAft>
              </a:pPr>
              <a:r>
                <a:rPr lang="es-CO" sz="1800" b="0" kern="0" dirty="0">
                  <a:solidFill>
                    <a:schemeClr val="tx1"/>
                  </a:solidFill>
                  <a:ea typeface="Open Sans" panose="020B0606030504020204" pitchFamily="34" charset="0"/>
                  <a:cs typeface="Open Sans" panose="020B0606030504020204" pitchFamily="34" charset="0"/>
                </a:rPr>
                <a:t>Módulo Sociodemográfico</a:t>
              </a:r>
              <a:endParaRPr lang="es-CO" sz="1800" b="0" kern="0" dirty="0">
                <a:solidFill>
                  <a:schemeClr val="tx1"/>
                </a:solidFill>
                <a:latin typeface="Calibri"/>
              </a:endParaRPr>
            </a:p>
          </p:txBody>
        </p:sp>
        <p:sp>
          <p:nvSpPr>
            <p:cNvPr id="32" name="TextBox 77"/>
            <p:cNvSpPr txBox="1"/>
            <p:nvPr/>
          </p:nvSpPr>
          <p:spPr>
            <a:xfrm>
              <a:off x="4707255" y="1196752"/>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01</a:t>
              </a:r>
            </a:p>
          </p:txBody>
        </p:sp>
        <p:sp>
          <p:nvSpPr>
            <p:cNvPr id="33" name="TextBox 78"/>
            <p:cNvSpPr txBox="1"/>
            <p:nvPr/>
          </p:nvSpPr>
          <p:spPr>
            <a:xfrm>
              <a:off x="4707255" y="2644228"/>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03</a:t>
              </a:r>
            </a:p>
          </p:txBody>
        </p:sp>
        <p:sp>
          <p:nvSpPr>
            <p:cNvPr id="37" name="TextBox 79"/>
            <p:cNvSpPr txBox="1"/>
            <p:nvPr/>
          </p:nvSpPr>
          <p:spPr>
            <a:xfrm>
              <a:off x="4707255" y="4077072"/>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05</a:t>
              </a:r>
            </a:p>
          </p:txBody>
        </p:sp>
        <p:sp>
          <p:nvSpPr>
            <p:cNvPr id="44" name="TextBox 80"/>
            <p:cNvSpPr txBox="1"/>
            <p:nvPr/>
          </p:nvSpPr>
          <p:spPr>
            <a:xfrm>
              <a:off x="4707255" y="4804468"/>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06</a:t>
              </a:r>
            </a:p>
          </p:txBody>
        </p:sp>
        <p:sp>
          <p:nvSpPr>
            <p:cNvPr id="51" name="TextBox 81"/>
            <p:cNvSpPr txBox="1"/>
            <p:nvPr/>
          </p:nvSpPr>
          <p:spPr>
            <a:xfrm>
              <a:off x="4707255" y="5524548"/>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07</a:t>
              </a:r>
            </a:p>
          </p:txBody>
        </p:sp>
        <p:sp>
          <p:nvSpPr>
            <p:cNvPr id="55" name="Rectangle 85"/>
            <p:cNvSpPr/>
            <p:nvPr/>
          </p:nvSpPr>
          <p:spPr>
            <a:xfrm>
              <a:off x="5561077" y="2638653"/>
              <a:ext cx="622355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spAutoFit/>
            </a:bodyPr>
            <a:lstStyle/>
            <a:p>
              <a:pPr defTabSz="617220" fontAlgn="auto">
                <a:spcBef>
                  <a:spcPts val="0"/>
                </a:spcBef>
                <a:spcAft>
                  <a:spcPts val="0"/>
                </a:spcAft>
              </a:pPr>
              <a:r>
                <a:rPr lang="es-CO" sz="1800" b="0" kern="0" dirty="0">
                  <a:solidFill>
                    <a:schemeClr val="tx1"/>
                  </a:solidFill>
                  <a:ea typeface="Open Sans" panose="020B0606030504020204" pitchFamily="34" charset="0"/>
                  <a:cs typeface="Open Sans" panose="020B0606030504020204" pitchFamily="34" charset="0"/>
                </a:rPr>
                <a:t>Modulo Movilidad - Submódulo: Hábitos para usuarios de vehículos privados</a:t>
              </a:r>
              <a:endParaRPr lang="es-CO" sz="1800" b="0" kern="0" dirty="0">
                <a:solidFill>
                  <a:schemeClr val="tx1"/>
                </a:solidFill>
                <a:latin typeface="Calibri"/>
                <a:ea typeface="Open Sans" panose="020B0606030504020204" pitchFamily="34" charset="0"/>
                <a:cs typeface="Open Sans" panose="020B0606030504020204" pitchFamily="34" charset="0"/>
              </a:endParaRPr>
            </a:p>
          </p:txBody>
        </p:sp>
        <p:sp>
          <p:nvSpPr>
            <p:cNvPr id="56" name="Rectangle 86"/>
            <p:cNvSpPr/>
            <p:nvPr/>
          </p:nvSpPr>
          <p:spPr>
            <a:xfrm>
              <a:off x="5561077" y="4077072"/>
              <a:ext cx="622355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spAutoFit/>
            </a:bodyPr>
            <a:lstStyle/>
            <a:p>
              <a:pPr defTabSz="617220" fontAlgn="auto">
                <a:spcBef>
                  <a:spcPts val="0"/>
                </a:spcBef>
                <a:spcAft>
                  <a:spcPts val="0"/>
                </a:spcAft>
              </a:pPr>
              <a:r>
                <a:rPr lang="es-MX" sz="1800" b="0" kern="0" dirty="0">
                  <a:solidFill>
                    <a:schemeClr val="tx1"/>
                  </a:solidFill>
                  <a:ea typeface="Open Sans" panose="020B0606030504020204" pitchFamily="34" charset="0"/>
                  <a:cs typeface="Open Sans" panose="020B0606030504020204" pitchFamily="34" charset="0"/>
                </a:rPr>
                <a:t>Submódulo - Características Viaje - Tiempo de viaje para usuarios de transporte público</a:t>
              </a:r>
              <a:endParaRPr lang="es-CO" sz="1800" b="0" kern="0" dirty="0">
                <a:solidFill>
                  <a:schemeClr val="tx1"/>
                </a:solidFill>
                <a:latin typeface="Calibri"/>
                <a:ea typeface="Open Sans" panose="020B0606030504020204" pitchFamily="34" charset="0"/>
                <a:cs typeface="Open Sans" panose="020B0606030504020204" pitchFamily="34" charset="0"/>
              </a:endParaRPr>
            </a:p>
          </p:txBody>
        </p:sp>
        <p:sp>
          <p:nvSpPr>
            <p:cNvPr id="57" name="Rectangle 87"/>
            <p:cNvSpPr/>
            <p:nvPr/>
          </p:nvSpPr>
          <p:spPr>
            <a:xfrm>
              <a:off x="5561077" y="4788392"/>
              <a:ext cx="629556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defTabSz="617220" fontAlgn="auto">
                <a:spcBef>
                  <a:spcPts val="0"/>
                </a:spcBef>
                <a:spcAft>
                  <a:spcPts val="0"/>
                </a:spcAft>
              </a:pPr>
              <a:r>
                <a:rPr lang="es-MX" sz="1800" b="0" kern="0" dirty="0">
                  <a:solidFill>
                    <a:schemeClr val="tx1"/>
                  </a:solidFill>
                  <a:ea typeface="Open Sans" panose="020B0606030504020204" pitchFamily="34" charset="0"/>
                  <a:cs typeface="Open Sans" panose="020B0606030504020204" pitchFamily="34" charset="0"/>
                </a:rPr>
                <a:t>Submódulo - Características Viaje- Tiempo de viaje para caminata</a:t>
              </a:r>
              <a:endParaRPr lang="es-CO" sz="1800" b="0" kern="0" dirty="0">
                <a:solidFill>
                  <a:schemeClr val="tx1"/>
                </a:solidFill>
                <a:latin typeface="Calibri"/>
                <a:ea typeface="Open Sans" panose="020B0606030504020204" pitchFamily="34" charset="0"/>
                <a:cs typeface="Open Sans" panose="020B0606030504020204" pitchFamily="34" charset="0"/>
              </a:endParaRPr>
            </a:p>
          </p:txBody>
        </p:sp>
        <p:sp>
          <p:nvSpPr>
            <p:cNvPr id="58" name="Rectangle 88"/>
            <p:cNvSpPr/>
            <p:nvPr/>
          </p:nvSpPr>
          <p:spPr>
            <a:xfrm>
              <a:off x="5561077" y="5476427"/>
              <a:ext cx="629556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defTabSz="617220" fontAlgn="auto">
                <a:spcBef>
                  <a:spcPts val="0"/>
                </a:spcBef>
                <a:spcAft>
                  <a:spcPts val="0"/>
                </a:spcAft>
              </a:pPr>
              <a:r>
                <a:rPr lang="es-CO" sz="1800" b="0" kern="0" dirty="0">
                  <a:solidFill>
                    <a:schemeClr val="tx1"/>
                  </a:solidFill>
                  <a:ea typeface="Open Sans" panose="020B0606030504020204" pitchFamily="34" charset="0"/>
                  <a:cs typeface="Open Sans" panose="020B0606030504020204" pitchFamily="34" charset="0"/>
                </a:rPr>
                <a:t>Submódulo - Características Viaje</a:t>
              </a:r>
              <a:endParaRPr lang="es-CO" sz="1800" b="0" kern="0" dirty="0">
                <a:solidFill>
                  <a:schemeClr val="tx1"/>
                </a:solidFill>
                <a:latin typeface="Calibri"/>
                <a:ea typeface="Open Sans" panose="020B0606030504020204" pitchFamily="34" charset="0"/>
                <a:cs typeface="Open Sans" panose="020B0606030504020204" pitchFamily="34" charset="0"/>
              </a:endParaRPr>
            </a:p>
          </p:txBody>
        </p:sp>
        <p:sp>
          <p:nvSpPr>
            <p:cNvPr id="19" name="TextBox 78"/>
            <p:cNvSpPr txBox="1"/>
            <p:nvPr/>
          </p:nvSpPr>
          <p:spPr>
            <a:xfrm>
              <a:off x="4695359" y="1916832"/>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02</a:t>
              </a:r>
            </a:p>
          </p:txBody>
        </p:sp>
        <p:sp>
          <p:nvSpPr>
            <p:cNvPr id="20" name="Rectangle 85"/>
            <p:cNvSpPr/>
            <p:nvPr/>
          </p:nvSpPr>
          <p:spPr>
            <a:xfrm>
              <a:off x="5561076" y="1916832"/>
              <a:ext cx="629556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defTabSz="617220" fontAlgn="auto">
                <a:spcBef>
                  <a:spcPts val="0"/>
                </a:spcBef>
                <a:spcAft>
                  <a:spcPts val="0"/>
                </a:spcAft>
              </a:pPr>
              <a:r>
                <a:rPr lang="es-CO" sz="1800" b="0" kern="0" dirty="0">
                  <a:solidFill>
                    <a:schemeClr val="tx1"/>
                  </a:solidFill>
                  <a:ea typeface="Open Sans" panose="020B0606030504020204" pitchFamily="34" charset="0"/>
                  <a:cs typeface="Open Sans" panose="020B0606030504020204" pitchFamily="34" charset="0"/>
                </a:rPr>
                <a:t>Modulo Movilidad - Submódulo Modo de Transporte</a:t>
              </a:r>
              <a:endParaRPr lang="es-CO" sz="1800" b="0" kern="0" dirty="0">
                <a:solidFill>
                  <a:schemeClr val="tx1"/>
                </a:solidFill>
                <a:latin typeface="Calibri"/>
                <a:ea typeface="Open Sans" panose="020B0606030504020204" pitchFamily="34" charset="0"/>
                <a:cs typeface="Open Sans" panose="020B0606030504020204" pitchFamily="34" charset="0"/>
              </a:endParaRPr>
            </a:p>
          </p:txBody>
        </p:sp>
        <p:sp>
          <p:nvSpPr>
            <p:cNvPr id="21" name="TextBox 78"/>
            <p:cNvSpPr txBox="1"/>
            <p:nvPr/>
          </p:nvSpPr>
          <p:spPr>
            <a:xfrm>
              <a:off x="4727848" y="3364308"/>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04</a:t>
              </a:r>
            </a:p>
          </p:txBody>
        </p:sp>
        <p:sp>
          <p:nvSpPr>
            <p:cNvPr id="22" name="Rectangle 85"/>
            <p:cNvSpPr/>
            <p:nvPr/>
          </p:nvSpPr>
          <p:spPr>
            <a:xfrm>
              <a:off x="5581670" y="3358733"/>
              <a:ext cx="620296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spAutoFit/>
            </a:bodyPr>
            <a:lstStyle/>
            <a:p>
              <a:pPr defTabSz="617220" fontAlgn="auto">
                <a:spcBef>
                  <a:spcPts val="0"/>
                </a:spcBef>
                <a:spcAft>
                  <a:spcPts val="0"/>
                </a:spcAft>
              </a:pPr>
              <a:r>
                <a:rPr lang="es-MX" sz="1800" b="0" kern="0" dirty="0">
                  <a:solidFill>
                    <a:schemeClr val="tx1"/>
                  </a:solidFill>
                  <a:ea typeface="Open Sans" panose="020B0606030504020204" pitchFamily="34" charset="0"/>
                  <a:cs typeface="Open Sans" panose="020B0606030504020204" pitchFamily="34" charset="0"/>
                </a:rPr>
                <a:t>Submódulo Características Viaje - Tiempo de viaje para usuarios  generales</a:t>
              </a:r>
              <a:endParaRPr lang="es-CO" sz="1800" b="0" kern="0" dirty="0">
                <a:solidFill>
                  <a:schemeClr val="tx1"/>
                </a:solidFill>
                <a:latin typeface="Calibri"/>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3555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p:cNvGrpSpPr/>
          <p:nvPr/>
        </p:nvGrpSpPr>
        <p:grpSpPr>
          <a:xfrm>
            <a:off x="-528736" y="2446922"/>
            <a:ext cx="4968627" cy="4006414"/>
            <a:chOff x="-528736" y="2014874"/>
            <a:chExt cx="4968627" cy="4006414"/>
          </a:xfrm>
        </p:grpSpPr>
        <p:graphicFrame>
          <p:nvGraphicFramePr>
            <p:cNvPr id="30" name="Chart 12"/>
            <p:cNvGraphicFramePr/>
            <p:nvPr>
              <p:extLst>
                <p:ext uri="{D42A27DB-BD31-4B8C-83A1-F6EECF244321}">
                  <p14:modId xmlns:p14="http://schemas.microsoft.com/office/powerpoint/2010/main" val="1408843216"/>
                </p:ext>
              </p:extLst>
            </p:nvPr>
          </p:nvGraphicFramePr>
          <p:xfrm>
            <a:off x="-528736" y="2014874"/>
            <a:ext cx="4968627" cy="4006414"/>
          </p:xfrm>
          <a:graphic>
            <a:graphicData uri="http://schemas.openxmlformats.org/drawingml/2006/chart">
              <c:chart xmlns:c="http://schemas.openxmlformats.org/drawingml/2006/chart" xmlns:r="http://schemas.openxmlformats.org/officeDocument/2006/relationships" r:id="rId2"/>
            </a:graphicData>
          </a:graphic>
        </p:graphicFrame>
        <p:sp>
          <p:nvSpPr>
            <p:cNvPr id="31" name="TextBox 20"/>
            <p:cNvSpPr txBox="1"/>
            <p:nvPr/>
          </p:nvSpPr>
          <p:spPr>
            <a:xfrm>
              <a:off x="694322" y="2071881"/>
              <a:ext cx="1269835" cy="276999"/>
            </a:xfrm>
            <a:prstGeom prst="rect">
              <a:avLst/>
            </a:prstGeom>
            <a:noFill/>
          </p:spPr>
          <p:txBody>
            <a:bodyPr wrap="none" rtlCol="0" anchor="ctr">
              <a:spAutoFit/>
            </a:bodyPr>
            <a:lstStyle/>
            <a:p>
              <a:pPr algn="r" defTabSz="914412"/>
              <a:r>
                <a:rPr lang="es-CO" sz="1200" dirty="0">
                  <a:solidFill>
                    <a:schemeClr val="tx1"/>
                  </a:solidFill>
                  <a:latin typeface="Calibri"/>
                  <a:cs typeface="+mn-cs"/>
                </a:rPr>
                <a:t>Centro Ampliado</a:t>
              </a:r>
            </a:p>
          </p:txBody>
        </p:sp>
        <p:sp>
          <p:nvSpPr>
            <p:cNvPr id="32" name="TextBox 20"/>
            <p:cNvSpPr txBox="1"/>
            <p:nvPr/>
          </p:nvSpPr>
          <p:spPr>
            <a:xfrm>
              <a:off x="1351680" y="2287905"/>
              <a:ext cx="612476" cy="276999"/>
            </a:xfrm>
            <a:prstGeom prst="rect">
              <a:avLst/>
            </a:prstGeom>
            <a:noFill/>
          </p:spPr>
          <p:txBody>
            <a:bodyPr wrap="none" rtlCol="0" anchor="ctr">
              <a:spAutoFit/>
            </a:bodyPr>
            <a:lstStyle/>
            <a:p>
              <a:pPr algn="r" defTabSz="914412"/>
              <a:r>
                <a:rPr lang="es-CO" sz="1200" dirty="0">
                  <a:solidFill>
                    <a:schemeClr val="tx1"/>
                  </a:solidFill>
                  <a:latin typeface="Calibri"/>
                  <a:cs typeface="+mn-cs"/>
                </a:rPr>
                <a:t>Ladera</a:t>
              </a:r>
            </a:p>
          </p:txBody>
        </p:sp>
        <p:sp>
          <p:nvSpPr>
            <p:cNvPr id="33" name="TextBox 20"/>
            <p:cNvSpPr txBox="1"/>
            <p:nvPr/>
          </p:nvSpPr>
          <p:spPr>
            <a:xfrm>
              <a:off x="709602" y="2492896"/>
              <a:ext cx="1263359" cy="276999"/>
            </a:xfrm>
            <a:prstGeom prst="rect">
              <a:avLst/>
            </a:prstGeom>
            <a:noFill/>
          </p:spPr>
          <p:txBody>
            <a:bodyPr wrap="none" rtlCol="0" anchor="ctr">
              <a:spAutoFit/>
            </a:bodyPr>
            <a:lstStyle/>
            <a:p>
              <a:pPr algn="r" defTabSz="914412"/>
              <a:r>
                <a:rPr lang="es-CO" sz="1200" dirty="0">
                  <a:solidFill>
                    <a:schemeClr val="tx1"/>
                  </a:solidFill>
                  <a:latin typeface="Calibri"/>
                  <a:cs typeface="+mn-cs"/>
                </a:rPr>
                <a:t>Urbana Corredor</a:t>
              </a:r>
            </a:p>
          </p:txBody>
        </p:sp>
        <p:sp>
          <p:nvSpPr>
            <p:cNvPr id="34" name="TextBox 20"/>
            <p:cNvSpPr txBox="1"/>
            <p:nvPr/>
          </p:nvSpPr>
          <p:spPr>
            <a:xfrm>
              <a:off x="814683" y="2708920"/>
              <a:ext cx="1176861" cy="276999"/>
            </a:xfrm>
            <a:prstGeom prst="rect">
              <a:avLst/>
            </a:prstGeom>
            <a:noFill/>
          </p:spPr>
          <p:txBody>
            <a:bodyPr wrap="none" rtlCol="0" anchor="ctr">
              <a:spAutoFit/>
            </a:bodyPr>
            <a:lstStyle/>
            <a:p>
              <a:pPr algn="r" defTabSz="914412"/>
              <a:r>
                <a:rPr lang="es-CO" sz="1200" dirty="0">
                  <a:solidFill>
                    <a:schemeClr val="tx1"/>
                  </a:solidFill>
                  <a:latin typeface="Calibri"/>
                  <a:cs typeface="+mn-cs"/>
                </a:rPr>
                <a:t>Urbana Oriente</a:t>
              </a:r>
            </a:p>
          </p:txBody>
        </p:sp>
      </p:grpSp>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VÍCTIMA DEL </a:t>
            </a:r>
          </a:p>
          <a:p>
            <a:pPr marL="8573" marR="3429">
              <a:spcBef>
                <a:spcPts val="68"/>
              </a:spcBef>
            </a:pPr>
            <a:r>
              <a:rPr lang="es-MX" sz="2363" spc="101" dirty="0">
                <a:solidFill>
                  <a:schemeClr val="accent3">
                    <a:lumMod val="75000"/>
                  </a:schemeClr>
                </a:solidFill>
                <a:latin typeface="+mn-lt"/>
              </a:rPr>
              <a:t>CONFLICTO ARMADO</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¿Usted  ha sido víctima del conflicto armado colombiano?</a:t>
            </a:r>
          </a:p>
        </p:txBody>
      </p:sp>
      <p:sp>
        <p:nvSpPr>
          <p:cNvPr id="47" name="object 19"/>
          <p:cNvSpPr txBox="1"/>
          <p:nvPr/>
        </p:nvSpPr>
        <p:spPr>
          <a:xfrm>
            <a:off x="11548030" y="6557962"/>
            <a:ext cx="45034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20</a:t>
            </a:fld>
            <a:endParaRPr sz="1350" dirty="0">
              <a:solidFill>
                <a:schemeClr val="accent3">
                  <a:lumMod val="75000"/>
                </a:schemeClr>
              </a:solidFill>
              <a:latin typeface="Calibri"/>
              <a:cs typeface="Calibri"/>
            </a:endParaRPr>
          </a:p>
        </p:txBody>
      </p:sp>
      <p:sp>
        <p:nvSpPr>
          <p:cNvPr id="54" name="22 Rectángulo"/>
          <p:cNvSpPr/>
          <p:nvPr/>
        </p:nvSpPr>
        <p:spPr>
          <a:xfrm>
            <a:off x="1142351" y="1988840"/>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sp>
        <p:nvSpPr>
          <p:cNvPr id="56" name="CuadroTexto 55"/>
          <p:cNvSpPr txBox="1"/>
          <p:nvPr/>
        </p:nvSpPr>
        <p:spPr>
          <a:xfrm>
            <a:off x="3553416" y="3836823"/>
            <a:ext cx="453970" cy="276999"/>
          </a:xfrm>
          <a:prstGeom prst="rect">
            <a:avLst/>
          </a:prstGeom>
          <a:noFill/>
        </p:spPr>
        <p:txBody>
          <a:bodyPr wrap="none" rtlCol="0">
            <a:spAutoFit/>
          </a:bodyPr>
          <a:lstStyle/>
          <a:p>
            <a:r>
              <a:rPr lang="es-CO" sz="1200" dirty="0">
                <a:solidFill>
                  <a:schemeClr val="tx1"/>
                </a:solidFill>
                <a:latin typeface="+mn-lt"/>
              </a:rPr>
              <a:t>25%</a:t>
            </a:r>
          </a:p>
        </p:txBody>
      </p:sp>
      <p:sp>
        <p:nvSpPr>
          <p:cNvPr id="57" name="CuadroTexto 56"/>
          <p:cNvSpPr txBox="1"/>
          <p:nvPr/>
        </p:nvSpPr>
        <p:spPr>
          <a:xfrm>
            <a:off x="2871975" y="3975322"/>
            <a:ext cx="453970" cy="276999"/>
          </a:xfrm>
          <a:prstGeom prst="rect">
            <a:avLst/>
          </a:prstGeom>
          <a:noFill/>
        </p:spPr>
        <p:txBody>
          <a:bodyPr wrap="none" rtlCol="0">
            <a:spAutoFit/>
          </a:bodyPr>
          <a:lstStyle/>
          <a:p>
            <a:r>
              <a:rPr lang="es-CO" sz="1200" dirty="0">
                <a:solidFill>
                  <a:schemeClr val="tx1"/>
                </a:solidFill>
                <a:latin typeface="+mn-lt"/>
              </a:rPr>
              <a:t>23%</a:t>
            </a:r>
          </a:p>
        </p:txBody>
      </p:sp>
      <p:grpSp>
        <p:nvGrpSpPr>
          <p:cNvPr id="58" name="Grupo 57"/>
          <p:cNvGrpSpPr/>
          <p:nvPr/>
        </p:nvGrpSpPr>
        <p:grpSpPr>
          <a:xfrm>
            <a:off x="262529" y="5198571"/>
            <a:ext cx="3427299" cy="446715"/>
            <a:chOff x="8957443" y="6078629"/>
            <a:chExt cx="3427299" cy="446715"/>
          </a:xfrm>
        </p:grpSpPr>
        <p:sp>
          <p:nvSpPr>
            <p:cNvPr id="59"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0" name="CuadroTexto 59">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62" name="Rectángulo 6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68" name="Rectángulo 67">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9" name="Rectángulo 68">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70" name="CuadroTexto 69">
              <a:extLst>
                <a:ext uri="{FF2B5EF4-FFF2-40B4-BE49-F238E27FC236}">
                  <a16:creationId xmlns:a16="http://schemas.microsoft.com/office/drawing/2014/main" id="{C80FD727-6A73-4F22-989A-FF4F7D29AFB0}"/>
                </a:ext>
              </a:extLst>
            </p:cNvPr>
            <p:cNvSpPr txBox="1"/>
            <p:nvPr/>
          </p:nvSpPr>
          <p:spPr>
            <a:xfrm>
              <a:off x="10630912" y="6078629"/>
              <a:ext cx="889987"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71" name="Rectángulo 70">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72" name="CuadroTexto 71">
              <a:extLst>
                <a:ext uri="{FF2B5EF4-FFF2-40B4-BE49-F238E27FC236}">
                  <a16:creationId xmlns:a16="http://schemas.microsoft.com/office/drawing/2014/main" id="{C80FD727-6A73-4F22-989A-FF4F7D29AFB0}"/>
                </a:ext>
              </a:extLst>
            </p:cNvPr>
            <p:cNvSpPr txBox="1"/>
            <p:nvPr/>
          </p:nvSpPr>
          <p:spPr>
            <a:xfrm>
              <a:off x="11566889" y="6093296"/>
              <a:ext cx="817853"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84" name="CuadroTexto 83"/>
          <p:cNvSpPr txBox="1"/>
          <p:nvPr/>
        </p:nvSpPr>
        <p:spPr>
          <a:xfrm>
            <a:off x="3053916" y="3564267"/>
            <a:ext cx="453970" cy="276999"/>
          </a:xfrm>
          <a:prstGeom prst="rect">
            <a:avLst/>
          </a:prstGeom>
          <a:noFill/>
        </p:spPr>
        <p:txBody>
          <a:bodyPr wrap="none" rtlCol="0">
            <a:spAutoFit/>
          </a:bodyPr>
          <a:lstStyle/>
          <a:p>
            <a:r>
              <a:rPr lang="es-CO" sz="1200" dirty="0">
                <a:solidFill>
                  <a:schemeClr val="tx1"/>
                </a:solidFill>
                <a:latin typeface="+mn-lt"/>
              </a:rPr>
              <a:t>18%</a:t>
            </a:r>
          </a:p>
        </p:txBody>
      </p:sp>
      <p:sp>
        <p:nvSpPr>
          <p:cNvPr id="86" name="object 4">
            <a:extLst>
              <a:ext uri="{FF2B5EF4-FFF2-40B4-BE49-F238E27FC236}">
                <a16:creationId xmlns:a16="http://schemas.microsoft.com/office/drawing/2014/main" id="{FC66D8EB-E0AF-40E7-8EE1-0C25FBC9B55C}"/>
              </a:ext>
            </a:extLst>
          </p:cNvPr>
          <p:cNvSpPr txBox="1"/>
          <p:nvPr/>
        </p:nvSpPr>
        <p:spPr>
          <a:xfrm>
            <a:off x="695400" y="3861048"/>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aphicFrame>
        <p:nvGraphicFramePr>
          <p:cNvPr id="2" name="Tabla 1"/>
          <p:cNvGraphicFramePr>
            <a:graphicFrameLocks noGrp="1"/>
          </p:cNvGraphicFramePr>
          <p:nvPr>
            <p:extLst>
              <p:ext uri="{D42A27DB-BD31-4B8C-83A1-F6EECF244321}">
                <p14:modId xmlns:p14="http://schemas.microsoft.com/office/powerpoint/2010/main" val="3737293701"/>
              </p:ext>
            </p:extLst>
          </p:nvPr>
        </p:nvGraphicFramePr>
        <p:xfrm>
          <a:off x="4818503" y="1988840"/>
          <a:ext cx="7038137" cy="1476936"/>
        </p:xfrm>
        <a:graphic>
          <a:graphicData uri="http://schemas.openxmlformats.org/drawingml/2006/table">
            <a:tbl>
              <a:tblPr>
                <a:tableStyleId>{69C7853C-536D-4A76-A0AE-DD22124D55A5}</a:tableStyleId>
              </a:tblPr>
              <a:tblGrid>
                <a:gridCol w="1494137">
                  <a:extLst>
                    <a:ext uri="{9D8B030D-6E8A-4147-A177-3AD203B41FA5}">
                      <a16:colId xmlns:a16="http://schemas.microsoft.com/office/drawing/2014/main" val="988237475"/>
                    </a:ext>
                  </a:extLst>
                </a:gridCol>
                <a:gridCol w="792000">
                  <a:extLst>
                    <a:ext uri="{9D8B030D-6E8A-4147-A177-3AD203B41FA5}">
                      <a16:colId xmlns:a16="http://schemas.microsoft.com/office/drawing/2014/main" val="3103279766"/>
                    </a:ext>
                  </a:extLst>
                </a:gridCol>
                <a:gridCol w="792000">
                  <a:extLst>
                    <a:ext uri="{9D8B030D-6E8A-4147-A177-3AD203B41FA5}">
                      <a16:colId xmlns:a16="http://schemas.microsoft.com/office/drawing/2014/main" val="268821736"/>
                    </a:ext>
                  </a:extLst>
                </a:gridCol>
                <a:gridCol w="792000">
                  <a:extLst>
                    <a:ext uri="{9D8B030D-6E8A-4147-A177-3AD203B41FA5}">
                      <a16:colId xmlns:a16="http://schemas.microsoft.com/office/drawing/2014/main" val="3993839799"/>
                    </a:ext>
                  </a:extLst>
                </a:gridCol>
                <a:gridCol w="792000">
                  <a:extLst>
                    <a:ext uri="{9D8B030D-6E8A-4147-A177-3AD203B41FA5}">
                      <a16:colId xmlns:a16="http://schemas.microsoft.com/office/drawing/2014/main" val="611095160"/>
                    </a:ext>
                  </a:extLst>
                </a:gridCol>
                <a:gridCol w="792000">
                  <a:extLst>
                    <a:ext uri="{9D8B030D-6E8A-4147-A177-3AD203B41FA5}">
                      <a16:colId xmlns:a16="http://schemas.microsoft.com/office/drawing/2014/main" val="4064146604"/>
                    </a:ext>
                  </a:extLst>
                </a:gridCol>
                <a:gridCol w="792000">
                  <a:extLst>
                    <a:ext uri="{9D8B030D-6E8A-4147-A177-3AD203B41FA5}">
                      <a16:colId xmlns:a16="http://schemas.microsoft.com/office/drawing/2014/main" val="2126476664"/>
                    </a:ext>
                  </a:extLst>
                </a:gridCol>
                <a:gridCol w="792000">
                  <a:extLst>
                    <a:ext uri="{9D8B030D-6E8A-4147-A177-3AD203B41FA5}">
                      <a16:colId xmlns:a16="http://schemas.microsoft.com/office/drawing/2014/main" val="810734376"/>
                    </a:ext>
                  </a:extLst>
                </a:gridCol>
              </a:tblGrid>
              <a:tr h="34747">
                <a:tc rowSpan="2">
                  <a:txBody>
                    <a:bodyPr/>
                    <a:lstStyle/>
                    <a:p>
                      <a:pPr algn="l" fontAlgn="ctr"/>
                      <a:r>
                        <a:rPr lang="es-CO" sz="1200" u="none" strike="noStrike" dirty="0">
                          <a:effectLst/>
                        </a:rPr>
                        <a:t> </a:t>
                      </a:r>
                      <a:endParaRPr lang="es-CO" sz="1200" b="0" i="0" u="none" strike="noStrike" dirty="0">
                        <a:solidFill>
                          <a:srgbClr val="000000"/>
                        </a:solidFill>
                        <a:effectLst/>
                        <a:latin typeface="+mn-lt"/>
                      </a:endParaRPr>
                    </a:p>
                  </a:txBody>
                  <a:tcPr marL="1737" marR="1737" marT="1737" marB="0" anchor="ctr"/>
                </a:tc>
                <a:tc rowSpan="2">
                  <a:txBody>
                    <a:bodyPr/>
                    <a:lstStyle/>
                    <a:p>
                      <a:pPr algn="ctr" fontAlgn="ctr"/>
                      <a:r>
                        <a:rPr lang="es-CO" sz="1200" b="1" u="none" strike="noStrike" dirty="0">
                          <a:effectLst/>
                        </a:rPr>
                        <a:t>Total</a:t>
                      </a:r>
                      <a:endParaRPr lang="es-CO" sz="1200" b="1" i="0" u="none" strike="noStrike" dirty="0">
                        <a:solidFill>
                          <a:srgbClr val="000000"/>
                        </a:solidFill>
                        <a:effectLst/>
                        <a:latin typeface="+mn-lt"/>
                      </a:endParaRPr>
                    </a:p>
                  </a:txBody>
                  <a:tcPr marL="1737" marR="1737" marT="1737" marB="0" anchor="ctr"/>
                </a:tc>
                <a:tc gridSpan="6">
                  <a:txBody>
                    <a:bodyPr/>
                    <a:lstStyle/>
                    <a:p>
                      <a:pPr algn="ctr" fontAlgn="ctr"/>
                      <a:r>
                        <a:rPr lang="es-CO" sz="1200" b="1" u="none" strike="noStrike">
                          <a:effectLst/>
                        </a:rPr>
                        <a:t>Rango Edad</a:t>
                      </a:r>
                      <a:endParaRPr lang="es-CO" sz="1200" b="1" i="0" u="none" strike="noStrike">
                        <a:solidFill>
                          <a:srgbClr val="000000"/>
                        </a:solidFill>
                        <a:effectLst/>
                        <a:latin typeface="+mn-lt"/>
                      </a:endParaRPr>
                    </a:p>
                  </a:txBody>
                  <a:tcPr marL="1737" marR="1737" marT="1737"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35535432"/>
                  </a:ext>
                </a:extLst>
              </a:tr>
              <a:tr h="64745">
                <a:tc vMerge="1">
                  <a:txBody>
                    <a:bodyPr/>
                    <a:lstStyle/>
                    <a:p>
                      <a:endParaRPr lang="en-US"/>
                    </a:p>
                  </a:txBody>
                  <a:tcPr/>
                </a:tc>
                <a:tc vMerge="1">
                  <a:txBody>
                    <a:bodyPr/>
                    <a:lstStyle/>
                    <a:p>
                      <a:endParaRPr lang="en-US"/>
                    </a:p>
                  </a:txBody>
                  <a:tcPr/>
                </a:tc>
                <a:tc>
                  <a:txBody>
                    <a:bodyPr/>
                    <a:lstStyle/>
                    <a:p>
                      <a:pPr algn="ctr" fontAlgn="ctr"/>
                      <a:r>
                        <a:rPr lang="es-CO" sz="1200" b="1" u="none" strike="noStrike" dirty="0">
                          <a:effectLst/>
                        </a:rPr>
                        <a:t>18 - 24 años</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25 - 34 años</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35 - 44 años</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45 - 54 años</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55 - 64 años</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65 - 80 años</a:t>
                      </a:r>
                      <a:endParaRPr lang="es-CO" sz="1200" b="1" i="0" u="none" strike="noStrike" dirty="0">
                        <a:solidFill>
                          <a:srgbClr val="000000"/>
                        </a:solidFill>
                        <a:effectLst/>
                        <a:latin typeface="+mn-lt"/>
                      </a:endParaRPr>
                    </a:p>
                  </a:txBody>
                  <a:tcPr marL="1737" marR="1737" marT="1737" marB="0" anchor="ctr"/>
                </a:tc>
                <a:extLst>
                  <a:ext uri="{0D108BD9-81ED-4DB2-BD59-A6C34878D82A}">
                    <a16:rowId xmlns:a16="http://schemas.microsoft.com/office/drawing/2014/main" val="1018778291"/>
                  </a:ext>
                </a:extLst>
              </a:tr>
              <a:tr h="34747">
                <a:tc>
                  <a:txBody>
                    <a:bodyPr/>
                    <a:lstStyle/>
                    <a:p>
                      <a:pPr algn="r" fontAlgn="ctr"/>
                      <a:r>
                        <a:rPr lang="es-CO" sz="1200" b="1" u="none" strike="noStrike" dirty="0">
                          <a:effectLst/>
                        </a:rPr>
                        <a:t>Si</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22%</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a:effectLst/>
                        </a:rPr>
                        <a:t>9%</a:t>
                      </a:r>
                      <a:endParaRPr lang="es-CO" sz="1200" b="0" i="0" u="none" strike="noStrike">
                        <a:solidFill>
                          <a:srgbClr val="000000"/>
                        </a:solidFill>
                        <a:effectLst/>
                        <a:latin typeface="+mn-lt"/>
                      </a:endParaRPr>
                    </a:p>
                  </a:txBody>
                  <a:tcPr marL="1737" marR="1737" marT="1737" marB="0" anchor="ctr"/>
                </a:tc>
                <a:tc>
                  <a:txBody>
                    <a:bodyPr/>
                    <a:lstStyle/>
                    <a:p>
                      <a:pPr algn="ctr" fontAlgn="ctr"/>
                      <a:r>
                        <a:rPr lang="es-CO" sz="1200" b="0" u="none" strike="noStrike">
                          <a:effectLst/>
                        </a:rPr>
                        <a:t>16%</a:t>
                      </a:r>
                      <a:endParaRPr lang="es-CO" sz="1200" b="0" i="0" u="none" strike="noStrike">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28%</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a:effectLst/>
                        </a:rPr>
                        <a:t>31%</a:t>
                      </a:r>
                      <a:endParaRPr lang="es-CO" sz="1200" b="0" i="0" u="none" strike="noStrike">
                        <a:solidFill>
                          <a:srgbClr val="000000"/>
                        </a:solidFill>
                        <a:effectLst/>
                        <a:latin typeface="+mn-lt"/>
                      </a:endParaRPr>
                    </a:p>
                  </a:txBody>
                  <a:tcPr marL="1737" marR="1737" marT="1737" marB="0" anchor="ctr"/>
                </a:tc>
                <a:tc>
                  <a:txBody>
                    <a:bodyPr/>
                    <a:lstStyle/>
                    <a:p>
                      <a:pPr algn="ctr" fontAlgn="ctr"/>
                      <a:r>
                        <a:rPr lang="es-CO" sz="1200" b="0" u="none" strike="noStrike">
                          <a:effectLst/>
                        </a:rPr>
                        <a:t>24%</a:t>
                      </a:r>
                      <a:endParaRPr lang="es-CO" sz="1200" b="0" i="0" u="none" strike="noStrike">
                        <a:solidFill>
                          <a:srgbClr val="000000"/>
                        </a:solidFill>
                        <a:effectLst/>
                        <a:latin typeface="+mn-lt"/>
                      </a:endParaRPr>
                    </a:p>
                  </a:txBody>
                  <a:tcPr marL="1737" marR="1737" marT="1737" marB="0" anchor="ctr"/>
                </a:tc>
                <a:tc>
                  <a:txBody>
                    <a:bodyPr/>
                    <a:lstStyle/>
                    <a:p>
                      <a:pPr algn="ctr" fontAlgn="ctr"/>
                      <a:r>
                        <a:rPr lang="es-CO" sz="1200" b="0" u="none" strike="noStrike">
                          <a:effectLst/>
                        </a:rPr>
                        <a:t>21%</a:t>
                      </a:r>
                      <a:endParaRPr lang="es-CO" sz="1200" b="0"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3029975502"/>
                  </a:ext>
                </a:extLst>
              </a:tr>
              <a:tr h="34747">
                <a:tc>
                  <a:txBody>
                    <a:bodyPr/>
                    <a:lstStyle/>
                    <a:p>
                      <a:pPr algn="r" fontAlgn="ctr"/>
                      <a:r>
                        <a:rPr lang="es-CO" sz="1200" b="1" u="none" strike="noStrike" dirty="0">
                          <a:effectLst/>
                        </a:rPr>
                        <a:t>No</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a:effectLst/>
                        </a:rPr>
                        <a:t>78%</a:t>
                      </a:r>
                      <a:endParaRPr lang="es-CO" sz="1200" b="0" i="0" u="none" strike="noStrike">
                        <a:solidFill>
                          <a:srgbClr val="000000"/>
                        </a:solidFill>
                        <a:effectLst/>
                        <a:latin typeface="+mn-lt"/>
                      </a:endParaRPr>
                    </a:p>
                  </a:txBody>
                  <a:tcPr marL="1737" marR="1737" marT="1737" marB="0" anchor="ctr"/>
                </a:tc>
                <a:tc>
                  <a:txBody>
                    <a:bodyPr/>
                    <a:lstStyle/>
                    <a:p>
                      <a:pPr algn="ctr" fontAlgn="ctr"/>
                      <a:r>
                        <a:rPr lang="es-CO" sz="1200" b="0" u="none" strike="noStrike">
                          <a:effectLst/>
                        </a:rPr>
                        <a:t>91%</a:t>
                      </a:r>
                      <a:endParaRPr lang="es-CO" sz="1200" b="0" i="0" u="none" strike="noStrike">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84%</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a:effectLst/>
                        </a:rPr>
                        <a:t>72%</a:t>
                      </a:r>
                      <a:endParaRPr lang="es-CO" sz="1200" b="0" i="0" u="none" strike="noStrike">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68%</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a:effectLst/>
                        </a:rPr>
                        <a:t>76%</a:t>
                      </a:r>
                      <a:endParaRPr lang="es-CO" sz="1200" b="0" i="0" u="none" strike="noStrike">
                        <a:solidFill>
                          <a:srgbClr val="000000"/>
                        </a:solidFill>
                        <a:effectLst/>
                        <a:latin typeface="+mn-lt"/>
                      </a:endParaRPr>
                    </a:p>
                  </a:txBody>
                  <a:tcPr marL="1737" marR="1737" marT="1737" marB="0" anchor="ctr"/>
                </a:tc>
                <a:tc>
                  <a:txBody>
                    <a:bodyPr/>
                    <a:lstStyle/>
                    <a:p>
                      <a:pPr algn="ctr" fontAlgn="ctr"/>
                      <a:r>
                        <a:rPr lang="es-CO" sz="1200" b="0" u="none" strike="noStrike">
                          <a:effectLst/>
                        </a:rPr>
                        <a:t>79%</a:t>
                      </a:r>
                      <a:endParaRPr lang="es-CO" sz="1200" b="0"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2979699388"/>
                  </a:ext>
                </a:extLst>
              </a:tr>
              <a:tr h="34747">
                <a:tc>
                  <a:txBody>
                    <a:bodyPr/>
                    <a:lstStyle/>
                    <a:p>
                      <a:pPr algn="r" fontAlgn="ctr"/>
                      <a:r>
                        <a:rPr lang="es-CO" sz="1200" b="1" u="none" strike="noStrike" dirty="0">
                          <a:effectLst/>
                        </a:rPr>
                        <a:t>No sabe, No responde</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a:effectLst/>
                        </a:rPr>
                        <a:t>0%</a:t>
                      </a:r>
                      <a:endParaRPr lang="es-CO" sz="1200" b="0" i="0" u="none" strike="noStrike">
                        <a:solidFill>
                          <a:srgbClr val="000000"/>
                        </a:solidFill>
                        <a:effectLst/>
                        <a:latin typeface="+mn-lt"/>
                      </a:endParaRPr>
                    </a:p>
                  </a:txBody>
                  <a:tcPr marL="1737" marR="1737" marT="1737" marB="0" anchor="ctr"/>
                </a:tc>
                <a:tc>
                  <a:txBody>
                    <a:bodyPr/>
                    <a:lstStyle/>
                    <a:p>
                      <a:pPr algn="ctr" fontAlgn="ctr"/>
                      <a:r>
                        <a:rPr lang="es-CO" sz="1200" b="0" u="none" strike="noStrike">
                          <a:effectLst/>
                        </a:rPr>
                        <a:t>0%</a:t>
                      </a:r>
                      <a:endParaRPr lang="es-CO" sz="1200" b="0" i="0" u="none" strike="noStrike">
                        <a:solidFill>
                          <a:srgbClr val="000000"/>
                        </a:solidFill>
                        <a:effectLst/>
                        <a:latin typeface="+mn-lt"/>
                      </a:endParaRPr>
                    </a:p>
                  </a:txBody>
                  <a:tcPr marL="1737" marR="1737" marT="1737" marB="0" anchor="ctr"/>
                </a:tc>
                <a:tc>
                  <a:txBody>
                    <a:bodyPr/>
                    <a:lstStyle/>
                    <a:p>
                      <a:pPr algn="ctr" fontAlgn="ctr"/>
                      <a:r>
                        <a:rPr lang="es-CO" sz="1200" b="0" u="none" strike="noStrike">
                          <a:effectLst/>
                        </a:rPr>
                        <a:t>0%</a:t>
                      </a:r>
                      <a:endParaRPr lang="es-CO" sz="1200" b="0" i="0" u="none" strike="noStrike">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0%</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2%</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0%</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a:effectLst/>
                        </a:rPr>
                        <a:t>0%</a:t>
                      </a:r>
                      <a:endParaRPr lang="es-CO" sz="1200" b="0"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1477082130"/>
                  </a:ext>
                </a:extLst>
              </a:tr>
              <a:tr h="34747">
                <a:tc>
                  <a:txBody>
                    <a:bodyPr/>
                    <a:lstStyle/>
                    <a:p>
                      <a:pPr algn="r" fontAlgn="ctr"/>
                      <a:r>
                        <a:rPr lang="es-CO" sz="1200" b="1" u="none" strike="noStrike" dirty="0">
                          <a:effectLst/>
                        </a:rPr>
                        <a:t>Total</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100%</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100%</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100%</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100%</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100%</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100%</a:t>
                      </a:r>
                      <a:endParaRPr lang="es-CO" sz="1200" b="0" i="0" u="none" strike="noStrike" dirty="0">
                        <a:solidFill>
                          <a:srgbClr val="000000"/>
                        </a:solidFill>
                        <a:effectLst/>
                        <a:latin typeface="+mn-lt"/>
                      </a:endParaRPr>
                    </a:p>
                  </a:txBody>
                  <a:tcPr marL="1737" marR="1737" marT="1737" marB="0" anchor="ctr"/>
                </a:tc>
                <a:tc>
                  <a:txBody>
                    <a:bodyPr/>
                    <a:lstStyle/>
                    <a:p>
                      <a:pPr algn="ctr" fontAlgn="ctr"/>
                      <a:r>
                        <a:rPr lang="es-CO" sz="1200" b="0" u="none" strike="noStrike" dirty="0">
                          <a:effectLst/>
                        </a:rPr>
                        <a:t>100%</a:t>
                      </a:r>
                      <a:endParaRPr lang="es-CO" sz="1200" b="0" i="0" u="none" strike="noStrike" dirty="0">
                        <a:solidFill>
                          <a:srgbClr val="000000"/>
                        </a:solidFill>
                        <a:effectLst/>
                        <a:latin typeface="+mn-lt"/>
                      </a:endParaRPr>
                    </a:p>
                  </a:txBody>
                  <a:tcPr marL="1737" marR="1737" marT="1737" marB="0" anchor="ctr"/>
                </a:tc>
                <a:extLst>
                  <a:ext uri="{0D108BD9-81ED-4DB2-BD59-A6C34878D82A}">
                    <a16:rowId xmlns:a16="http://schemas.microsoft.com/office/drawing/2014/main" val="2635259657"/>
                  </a:ext>
                </a:extLst>
              </a:tr>
              <a:tr h="34747">
                <a:tc>
                  <a:txBody>
                    <a:bodyPr/>
                    <a:lstStyle/>
                    <a:p>
                      <a:pPr algn="r" fontAlgn="ctr"/>
                      <a:r>
                        <a:rPr lang="es-CO" sz="1200" b="1" u="none" strike="noStrike" dirty="0">
                          <a:effectLst/>
                        </a:rPr>
                        <a:t>Base Expandida</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1.652.557</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a:effectLst/>
                        </a:rPr>
                        <a:t>205.446</a:t>
                      </a:r>
                      <a:endParaRPr lang="es-CO" sz="1200" b="1" i="0" u="none" strike="noStrike">
                        <a:solidFill>
                          <a:srgbClr val="000000"/>
                        </a:solidFill>
                        <a:effectLst/>
                        <a:latin typeface="+mn-lt"/>
                      </a:endParaRPr>
                    </a:p>
                  </a:txBody>
                  <a:tcPr marL="1737" marR="1737" marT="1737" marB="0" anchor="ctr"/>
                </a:tc>
                <a:tc>
                  <a:txBody>
                    <a:bodyPr/>
                    <a:lstStyle/>
                    <a:p>
                      <a:pPr algn="ctr" fontAlgn="ctr"/>
                      <a:r>
                        <a:rPr lang="es-CO" sz="1200" b="1" u="none" strike="noStrike">
                          <a:effectLst/>
                        </a:rPr>
                        <a:t>294.934</a:t>
                      </a:r>
                      <a:endParaRPr lang="es-CO" sz="1200" b="1" i="0" u="none" strike="noStrike">
                        <a:solidFill>
                          <a:srgbClr val="000000"/>
                        </a:solidFill>
                        <a:effectLst/>
                        <a:latin typeface="+mn-lt"/>
                      </a:endParaRPr>
                    </a:p>
                  </a:txBody>
                  <a:tcPr marL="1737" marR="1737" marT="1737" marB="0" anchor="ctr"/>
                </a:tc>
                <a:tc>
                  <a:txBody>
                    <a:bodyPr/>
                    <a:lstStyle/>
                    <a:p>
                      <a:pPr algn="ctr" fontAlgn="ctr"/>
                      <a:r>
                        <a:rPr lang="es-CO" sz="1200" b="1" u="none" strike="noStrike">
                          <a:effectLst/>
                        </a:rPr>
                        <a:t>270.878</a:t>
                      </a:r>
                      <a:endParaRPr lang="es-CO" sz="1200" b="1" i="0" u="none" strike="noStrike">
                        <a:solidFill>
                          <a:srgbClr val="000000"/>
                        </a:solidFill>
                        <a:effectLst/>
                        <a:latin typeface="+mn-lt"/>
                      </a:endParaRPr>
                    </a:p>
                  </a:txBody>
                  <a:tcPr marL="1737" marR="1737" marT="1737" marB="0" anchor="ctr"/>
                </a:tc>
                <a:tc>
                  <a:txBody>
                    <a:bodyPr/>
                    <a:lstStyle/>
                    <a:p>
                      <a:pPr algn="ctr" fontAlgn="ctr"/>
                      <a:r>
                        <a:rPr lang="es-CO" sz="1200" b="1" u="none" strike="noStrike">
                          <a:effectLst/>
                        </a:rPr>
                        <a:t>309.932</a:t>
                      </a:r>
                      <a:endParaRPr lang="es-CO" sz="1200" b="1" i="0" u="none" strike="noStrike">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333.057</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238.311</a:t>
                      </a:r>
                      <a:endParaRPr lang="es-CO" sz="1200" b="1" i="0" u="none" strike="noStrike" dirty="0">
                        <a:solidFill>
                          <a:srgbClr val="000000"/>
                        </a:solidFill>
                        <a:effectLst/>
                        <a:latin typeface="+mn-lt"/>
                      </a:endParaRPr>
                    </a:p>
                  </a:txBody>
                  <a:tcPr marL="1737" marR="1737" marT="1737" marB="0" anchor="ctr"/>
                </a:tc>
                <a:extLst>
                  <a:ext uri="{0D108BD9-81ED-4DB2-BD59-A6C34878D82A}">
                    <a16:rowId xmlns:a16="http://schemas.microsoft.com/office/drawing/2014/main" val="1161003536"/>
                  </a:ext>
                </a:extLst>
              </a:tr>
              <a:tr h="34747">
                <a:tc>
                  <a:txBody>
                    <a:bodyPr/>
                    <a:lstStyle/>
                    <a:p>
                      <a:pPr algn="r" fontAlgn="ctr"/>
                      <a:r>
                        <a:rPr lang="es-CO" sz="1200" b="1" u="none" strike="noStrike" dirty="0">
                          <a:effectLst/>
                        </a:rPr>
                        <a:t>Base Total Encuestados</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435</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54</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83</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77</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79</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80</a:t>
                      </a:r>
                      <a:endParaRPr lang="es-CO" sz="1200" b="1" i="0" u="none" strike="noStrike" dirty="0">
                        <a:solidFill>
                          <a:srgbClr val="000000"/>
                        </a:solidFill>
                        <a:effectLst/>
                        <a:latin typeface="+mn-lt"/>
                      </a:endParaRPr>
                    </a:p>
                  </a:txBody>
                  <a:tcPr marL="1737" marR="1737" marT="1737" marB="0" anchor="ctr"/>
                </a:tc>
                <a:tc>
                  <a:txBody>
                    <a:bodyPr/>
                    <a:lstStyle/>
                    <a:p>
                      <a:pPr algn="ctr" fontAlgn="ctr"/>
                      <a:r>
                        <a:rPr lang="es-CO" sz="1200" b="1" u="none" strike="noStrike" dirty="0">
                          <a:effectLst/>
                        </a:rPr>
                        <a:t>62</a:t>
                      </a:r>
                      <a:endParaRPr lang="es-CO" sz="1200" b="1" i="0" u="none" strike="noStrike" dirty="0">
                        <a:solidFill>
                          <a:srgbClr val="000000"/>
                        </a:solidFill>
                        <a:effectLst/>
                        <a:latin typeface="+mn-lt"/>
                      </a:endParaRPr>
                    </a:p>
                  </a:txBody>
                  <a:tcPr marL="1737" marR="1737" marT="1737" marB="0" anchor="ctr"/>
                </a:tc>
                <a:extLst>
                  <a:ext uri="{0D108BD9-81ED-4DB2-BD59-A6C34878D82A}">
                    <a16:rowId xmlns:a16="http://schemas.microsoft.com/office/drawing/2014/main" val="1431510157"/>
                  </a:ext>
                </a:extLst>
              </a:tr>
            </a:tbl>
          </a:graphicData>
        </a:graphic>
      </p:graphicFrame>
    </p:spTree>
    <p:extLst>
      <p:ext uri="{BB962C8B-B14F-4D97-AF65-F5344CB8AC3E}">
        <p14:creationId xmlns:p14="http://schemas.microsoft.com/office/powerpoint/2010/main" val="4147377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ACTIVIDAD</a:t>
            </a:r>
          </a:p>
          <a:p>
            <a:pPr marL="8573" marR="3429">
              <a:spcBef>
                <a:spcPts val="68"/>
              </a:spcBef>
            </a:pPr>
            <a:r>
              <a:rPr lang="es-MX" sz="2363" spc="101" dirty="0">
                <a:solidFill>
                  <a:schemeClr val="accent3">
                    <a:lumMod val="75000"/>
                  </a:schemeClr>
                </a:solidFill>
                <a:latin typeface="+mn-lt"/>
              </a:rPr>
              <a:t>PRINCIPAL</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21</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¿A qué actividad se dedica principalmente?</a:t>
            </a:r>
          </a:p>
        </p:txBody>
      </p:sp>
      <p:sp>
        <p:nvSpPr>
          <p:cNvPr id="108"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12" name="Rectángulo 111">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3" name="Rectángulo 112">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20" name="Grupo 119"/>
          <p:cNvGrpSpPr/>
          <p:nvPr/>
        </p:nvGrpSpPr>
        <p:grpSpPr>
          <a:xfrm>
            <a:off x="5087888" y="6050511"/>
            <a:ext cx="2114861" cy="446715"/>
            <a:chOff x="9536152" y="5954085"/>
            <a:chExt cx="2114861" cy="446715"/>
          </a:xfrm>
        </p:grpSpPr>
        <p:sp>
          <p:nvSpPr>
            <p:cNvPr id="12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124" name="Rectángulo 123">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5" name="CuadroTexto 124">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126" name="Rectángulo 12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7" name="CuadroTexto 126">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135" name="Grupo 134"/>
          <p:cNvGrpSpPr/>
          <p:nvPr/>
        </p:nvGrpSpPr>
        <p:grpSpPr>
          <a:xfrm>
            <a:off x="1487488" y="6079790"/>
            <a:ext cx="1212265" cy="430887"/>
            <a:chOff x="8433990" y="5969913"/>
            <a:chExt cx="1212265" cy="430887"/>
          </a:xfrm>
        </p:grpSpPr>
        <p:sp>
          <p:nvSpPr>
            <p:cNvPr id="13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137" name="Rectángulo 13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8" name="CuadroTexto 137">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143"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144" name="Rectángulo 143">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 name="Grupo 7"/>
          <p:cNvGrpSpPr/>
          <p:nvPr/>
        </p:nvGrpSpPr>
        <p:grpSpPr>
          <a:xfrm>
            <a:off x="8616280" y="6078629"/>
            <a:ext cx="2517106" cy="446715"/>
            <a:chOff x="8256240" y="6309320"/>
            <a:chExt cx="2517106" cy="446715"/>
          </a:xfrm>
        </p:grpSpPr>
        <p:sp>
          <p:nvSpPr>
            <p:cNvPr id="153"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4" name="Rectángulo 153">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5" name="CuadroTexto 154">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156" name="Rectángulo 155">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7" name="CuadroTexto 156">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158" name="Rectángulo 157">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9" name="CuadroTexto 158">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743560066"/>
              </p:ext>
            </p:extLst>
          </p:nvPr>
        </p:nvGraphicFramePr>
        <p:xfrm>
          <a:off x="4818733"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67396071"/>
              </p:ext>
            </p:extLst>
          </p:nvPr>
        </p:nvGraphicFramePr>
        <p:xfrm>
          <a:off x="839416"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526876680"/>
              </p:ext>
            </p:extLst>
          </p:nvPr>
        </p:nvGraphicFramePr>
        <p:xfrm>
          <a:off x="8563149" y="1716199"/>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72043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22</a:t>
            </a:fld>
            <a:endParaRPr sz="1350" dirty="0">
              <a:solidFill>
                <a:schemeClr val="accent3">
                  <a:lumMod val="75000"/>
                </a:schemeClr>
              </a:solidFill>
              <a:latin typeface="Calibri"/>
              <a:cs typeface="Calibri"/>
            </a:endParaRPr>
          </a:p>
        </p:txBody>
      </p:sp>
      <p:sp>
        <p:nvSpPr>
          <p:cNvPr id="7" name="object 4">
            <a:extLst>
              <a:ext uri="{FF2B5EF4-FFF2-40B4-BE49-F238E27FC236}">
                <a16:creationId xmlns:a16="http://schemas.microsoft.com/office/drawing/2014/main" id="{FC66D8EB-E0AF-40E7-8EE1-0C25FBC9B55C}"/>
              </a:ext>
            </a:extLst>
          </p:cNvPr>
          <p:cNvSpPr txBox="1"/>
          <p:nvPr/>
        </p:nvSpPr>
        <p:spPr>
          <a:xfrm>
            <a:off x="700984"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aphicFrame>
        <p:nvGraphicFramePr>
          <p:cNvPr id="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103966787"/>
              </p:ext>
            </p:extLst>
          </p:nvPr>
        </p:nvGraphicFramePr>
        <p:xfrm>
          <a:off x="403865"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upo 8"/>
          <p:cNvGrpSpPr/>
          <p:nvPr/>
        </p:nvGrpSpPr>
        <p:grpSpPr>
          <a:xfrm>
            <a:off x="335360" y="5949280"/>
            <a:ext cx="3427299" cy="446715"/>
            <a:chOff x="8957443" y="6078629"/>
            <a:chExt cx="3427299" cy="446715"/>
          </a:xfrm>
        </p:grpSpPr>
        <p:sp>
          <p:nvSpPr>
            <p:cNvPr id="10"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1" name="CuadroTexto 10">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12" name="Rectángulo 1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3" name="CuadroTexto 12">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14" name="Rectángulo 13">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 name="Rectángulo 14">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6" name="CuadroTexto 15">
              <a:extLst>
                <a:ext uri="{FF2B5EF4-FFF2-40B4-BE49-F238E27FC236}">
                  <a16:creationId xmlns:a16="http://schemas.microsoft.com/office/drawing/2014/main" id="{C80FD727-6A73-4F22-989A-FF4F7D29AFB0}"/>
                </a:ext>
              </a:extLst>
            </p:cNvPr>
            <p:cNvSpPr txBox="1"/>
            <p:nvPr/>
          </p:nvSpPr>
          <p:spPr>
            <a:xfrm>
              <a:off x="10630912" y="6078629"/>
              <a:ext cx="889987"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17" name="Rectángulo 16">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8" name="CuadroTexto 17">
              <a:extLst>
                <a:ext uri="{FF2B5EF4-FFF2-40B4-BE49-F238E27FC236}">
                  <a16:creationId xmlns:a16="http://schemas.microsoft.com/office/drawing/2014/main" id="{C80FD727-6A73-4F22-989A-FF4F7D29AFB0}"/>
                </a:ext>
              </a:extLst>
            </p:cNvPr>
            <p:cNvSpPr txBox="1"/>
            <p:nvPr/>
          </p:nvSpPr>
          <p:spPr>
            <a:xfrm>
              <a:off x="11566889" y="6093296"/>
              <a:ext cx="817853"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ACTIVIDAD</a:t>
            </a:r>
          </a:p>
          <a:p>
            <a:pPr marL="8573" marR="3429">
              <a:spcBef>
                <a:spcPts val="68"/>
              </a:spcBef>
            </a:pPr>
            <a:r>
              <a:rPr lang="es-MX" sz="2363" spc="101" dirty="0">
                <a:solidFill>
                  <a:schemeClr val="accent3">
                    <a:lumMod val="75000"/>
                  </a:schemeClr>
                </a:solidFill>
                <a:latin typeface="+mn-lt"/>
              </a:rPr>
              <a:t>PRINCIPAL</a:t>
            </a:r>
            <a:endParaRPr lang="es-MX" sz="2363" spc="84" dirty="0">
              <a:solidFill>
                <a:schemeClr val="accent3">
                  <a:lumMod val="75000"/>
                </a:schemeClr>
              </a:solidFill>
              <a:latin typeface="+mn-lt"/>
            </a:endParaRPr>
          </a:p>
        </p:txBody>
      </p:sp>
      <p:sp>
        <p:nvSpPr>
          <p:cNvPr id="20"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¿A qué actividad se dedica principalmente?</a:t>
            </a:r>
          </a:p>
        </p:txBody>
      </p:sp>
      <p:graphicFrame>
        <p:nvGraphicFramePr>
          <p:cNvPr id="2" name="Tabla 1"/>
          <p:cNvGraphicFramePr>
            <a:graphicFrameLocks noGrp="1"/>
          </p:cNvGraphicFramePr>
          <p:nvPr>
            <p:extLst>
              <p:ext uri="{D42A27DB-BD31-4B8C-83A1-F6EECF244321}">
                <p14:modId xmlns:p14="http://schemas.microsoft.com/office/powerpoint/2010/main" val="1245623377"/>
              </p:ext>
            </p:extLst>
          </p:nvPr>
        </p:nvGraphicFramePr>
        <p:xfrm>
          <a:off x="3348455" y="1623525"/>
          <a:ext cx="8508185" cy="2093507"/>
        </p:xfrm>
        <a:graphic>
          <a:graphicData uri="http://schemas.openxmlformats.org/drawingml/2006/table">
            <a:tbl>
              <a:tblPr>
                <a:tableStyleId>{69C7853C-536D-4A76-A0AE-DD22124D55A5}</a:tableStyleId>
              </a:tblPr>
              <a:tblGrid>
                <a:gridCol w="2669947">
                  <a:extLst>
                    <a:ext uri="{9D8B030D-6E8A-4147-A177-3AD203B41FA5}">
                      <a16:colId xmlns:a16="http://schemas.microsoft.com/office/drawing/2014/main" val="4191516420"/>
                    </a:ext>
                  </a:extLst>
                </a:gridCol>
                <a:gridCol w="834034">
                  <a:extLst>
                    <a:ext uri="{9D8B030D-6E8A-4147-A177-3AD203B41FA5}">
                      <a16:colId xmlns:a16="http://schemas.microsoft.com/office/drawing/2014/main" val="722011311"/>
                    </a:ext>
                  </a:extLst>
                </a:gridCol>
                <a:gridCol w="834034">
                  <a:extLst>
                    <a:ext uri="{9D8B030D-6E8A-4147-A177-3AD203B41FA5}">
                      <a16:colId xmlns:a16="http://schemas.microsoft.com/office/drawing/2014/main" val="3078687483"/>
                    </a:ext>
                  </a:extLst>
                </a:gridCol>
                <a:gridCol w="834034">
                  <a:extLst>
                    <a:ext uri="{9D8B030D-6E8A-4147-A177-3AD203B41FA5}">
                      <a16:colId xmlns:a16="http://schemas.microsoft.com/office/drawing/2014/main" val="1765639098"/>
                    </a:ext>
                  </a:extLst>
                </a:gridCol>
                <a:gridCol w="834034">
                  <a:extLst>
                    <a:ext uri="{9D8B030D-6E8A-4147-A177-3AD203B41FA5}">
                      <a16:colId xmlns:a16="http://schemas.microsoft.com/office/drawing/2014/main" val="1088349760"/>
                    </a:ext>
                  </a:extLst>
                </a:gridCol>
                <a:gridCol w="834034">
                  <a:extLst>
                    <a:ext uri="{9D8B030D-6E8A-4147-A177-3AD203B41FA5}">
                      <a16:colId xmlns:a16="http://schemas.microsoft.com/office/drawing/2014/main" val="559435296"/>
                    </a:ext>
                  </a:extLst>
                </a:gridCol>
                <a:gridCol w="834034">
                  <a:extLst>
                    <a:ext uri="{9D8B030D-6E8A-4147-A177-3AD203B41FA5}">
                      <a16:colId xmlns:a16="http://schemas.microsoft.com/office/drawing/2014/main" val="265331296"/>
                    </a:ext>
                  </a:extLst>
                </a:gridCol>
                <a:gridCol w="834034">
                  <a:extLst>
                    <a:ext uri="{9D8B030D-6E8A-4147-A177-3AD203B41FA5}">
                      <a16:colId xmlns:a16="http://schemas.microsoft.com/office/drawing/2014/main" val="3641077333"/>
                    </a:ext>
                  </a:extLst>
                </a:gridCol>
              </a:tblGrid>
              <a:tr h="0">
                <a:tc rowSpan="2">
                  <a:txBody>
                    <a:bodyPr/>
                    <a:lstStyle/>
                    <a:p>
                      <a:pPr algn="l" fontAlgn="ctr"/>
                      <a:r>
                        <a:rPr lang="es-CO" sz="1050" u="none" strike="noStrike" dirty="0">
                          <a:effectLst/>
                        </a:rPr>
                        <a:t> </a:t>
                      </a:r>
                      <a:endParaRPr lang="es-CO" sz="1050" b="0" i="0" u="none" strike="noStrike" dirty="0">
                        <a:solidFill>
                          <a:srgbClr val="000000"/>
                        </a:solidFill>
                        <a:effectLst/>
                        <a:latin typeface="+mn-lt"/>
                      </a:endParaRPr>
                    </a:p>
                  </a:txBody>
                  <a:tcPr marL="1019" marR="1019" marT="1019" marB="0" anchor="ctr"/>
                </a:tc>
                <a:tc rowSpan="2">
                  <a:txBody>
                    <a:bodyPr/>
                    <a:lstStyle/>
                    <a:p>
                      <a:pPr algn="ctr" fontAlgn="ctr"/>
                      <a:r>
                        <a:rPr lang="es-CO" sz="1050" b="1" u="none" strike="noStrike" dirty="0">
                          <a:effectLst/>
                        </a:rPr>
                        <a:t>Total</a:t>
                      </a:r>
                      <a:endParaRPr lang="es-CO" sz="1050" b="1" i="0" u="none" strike="noStrike" dirty="0">
                        <a:solidFill>
                          <a:srgbClr val="000000"/>
                        </a:solidFill>
                        <a:effectLst/>
                        <a:latin typeface="+mn-lt"/>
                      </a:endParaRPr>
                    </a:p>
                  </a:txBody>
                  <a:tcPr marL="1019" marR="1019" marT="1019" marB="0" anchor="ctr"/>
                </a:tc>
                <a:tc gridSpan="6">
                  <a:txBody>
                    <a:bodyPr/>
                    <a:lstStyle/>
                    <a:p>
                      <a:pPr algn="ctr" fontAlgn="ctr"/>
                      <a:r>
                        <a:rPr lang="es-CO" sz="1050" b="1" u="none" strike="noStrike">
                          <a:effectLst/>
                        </a:rPr>
                        <a:t>Rango Edad</a:t>
                      </a:r>
                      <a:endParaRPr lang="es-CO" sz="1050" b="1" i="0" u="none" strike="noStrike">
                        <a:solidFill>
                          <a:srgbClr val="000000"/>
                        </a:solidFill>
                        <a:effectLst/>
                        <a:latin typeface="+mn-lt"/>
                      </a:endParaRPr>
                    </a:p>
                  </a:txBody>
                  <a:tcPr marL="1019" marR="1019" marT="1019"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35130418"/>
                  </a:ext>
                </a:extLst>
              </a:tr>
              <a:tr h="37970">
                <a:tc vMerge="1">
                  <a:txBody>
                    <a:bodyPr/>
                    <a:lstStyle/>
                    <a:p>
                      <a:endParaRPr lang="en-US"/>
                    </a:p>
                  </a:txBody>
                  <a:tcPr/>
                </a:tc>
                <a:tc vMerge="1">
                  <a:txBody>
                    <a:bodyPr/>
                    <a:lstStyle/>
                    <a:p>
                      <a:endParaRPr lang="en-US"/>
                    </a:p>
                  </a:txBody>
                  <a:tcPr/>
                </a:tc>
                <a:tc>
                  <a:txBody>
                    <a:bodyPr/>
                    <a:lstStyle/>
                    <a:p>
                      <a:pPr algn="ctr" fontAlgn="ctr"/>
                      <a:r>
                        <a:rPr lang="es-CO" sz="1050" b="1" u="none" strike="noStrike" dirty="0">
                          <a:effectLst/>
                        </a:rPr>
                        <a:t>18 - 24 años</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25 - 34 años</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35 - 44 años</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45 - 54 años</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55 - 64 años</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65 - 80 años</a:t>
                      </a:r>
                      <a:endParaRPr lang="es-CO" sz="1050" b="1" i="0" u="none" strike="noStrike" dirty="0">
                        <a:solidFill>
                          <a:srgbClr val="000000"/>
                        </a:solidFill>
                        <a:effectLst/>
                        <a:latin typeface="+mn-lt"/>
                      </a:endParaRPr>
                    </a:p>
                  </a:txBody>
                  <a:tcPr marL="1019" marR="1019" marT="1019" marB="0" anchor="ctr"/>
                </a:tc>
                <a:extLst>
                  <a:ext uri="{0D108BD9-81ED-4DB2-BD59-A6C34878D82A}">
                    <a16:rowId xmlns:a16="http://schemas.microsoft.com/office/drawing/2014/main" val="946244570"/>
                  </a:ext>
                </a:extLst>
              </a:tr>
              <a:tr h="0">
                <a:tc>
                  <a:txBody>
                    <a:bodyPr/>
                    <a:lstStyle/>
                    <a:p>
                      <a:pPr algn="r" fontAlgn="ctr"/>
                      <a:r>
                        <a:rPr lang="es-CO" sz="1050" b="1" u="none" strike="noStrike" dirty="0">
                          <a:effectLst/>
                        </a:rPr>
                        <a:t>Trabajar</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63%</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49%</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72%</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76%</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79%</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55%</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39%</a:t>
                      </a:r>
                      <a:endParaRPr lang="es-CO" sz="1050" b="0" i="0" u="none" strike="noStrike">
                        <a:solidFill>
                          <a:srgbClr val="000000"/>
                        </a:solidFill>
                        <a:effectLst/>
                        <a:latin typeface="+mn-lt"/>
                      </a:endParaRPr>
                    </a:p>
                  </a:txBody>
                  <a:tcPr marL="1019" marR="1019" marT="1019" marB="0" anchor="ctr"/>
                </a:tc>
                <a:extLst>
                  <a:ext uri="{0D108BD9-81ED-4DB2-BD59-A6C34878D82A}">
                    <a16:rowId xmlns:a16="http://schemas.microsoft.com/office/drawing/2014/main" val="3090567332"/>
                  </a:ext>
                </a:extLst>
              </a:tr>
              <a:tr h="32604">
                <a:tc>
                  <a:txBody>
                    <a:bodyPr/>
                    <a:lstStyle/>
                    <a:p>
                      <a:pPr algn="r" fontAlgn="ctr"/>
                      <a:r>
                        <a:rPr lang="es-MX" sz="1050" b="1" u="none" strike="noStrike" dirty="0">
                          <a:effectLst/>
                        </a:rPr>
                        <a:t>Hacer trabajo doméstico en su propio hogar</a:t>
                      </a:r>
                      <a:endParaRPr lang="es-MX" sz="1050" b="1"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12%</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0%</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4%</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15%</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10%</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19%</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21%</a:t>
                      </a:r>
                      <a:endParaRPr lang="es-CO" sz="1050" b="0" i="0" u="none" strike="noStrike">
                        <a:solidFill>
                          <a:srgbClr val="000000"/>
                        </a:solidFill>
                        <a:effectLst/>
                        <a:latin typeface="+mn-lt"/>
                      </a:endParaRPr>
                    </a:p>
                  </a:txBody>
                  <a:tcPr marL="1019" marR="1019" marT="1019" marB="0" anchor="ctr"/>
                </a:tc>
                <a:extLst>
                  <a:ext uri="{0D108BD9-81ED-4DB2-BD59-A6C34878D82A}">
                    <a16:rowId xmlns:a16="http://schemas.microsoft.com/office/drawing/2014/main" val="1785346615"/>
                  </a:ext>
                </a:extLst>
              </a:tr>
              <a:tr h="0">
                <a:tc>
                  <a:txBody>
                    <a:bodyPr/>
                    <a:lstStyle/>
                    <a:p>
                      <a:pPr algn="r" fontAlgn="ctr"/>
                      <a:r>
                        <a:rPr lang="es-CO" sz="1050" b="1" u="none" strike="noStrike" dirty="0">
                          <a:effectLst/>
                        </a:rPr>
                        <a:t>Es pensionado(a)</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6%</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0%</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0%</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0%</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1%</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13%</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26%</a:t>
                      </a:r>
                      <a:endParaRPr lang="es-CO" sz="1050" b="0" i="0" u="none" strike="noStrike">
                        <a:solidFill>
                          <a:srgbClr val="000000"/>
                        </a:solidFill>
                        <a:effectLst/>
                        <a:latin typeface="+mn-lt"/>
                      </a:endParaRPr>
                    </a:p>
                  </a:txBody>
                  <a:tcPr marL="1019" marR="1019" marT="1019" marB="0" anchor="ctr"/>
                </a:tc>
                <a:extLst>
                  <a:ext uri="{0D108BD9-81ED-4DB2-BD59-A6C34878D82A}">
                    <a16:rowId xmlns:a16="http://schemas.microsoft.com/office/drawing/2014/main" val="2066505520"/>
                  </a:ext>
                </a:extLst>
              </a:tr>
              <a:tr h="0">
                <a:tc>
                  <a:txBody>
                    <a:bodyPr/>
                    <a:lstStyle/>
                    <a:p>
                      <a:pPr algn="r" fontAlgn="ctr"/>
                      <a:r>
                        <a:rPr lang="es-CO" sz="1050" b="1" u="none" strike="noStrike" dirty="0">
                          <a:effectLst/>
                        </a:rPr>
                        <a:t>Trabajar y estudiar</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5%</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19%</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10%</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4%</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1%</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2%</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0%</a:t>
                      </a:r>
                      <a:endParaRPr lang="es-CO" sz="1050" b="0" i="0" u="none" strike="noStrike">
                        <a:solidFill>
                          <a:srgbClr val="000000"/>
                        </a:solidFill>
                        <a:effectLst/>
                        <a:latin typeface="+mn-lt"/>
                      </a:endParaRPr>
                    </a:p>
                  </a:txBody>
                  <a:tcPr marL="1019" marR="1019" marT="1019" marB="0" anchor="ctr"/>
                </a:tc>
                <a:extLst>
                  <a:ext uri="{0D108BD9-81ED-4DB2-BD59-A6C34878D82A}">
                    <a16:rowId xmlns:a16="http://schemas.microsoft.com/office/drawing/2014/main" val="1318922007"/>
                  </a:ext>
                </a:extLst>
              </a:tr>
              <a:tr h="0">
                <a:tc>
                  <a:txBody>
                    <a:bodyPr/>
                    <a:lstStyle/>
                    <a:p>
                      <a:pPr algn="r" fontAlgn="ctr"/>
                      <a:r>
                        <a:rPr lang="es-CO" sz="1050" b="1" u="none" strike="noStrike" dirty="0">
                          <a:effectLst/>
                        </a:rPr>
                        <a:t>Está desempleado</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5%</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9%</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6%</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0%</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6%</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4%</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5%</a:t>
                      </a:r>
                      <a:endParaRPr lang="es-CO" sz="1050" b="0" i="0" u="none" strike="noStrike">
                        <a:solidFill>
                          <a:srgbClr val="000000"/>
                        </a:solidFill>
                        <a:effectLst/>
                        <a:latin typeface="+mn-lt"/>
                      </a:endParaRPr>
                    </a:p>
                  </a:txBody>
                  <a:tcPr marL="1019" marR="1019" marT="1019" marB="0" anchor="ctr"/>
                </a:tc>
                <a:extLst>
                  <a:ext uri="{0D108BD9-81ED-4DB2-BD59-A6C34878D82A}">
                    <a16:rowId xmlns:a16="http://schemas.microsoft.com/office/drawing/2014/main" val="2577610210"/>
                  </a:ext>
                </a:extLst>
              </a:tr>
              <a:tr h="0">
                <a:tc>
                  <a:txBody>
                    <a:bodyPr/>
                    <a:lstStyle/>
                    <a:p>
                      <a:pPr algn="r" fontAlgn="ctr"/>
                      <a:r>
                        <a:rPr lang="es-CO" sz="1050" b="1" u="none" strike="noStrike">
                          <a:effectLst/>
                        </a:rPr>
                        <a:t>Estudiar</a:t>
                      </a:r>
                      <a:endParaRPr lang="es-CO" sz="1050" b="1"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4%</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23%</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4%</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1%</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0%</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0%</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0%</a:t>
                      </a:r>
                      <a:endParaRPr lang="es-CO" sz="1050" b="0" i="0" u="none" strike="noStrike">
                        <a:solidFill>
                          <a:srgbClr val="000000"/>
                        </a:solidFill>
                        <a:effectLst/>
                        <a:latin typeface="+mn-lt"/>
                      </a:endParaRPr>
                    </a:p>
                  </a:txBody>
                  <a:tcPr marL="1019" marR="1019" marT="1019" marB="0" anchor="ctr"/>
                </a:tc>
                <a:extLst>
                  <a:ext uri="{0D108BD9-81ED-4DB2-BD59-A6C34878D82A}">
                    <a16:rowId xmlns:a16="http://schemas.microsoft.com/office/drawing/2014/main" val="3003188615"/>
                  </a:ext>
                </a:extLst>
              </a:tr>
              <a:tr h="0">
                <a:tc>
                  <a:txBody>
                    <a:bodyPr/>
                    <a:lstStyle/>
                    <a:p>
                      <a:pPr algn="r" fontAlgn="ctr"/>
                      <a:r>
                        <a:rPr lang="es-CO" sz="1050" b="1" u="none" strike="noStrike" dirty="0">
                          <a:effectLst/>
                        </a:rPr>
                        <a:t>Otra actividad</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3%</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0%</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4%</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3%</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0%</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5%</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5%</a:t>
                      </a:r>
                      <a:endParaRPr lang="es-CO" sz="1050" b="0" i="0" u="none" strike="noStrike">
                        <a:solidFill>
                          <a:srgbClr val="000000"/>
                        </a:solidFill>
                        <a:effectLst/>
                        <a:latin typeface="+mn-lt"/>
                      </a:endParaRPr>
                    </a:p>
                  </a:txBody>
                  <a:tcPr marL="1019" marR="1019" marT="1019" marB="0" anchor="ctr"/>
                </a:tc>
                <a:extLst>
                  <a:ext uri="{0D108BD9-81ED-4DB2-BD59-A6C34878D82A}">
                    <a16:rowId xmlns:a16="http://schemas.microsoft.com/office/drawing/2014/main" val="3107025217"/>
                  </a:ext>
                </a:extLst>
              </a:tr>
              <a:tr h="32604">
                <a:tc>
                  <a:txBody>
                    <a:bodyPr/>
                    <a:lstStyle/>
                    <a:p>
                      <a:pPr algn="r" fontAlgn="ctr"/>
                      <a:r>
                        <a:rPr lang="es-CO" sz="1050" b="1" u="none" strike="noStrike" dirty="0">
                          <a:effectLst/>
                        </a:rPr>
                        <a:t>Incapacitado permanente para trabajar</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2%</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0%</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0%</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0%</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3%</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a:effectLst/>
                        </a:rPr>
                        <a:t>3%</a:t>
                      </a:r>
                      <a:endParaRPr lang="es-CO" sz="1050" b="0" i="0" u="none" strike="noStrike">
                        <a:solidFill>
                          <a:srgbClr val="000000"/>
                        </a:solidFill>
                        <a:effectLst/>
                        <a:latin typeface="+mn-lt"/>
                      </a:endParaRPr>
                    </a:p>
                  </a:txBody>
                  <a:tcPr marL="1019" marR="1019" marT="1019" marB="0" anchor="ctr"/>
                </a:tc>
                <a:tc>
                  <a:txBody>
                    <a:bodyPr/>
                    <a:lstStyle/>
                    <a:p>
                      <a:pPr algn="ctr" fontAlgn="ctr"/>
                      <a:r>
                        <a:rPr lang="es-CO" sz="1050" b="0" u="none" strike="noStrike">
                          <a:effectLst/>
                        </a:rPr>
                        <a:t>5%</a:t>
                      </a:r>
                      <a:endParaRPr lang="es-CO" sz="1050" b="0" i="0" u="none" strike="noStrike">
                        <a:solidFill>
                          <a:srgbClr val="000000"/>
                        </a:solidFill>
                        <a:effectLst/>
                        <a:latin typeface="+mn-lt"/>
                      </a:endParaRPr>
                    </a:p>
                  </a:txBody>
                  <a:tcPr marL="1019" marR="1019" marT="1019" marB="0" anchor="ctr"/>
                </a:tc>
                <a:extLst>
                  <a:ext uri="{0D108BD9-81ED-4DB2-BD59-A6C34878D82A}">
                    <a16:rowId xmlns:a16="http://schemas.microsoft.com/office/drawing/2014/main" val="3977603632"/>
                  </a:ext>
                </a:extLst>
              </a:tr>
              <a:tr h="0">
                <a:tc>
                  <a:txBody>
                    <a:bodyPr/>
                    <a:lstStyle/>
                    <a:p>
                      <a:pPr algn="r" fontAlgn="ctr"/>
                      <a:r>
                        <a:rPr lang="es-CO" sz="1050" b="1" u="none" strike="noStrike" dirty="0">
                          <a:effectLst/>
                        </a:rPr>
                        <a:t>Total</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100%</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100%</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100%</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100%</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100%</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100%</a:t>
                      </a:r>
                      <a:endParaRPr lang="es-CO" sz="1050" b="0" i="0" u="none" strike="noStrike" dirty="0">
                        <a:solidFill>
                          <a:srgbClr val="000000"/>
                        </a:solidFill>
                        <a:effectLst/>
                        <a:latin typeface="+mn-lt"/>
                      </a:endParaRPr>
                    </a:p>
                  </a:txBody>
                  <a:tcPr marL="1019" marR="1019" marT="1019" marB="0" anchor="ctr"/>
                </a:tc>
                <a:tc>
                  <a:txBody>
                    <a:bodyPr/>
                    <a:lstStyle/>
                    <a:p>
                      <a:pPr algn="ctr" fontAlgn="ctr"/>
                      <a:r>
                        <a:rPr lang="es-CO" sz="1050" b="0" u="none" strike="noStrike" dirty="0">
                          <a:effectLst/>
                        </a:rPr>
                        <a:t>100%</a:t>
                      </a:r>
                      <a:endParaRPr lang="es-CO" sz="1050" b="0" i="0" u="none" strike="noStrike" dirty="0">
                        <a:solidFill>
                          <a:srgbClr val="000000"/>
                        </a:solidFill>
                        <a:effectLst/>
                        <a:latin typeface="+mn-lt"/>
                      </a:endParaRPr>
                    </a:p>
                  </a:txBody>
                  <a:tcPr marL="1019" marR="1019" marT="1019" marB="0" anchor="ctr"/>
                </a:tc>
                <a:extLst>
                  <a:ext uri="{0D108BD9-81ED-4DB2-BD59-A6C34878D82A}">
                    <a16:rowId xmlns:a16="http://schemas.microsoft.com/office/drawing/2014/main" val="2641054472"/>
                  </a:ext>
                </a:extLst>
              </a:tr>
              <a:tr h="0">
                <a:tc>
                  <a:txBody>
                    <a:bodyPr/>
                    <a:lstStyle/>
                    <a:p>
                      <a:pPr algn="r" fontAlgn="ctr"/>
                      <a:r>
                        <a:rPr lang="es-CO" sz="1050" b="1" u="none" strike="noStrike" dirty="0">
                          <a:effectLst/>
                        </a:rPr>
                        <a:t>Base Expandida</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1.652.557</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205.446</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294.934</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270.878</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309.932</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333.057</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238.311</a:t>
                      </a:r>
                      <a:endParaRPr lang="es-CO" sz="1050" b="1" i="0" u="none" strike="noStrike" dirty="0">
                        <a:solidFill>
                          <a:srgbClr val="000000"/>
                        </a:solidFill>
                        <a:effectLst/>
                        <a:latin typeface="+mn-lt"/>
                      </a:endParaRPr>
                    </a:p>
                  </a:txBody>
                  <a:tcPr marL="1019" marR="1019" marT="1019" marB="0" anchor="ctr"/>
                </a:tc>
                <a:extLst>
                  <a:ext uri="{0D108BD9-81ED-4DB2-BD59-A6C34878D82A}">
                    <a16:rowId xmlns:a16="http://schemas.microsoft.com/office/drawing/2014/main" val="3580196139"/>
                  </a:ext>
                </a:extLst>
              </a:tr>
              <a:tr h="0">
                <a:tc>
                  <a:txBody>
                    <a:bodyPr/>
                    <a:lstStyle/>
                    <a:p>
                      <a:pPr algn="r" fontAlgn="ctr"/>
                      <a:r>
                        <a:rPr lang="es-CO" sz="1050" b="1" u="none" strike="noStrike" dirty="0">
                          <a:effectLst/>
                        </a:rPr>
                        <a:t>Base Total Encuestados</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a:effectLst/>
                        </a:rPr>
                        <a:t>435</a:t>
                      </a:r>
                      <a:endParaRPr lang="es-CO" sz="1050" b="1" i="0" u="none" strike="noStrike">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54</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83</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77</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79</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80</a:t>
                      </a:r>
                      <a:endParaRPr lang="es-CO" sz="1050" b="1" i="0" u="none" strike="noStrike" dirty="0">
                        <a:solidFill>
                          <a:srgbClr val="000000"/>
                        </a:solidFill>
                        <a:effectLst/>
                        <a:latin typeface="+mn-lt"/>
                      </a:endParaRPr>
                    </a:p>
                  </a:txBody>
                  <a:tcPr marL="1019" marR="1019" marT="1019" marB="0" anchor="ctr"/>
                </a:tc>
                <a:tc>
                  <a:txBody>
                    <a:bodyPr/>
                    <a:lstStyle/>
                    <a:p>
                      <a:pPr algn="ctr" fontAlgn="ctr"/>
                      <a:r>
                        <a:rPr lang="es-CO" sz="1050" b="1" u="none" strike="noStrike" dirty="0">
                          <a:effectLst/>
                        </a:rPr>
                        <a:t>62</a:t>
                      </a:r>
                      <a:endParaRPr lang="es-CO" sz="1050" b="1" i="0" u="none" strike="noStrike" dirty="0">
                        <a:solidFill>
                          <a:srgbClr val="000000"/>
                        </a:solidFill>
                        <a:effectLst/>
                        <a:latin typeface="+mn-lt"/>
                      </a:endParaRPr>
                    </a:p>
                  </a:txBody>
                  <a:tcPr marL="1019" marR="1019" marT="1019" marB="0" anchor="ctr"/>
                </a:tc>
                <a:extLst>
                  <a:ext uri="{0D108BD9-81ED-4DB2-BD59-A6C34878D82A}">
                    <a16:rowId xmlns:a16="http://schemas.microsoft.com/office/drawing/2014/main" val="2547737935"/>
                  </a:ext>
                </a:extLst>
              </a:tr>
            </a:tbl>
          </a:graphicData>
        </a:graphic>
      </p:graphicFrame>
    </p:spTree>
    <p:extLst>
      <p:ext uri="{BB962C8B-B14F-4D97-AF65-F5344CB8AC3E}">
        <p14:creationId xmlns:p14="http://schemas.microsoft.com/office/powerpoint/2010/main" val="372718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23</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este trabajo usted es:</a:t>
            </a:r>
          </a:p>
        </p:txBody>
      </p:sp>
      <p:sp>
        <p:nvSpPr>
          <p:cNvPr id="108"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12" name="Rectángulo 111">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3" name="Rectángulo 112">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20" name="Grupo 119"/>
          <p:cNvGrpSpPr/>
          <p:nvPr/>
        </p:nvGrpSpPr>
        <p:grpSpPr>
          <a:xfrm>
            <a:off x="5087888" y="6050511"/>
            <a:ext cx="2114861" cy="446715"/>
            <a:chOff x="9536152" y="5954085"/>
            <a:chExt cx="2114861" cy="446715"/>
          </a:xfrm>
        </p:grpSpPr>
        <p:sp>
          <p:nvSpPr>
            <p:cNvPr id="12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124" name="Rectángulo 123">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5" name="CuadroTexto 124">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166</a:t>
              </a:r>
            </a:p>
          </p:txBody>
        </p:sp>
        <p:sp>
          <p:nvSpPr>
            <p:cNvPr id="126" name="Rectángulo 12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7" name="CuadroTexto 126">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136</a:t>
              </a:r>
            </a:p>
          </p:txBody>
        </p:sp>
      </p:grpSp>
      <p:grpSp>
        <p:nvGrpSpPr>
          <p:cNvPr id="135" name="Grupo 134"/>
          <p:cNvGrpSpPr/>
          <p:nvPr/>
        </p:nvGrpSpPr>
        <p:grpSpPr>
          <a:xfrm>
            <a:off x="1487488" y="6079790"/>
            <a:ext cx="1212265" cy="430887"/>
            <a:chOff x="8433990" y="5969913"/>
            <a:chExt cx="1212265" cy="430887"/>
          </a:xfrm>
        </p:grpSpPr>
        <p:sp>
          <p:nvSpPr>
            <p:cNvPr id="13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137" name="Rectángulo 13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8" name="CuadroTexto 137">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302</a:t>
              </a:r>
            </a:p>
          </p:txBody>
        </p:sp>
      </p:grpSp>
      <p:sp>
        <p:nvSpPr>
          <p:cNvPr id="143"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144" name="Rectángulo 143">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 name="Grupo 7"/>
          <p:cNvGrpSpPr/>
          <p:nvPr/>
        </p:nvGrpSpPr>
        <p:grpSpPr>
          <a:xfrm>
            <a:off x="8616280" y="6078629"/>
            <a:ext cx="2517106" cy="446715"/>
            <a:chOff x="8256240" y="6309320"/>
            <a:chExt cx="2517106" cy="446715"/>
          </a:xfrm>
        </p:grpSpPr>
        <p:sp>
          <p:nvSpPr>
            <p:cNvPr id="153"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4" name="Rectángulo 153">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5" name="CuadroTexto 154">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105</a:t>
              </a:r>
            </a:p>
          </p:txBody>
        </p:sp>
        <p:sp>
          <p:nvSpPr>
            <p:cNvPr id="156" name="Rectángulo 155">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7" name="CuadroTexto 156">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126</a:t>
              </a:r>
            </a:p>
          </p:txBody>
        </p:sp>
        <p:sp>
          <p:nvSpPr>
            <p:cNvPr id="158" name="Rectángulo 157">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9" name="CuadroTexto 158">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71</a:t>
              </a:r>
            </a:p>
          </p:txBody>
        </p:sp>
      </p:grpSp>
      <p:sp>
        <p:nvSpPr>
          <p:cNvPr id="33" name="object 2"/>
          <p:cNvSpPr txBox="1">
            <a:spLocks/>
          </p:cNvSpPr>
          <p:nvPr/>
        </p:nvSpPr>
        <p:spPr>
          <a:xfrm>
            <a:off x="581776" y="285890"/>
            <a:ext cx="6306311"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FUNCIÓN DESEMPEÑADA EN EL</a:t>
            </a:r>
          </a:p>
          <a:p>
            <a:pPr marL="8573" marR="3429">
              <a:spcBef>
                <a:spcPts val="68"/>
              </a:spcBef>
            </a:pPr>
            <a:r>
              <a:rPr lang="es-MX" sz="2363" spc="101" dirty="0">
                <a:solidFill>
                  <a:schemeClr val="accent3">
                    <a:lumMod val="75000"/>
                  </a:schemeClr>
                </a:solidFill>
                <a:latin typeface="+mn-lt"/>
              </a:rPr>
              <a:t>TRABAJO (PARA QUIENES TRABAJAN)</a:t>
            </a:r>
            <a:endParaRPr lang="es-MX" sz="2363" spc="84" dirty="0">
              <a:solidFill>
                <a:schemeClr val="accent3">
                  <a:lumMod val="75000"/>
                </a:schemeClr>
              </a:solidFill>
              <a:latin typeface="+mn-lt"/>
            </a:endParaRPr>
          </a:p>
        </p:txBody>
      </p:sp>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08452106"/>
              </p:ext>
            </p:extLst>
          </p:nvPr>
        </p:nvGraphicFramePr>
        <p:xfrm>
          <a:off x="4818733"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842964551"/>
              </p:ext>
            </p:extLst>
          </p:nvPr>
        </p:nvGraphicFramePr>
        <p:xfrm>
          <a:off x="839416"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395995444"/>
              </p:ext>
            </p:extLst>
          </p:nvPr>
        </p:nvGraphicFramePr>
        <p:xfrm>
          <a:off x="8563149" y="1716199"/>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27436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24</a:t>
            </a:fld>
            <a:endParaRPr sz="1350" dirty="0">
              <a:solidFill>
                <a:schemeClr val="accent3">
                  <a:lumMod val="75000"/>
                </a:schemeClr>
              </a:solidFill>
              <a:latin typeface="Calibri"/>
              <a:cs typeface="Calibri"/>
            </a:endParaRPr>
          </a:p>
        </p:txBody>
      </p:sp>
      <p:sp>
        <p:nvSpPr>
          <p:cNvPr id="7" name="object 4">
            <a:extLst>
              <a:ext uri="{FF2B5EF4-FFF2-40B4-BE49-F238E27FC236}">
                <a16:creationId xmlns:a16="http://schemas.microsoft.com/office/drawing/2014/main" id="{FC66D8EB-E0AF-40E7-8EE1-0C25FBC9B55C}"/>
              </a:ext>
            </a:extLst>
          </p:cNvPr>
          <p:cNvSpPr txBox="1"/>
          <p:nvPr/>
        </p:nvSpPr>
        <p:spPr>
          <a:xfrm>
            <a:off x="700984"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9" name="Grupo 8"/>
          <p:cNvGrpSpPr/>
          <p:nvPr/>
        </p:nvGrpSpPr>
        <p:grpSpPr>
          <a:xfrm>
            <a:off x="335360" y="5949280"/>
            <a:ext cx="3403253" cy="446715"/>
            <a:chOff x="8957443" y="6078629"/>
            <a:chExt cx="3403253" cy="446715"/>
          </a:xfrm>
        </p:grpSpPr>
        <p:sp>
          <p:nvSpPr>
            <p:cNvPr id="10"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1" name="CuadroTexto 10">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28</a:t>
              </a:r>
            </a:p>
          </p:txBody>
        </p:sp>
        <p:sp>
          <p:nvSpPr>
            <p:cNvPr id="12" name="Rectángulo 1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3" name="CuadroTexto 12">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63</a:t>
              </a:r>
            </a:p>
          </p:txBody>
        </p:sp>
        <p:sp>
          <p:nvSpPr>
            <p:cNvPr id="14" name="Rectángulo 13">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 name="Rectángulo 14">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6" name="CuadroTexto 15">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129</a:t>
              </a:r>
            </a:p>
          </p:txBody>
        </p:sp>
        <p:sp>
          <p:nvSpPr>
            <p:cNvPr id="17" name="Rectángulo 16">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8" name="CuadroTexto 17">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82</a:t>
              </a:r>
            </a:p>
          </p:txBody>
        </p:sp>
      </p:grpSp>
      <p:graphicFrame>
        <p:nvGraphicFramePr>
          <p:cNvPr id="1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349507028"/>
              </p:ext>
            </p:extLst>
          </p:nvPr>
        </p:nvGraphicFramePr>
        <p:xfrm>
          <a:off x="403865"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este trabajo usted es:</a:t>
            </a:r>
          </a:p>
        </p:txBody>
      </p:sp>
      <p:sp>
        <p:nvSpPr>
          <p:cNvPr id="23" name="object 2"/>
          <p:cNvSpPr txBox="1">
            <a:spLocks/>
          </p:cNvSpPr>
          <p:nvPr/>
        </p:nvSpPr>
        <p:spPr>
          <a:xfrm>
            <a:off x="581776" y="285890"/>
            <a:ext cx="6306311"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FUNCIÓN DESEMPEÑADA EN EL</a:t>
            </a:r>
          </a:p>
          <a:p>
            <a:pPr marL="8573" marR="3429">
              <a:spcBef>
                <a:spcPts val="68"/>
              </a:spcBef>
            </a:pPr>
            <a:r>
              <a:rPr lang="es-MX" sz="2363" spc="101" dirty="0">
                <a:solidFill>
                  <a:schemeClr val="accent3">
                    <a:lumMod val="75000"/>
                  </a:schemeClr>
                </a:solidFill>
                <a:latin typeface="+mn-lt"/>
              </a:rPr>
              <a:t>TRABAJO (PARA QUIENES TRABAJAN)</a:t>
            </a:r>
            <a:endParaRPr lang="es-MX" sz="2363" spc="84" dirty="0">
              <a:solidFill>
                <a:schemeClr val="accent3">
                  <a:lumMod val="75000"/>
                </a:schemeClr>
              </a:solidFill>
              <a:latin typeface="+mn-lt"/>
            </a:endParaRPr>
          </a:p>
        </p:txBody>
      </p:sp>
      <p:graphicFrame>
        <p:nvGraphicFramePr>
          <p:cNvPr id="2" name="Tabla 1"/>
          <p:cNvGraphicFramePr>
            <a:graphicFrameLocks noGrp="1"/>
          </p:cNvGraphicFramePr>
          <p:nvPr>
            <p:extLst>
              <p:ext uri="{D42A27DB-BD31-4B8C-83A1-F6EECF244321}">
                <p14:modId xmlns:p14="http://schemas.microsoft.com/office/powerpoint/2010/main" val="2086123981"/>
              </p:ext>
            </p:extLst>
          </p:nvPr>
        </p:nvGraphicFramePr>
        <p:xfrm>
          <a:off x="3398138" y="1628796"/>
          <a:ext cx="8458502" cy="2664300"/>
        </p:xfrm>
        <a:graphic>
          <a:graphicData uri="http://schemas.openxmlformats.org/drawingml/2006/table">
            <a:tbl>
              <a:tblPr>
                <a:tableStyleId>{69C7853C-536D-4A76-A0AE-DD22124D55A5}</a:tableStyleId>
              </a:tblPr>
              <a:tblGrid>
                <a:gridCol w="4744092">
                  <a:extLst>
                    <a:ext uri="{9D8B030D-6E8A-4147-A177-3AD203B41FA5}">
                      <a16:colId xmlns:a16="http://schemas.microsoft.com/office/drawing/2014/main" val="312607485"/>
                    </a:ext>
                  </a:extLst>
                </a:gridCol>
                <a:gridCol w="579230">
                  <a:extLst>
                    <a:ext uri="{9D8B030D-6E8A-4147-A177-3AD203B41FA5}">
                      <a16:colId xmlns:a16="http://schemas.microsoft.com/office/drawing/2014/main" val="2338911954"/>
                    </a:ext>
                  </a:extLst>
                </a:gridCol>
                <a:gridCol w="522530">
                  <a:extLst>
                    <a:ext uri="{9D8B030D-6E8A-4147-A177-3AD203B41FA5}">
                      <a16:colId xmlns:a16="http://schemas.microsoft.com/office/drawing/2014/main" val="237815317"/>
                    </a:ext>
                  </a:extLst>
                </a:gridCol>
                <a:gridCol w="522530">
                  <a:extLst>
                    <a:ext uri="{9D8B030D-6E8A-4147-A177-3AD203B41FA5}">
                      <a16:colId xmlns:a16="http://schemas.microsoft.com/office/drawing/2014/main" val="1418264131"/>
                    </a:ext>
                  </a:extLst>
                </a:gridCol>
                <a:gridCol w="522530">
                  <a:extLst>
                    <a:ext uri="{9D8B030D-6E8A-4147-A177-3AD203B41FA5}">
                      <a16:colId xmlns:a16="http://schemas.microsoft.com/office/drawing/2014/main" val="936928804"/>
                    </a:ext>
                  </a:extLst>
                </a:gridCol>
                <a:gridCol w="522530">
                  <a:extLst>
                    <a:ext uri="{9D8B030D-6E8A-4147-A177-3AD203B41FA5}">
                      <a16:colId xmlns:a16="http://schemas.microsoft.com/office/drawing/2014/main" val="520332109"/>
                    </a:ext>
                  </a:extLst>
                </a:gridCol>
                <a:gridCol w="522530">
                  <a:extLst>
                    <a:ext uri="{9D8B030D-6E8A-4147-A177-3AD203B41FA5}">
                      <a16:colId xmlns:a16="http://schemas.microsoft.com/office/drawing/2014/main" val="3891905303"/>
                    </a:ext>
                  </a:extLst>
                </a:gridCol>
                <a:gridCol w="522530">
                  <a:extLst>
                    <a:ext uri="{9D8B030D-6E8A-4147-A177-3AD203B41FA5}">
                      <a16:colId xmlns:a16="http://schemas.microsoft.com/office/drawing/2014/main" val="3099427007"/>
                    </a:ext>
                  </a:extLst>
                </a:gridCol>
              </a:tblGrid>
              <a:tr h="166653">
                <a:tc rowSpan="2">
                  <a:txBody>
                    <a:bodyPr/>
                    <a:lstStyle/>
                    <a:p>
                      <a:pPr algn="l" fontAlgn="ctr"/>
                      <a:r>
                        <a:rPr lang="es-CO" sz="1050" u="none" strike="noStrike" dirty="0">
                          <a:effectLst/>
                        </a:rPr>
                        <a:t> </a:t>
                      </a:r>
                      <a:endParaRPr lang="es-CO" sz="1050" b="0" i="0" u="none" strike="noStrike" dirty="0">
                        <a:solidFill>
                          <a:srgbClr val="000000"/>
                        </a:solidFill>
                        <a:effectLst/>
                        <a:latin typeface="+mn-lt"/>
                      </a:endParaRPr>
                    </a:p>
                  </a:txBody>
                  <a:tcPr marL="690" marR="690" marT="690" marB="0" anchor="ctr"/>
                </a:tc>
                <a:tc rowSpan="2">
                  <a:txBody>
                    <a:bodyPr/>
                    <a:lstStyle/>
                    <a:p>
                      <a:pPr algn="ctr" fontAlgn="ctr"/>
                      <a:r>
                        <a:rPr lang="es-CO" sz="1050" b="1" u="none" strike="noStrike" dirty="0">
                          <a:effectLst/>
                        </a:rPr>
                        <a:t>Total</a:t>
                      </a:r>
                      <a:endParaRPr lang="es-CO" sz="1050" b="1" i="0" u="none" strike="noStrike" dirty="0">
                        <a:solidFill>
                          <a:srgbClr val="000000"/>
                        </a:solidFill>
                        <a:effectLst/>
                        <a:latin typeface="+mn-lt"/>
                      </a:endParaRPr>
                    </a:p>
                  </a:txBody>
                  <a:tcPr marL="690" marR="690" marT="690" marB="0" anchor="ctr"/>
                </a:tc>
                <a:tc gridSpan="6">
                  <a:txBody>
                    <a:bodyPr/>
                    <a:lstStyle/>
                    <a:p>
                      <a:pPr algn="ctr" fontAlgn="ctr"/>
                      <a:r>
                        <a:rPr lang="es-CO" sz="1050" b="1" u="none" strike="noStrike">
                          <a:effectLst/>
                        </a:rPr>
                        <a:t>Rango Edad</a:t>
                      </a:r>
                      <a:endParaRPr lang="es-CO" sz="1050" b="1" i="0" u="none" strike="noStrike">
                        <a:solidFill>
                          <a:srgbClr val="000000"/>
                        </a:solidFill>
                        <a:effectLst/>
                        <a:latin typeface="+mn-lt"/>
                      </a:endParaRPr>
                    </a:p>
                  </a:txBody>
                  <a:tcPr marL="690" marR="690" marT="69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66595283"/>
                  </a:ext>
                </a:extLst>
              </a:tr>
              <a:tr h="332590">
                <a:tc vMerge="1">
                  <a:txBody>
                    <a:bodyPr/>
                    <a:lstStyle/>
                    <a:p>
                      <a:endParaRPr lang="en-US"/>
                    </a:p>
                  </a:txBody>
                  <a:tcPr/>
                </a:tc>
                <a:tc vMerge="1">
                  <a:txBody>
                    <a:bodyPr/>
                    <a:lstStyle/>
                    <a:p>
                      <a:endParaRPr lang="en-US"/>
                    </a:p>
                  </a:txBody>
                  <a:tcPr/>
                </a:tc>
                <a:tc>
                  <a:txBody>
                    <a:bodyPr/>
                    <a:lstStyle/>
                    <a:p>
                      <a:pPr algn="ctr" fontAlgn="ctr"/>
                      <a:r>
                        <a:rPr lang="es-CO" sz="1050" b="1" u="none" strike="noStrike" dirty="0">
                          <a:effectLst/>
                        </a:rPr>
                        <a:t>18 - 24 años</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25 - 34 años</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35 - 44 años</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45 - 54 años</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55 - 64 años</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65 - 80 años</a:t>
                      </a:r>
                      <a:endParaRPr lang="es-CO" sz="1050" b="1" i="0" u="none" strike="noStrike" dirty="0">
                        <a:solidFill>
                          <a:srgbClr val="000000"/>
                        </a:solidFill>
                        <a:effectLst/>
                        <a:latin typeface="+mn-lt"/>
                      </a:endParaRPr>
                    </a:p>
                  </a:txBody>
                  <a:tcPr marL="690" marR="690" marT="690" marB="0" anchor="ctr"/>
                </a:tc>
                <a:extLst>
                  <a:ext uri="{0D108BD9-81ED-4DB2-BD59-A6C34878D82A}">
                    <a16:rowId xmlns:a16="http://schemas.microsoft.com/office/drawing/2014/main" val="4252784223"/>
                  </a:ext>
                </a:extLst>
              </a:tr>
              <a:tr h="166653">
                <a:tc>
                  <a:txBody>
                    <a:bodyPr/>
                    <a:lstStyle/>
                    <a:p>
                      <a:pPr algn="r" fontAlgn="ctr"/>
                      <a:r>
                        <a:rPr lang="es-MX" sz="1050" b="1" u="none" strike="noStrike" dirty="0">
                          <a:effectLst/>
                        </a:rPr>
                        <a:t>Trabajador independiente o por cuenta propia</a:t>
                      </a:r>
                      <a:endParaRPr lang="es-MX" sz="1050" b="1"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dirty="0">
                          <a:effectLst/>
                        </a:rPr>
                        <a:t>48%</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38%</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31%</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48%</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51%</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60%</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77%</a:t>
                      </a:r>
                      <a:endParaRPr lang="es-CO" sz="1050" b="0" i="0" u="none" strike="noStrike">
                        <a:solidFill>
                          <a:srgbClr val="000000"/>
                        </a:solidFill>
                        <a:effectLst/>
                        <a:latin typeface="+mn-lt"/>
                      </a:endParaRPr>
                    </a:p>
                  </a:txBody>
                  <a:tcPr marL="690" marR="690" marT="690" marB="0" anchor="ctr"/>
                </a:tc>
                <a:extLst>
                  <a:ext uri="{0D108BD9-81ED-4DB2-BD59-A6C34878D82A}">
                    <a16:rowId xmlns:a16="http://schemas.microsoft.com/office/drawing/2014/main" val="529169667"/>
                  </a:ext>
                </a:extLst>
              </a:tr>
              <a:tr h="166653">
                <a:tc>
                  <a:txBody>
                    <a:bodyPr/>
                    <a:lstStyle/>
                    <a:p>
                      <a:pPr algn="r" fontAlgn="ctr"/>
                      <a:r>
                        <a:rPr lang="es-MX" sz="1050" b="1" u="none" strike="noStrike" dirty="0">
                          <a:effectLst/>
                        </a:rPr>
                        <a:t>Empleado en empresa, gobierno u organización</a:t>
                      </a:r>
                      <a:endParaRPr lang="es-MX" sz="1050" b="1"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dirty="0">
                          <a:effectLst/>
                        </a:rPr>
                        <a:t>23%</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41%</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34%</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25%</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19%</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5%</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4%</a:t>
                      </a:r>
                      <a:endParaRPr lang="es-CO" sz="1050" b="0" i="0" u="none" strike="noStrike">
                        <a:solidFill>
                          <a:srgbClr val="000000"/>
                        </a:solidFill>
                        <a:effectLst/>
                        <a:latin typeface="+mn-lt"/>
                      </a:endParaRPr>
                    </a:p>
                  </a:txBody>
                  <a:tcPr marL="690" marR="690" marT="690" marB="0" anchor="ctr"/>
                </a:tc>
                <a:extLst>
                  <a:ext uri="{0D108BD9-81ED-4DB2-BD59-A6C34878D82A}">
                    <a16:rowId xmlns:a16="http://schemas.microsoft.com/office/drawing/2014/main" val="1998635808"/>
                  </a:ext>
                </a:extLst>
              </a:tr>
              <a:tr h="166653">
                <a:tc>
                  <a:txBody>
                    <a:bodyPr/>
                    <a:lstStyle/>
                    <a:p>
                      <a:pPr algn="r" fontAlgn="ctr"/>
                      <a:r>
                        <a:rPr lang="es-CO" sz="1050" b="1" u="none" strike="noStrike">
                          <a:effectLst/>
                        </a:rPr>
                        <a:t>Empleado(a) doméstico</a:t>
                      </a:r>
                      <a:endParaRPr lang="es-CO" sz="1050" b="1"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12%</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dirty="0">
                          <a:effectLst/>
                        </a:rPr>
                        <a:t>5%</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dirty="0">
                          <a:effectLst/>
                        </a:rPr>
                        <a:t>9%</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13%</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19%</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14%</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7%</a:t>
                      </a:r>
                      <a:endParaRPr lang="es-CO" sz="1050" b="0" i="0" u="none" strike="noStrike">
                        <a:solidFill>
                          <a:srgbClr val="000000"/>
                        </a:solidFill>
                        <a:effectLst/>
                        <a:latin typeface="+mn-lt"/>
                      </a:endParaRPr>
                    </a:p>
                  </a:txBody>
                  <a:tcPr marL="690" marR="690" marT="690" marB="0" anchor="ctr"/>
                </a:tc>
                <a:extLst>
                  <a:ext uri="{0D108BD9-81ED-4DB2-BD59-A6C34878D82A}">
                    <a16:rowId xmlns:a16="http://schemas.microsoft.com/office/drawing/2014/main" val="2093319798"/>
                  </a:ext>
                </a:extLst>
              </a:tr>
              <a:tr h="166653">
                <a:tc>
                  <a:txBody>
                    <a:bodyPr/>
                    <a:lstStyle/>
                    <a:p>
                      <a:pPr algn="r" fontAlgn="ctr"/>
                      <a:r>
                        <a:rPr lang="es-MX" sz="1050" b="1" u="none" strike="noStrike" dirty="0">
                          <a:effectLst/>
                        </a:rPr>
                        <a:t>Profesional independiente (por ejemplo, por prestación de servicios)</a:t>
                      </a:r>
                      <a:endParaRPr lang="es-MX" sz="1050" b="1"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12%</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10%</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dirty="0">
                          <a:effectLst/>
                        </a:rPr>
                        <a:t>18%</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dirty="0">
                          <a:effectLst/>
                        </a:rPr>
                        <a:t>9%</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dirty="0">
                          <a:effectLst/>
                        </a:rPr>
                        <a:t>9%</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16%</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3%</a:t>
                      </a:r>
                      <a:endParaRPr lang="es-CO" sz="1050" b="0" i="0" u="none" strike="noStrike">
                        <a:solidFill>
                          <a:srgbClr val="000000"/>
                        </a:solidFill>
                        <a:effectLst/>
                        <a:latin typeface="+mn-lt"/>
                      </a:endParaRPr>
                    </a:p>
                  </a:txBody>
                  <a:tcPr marL="690" marR="690" marT="690" marB="0" anchor="ctr"/>
                </a:tc>
                <a:extLst>
                  <a:ext uri="{0D108BD9-81ED-4DB2-BD59-A6C34878D82A}">
                    <a16:rowId xmlns:a16="http://schemas.microsoft.com/office/drawing/2014/main" val="1212636628"/>
                  </a:ext>
                </a:extLst>
              </a:tr>
              <a:tr h="166653">
                <a:tc>
                  <a:txBody>
                    <a:bodyPr/>
                    <a:lstStyle/>
                    <a:p>
                      <a:pPr algn="r" fontAlgn="ctr"/>
                      <a:r>
                        <a:rPr lang="es-CO" sz="1050" b="1" u="none" strike="noStrike" dirty="0">
                          <a:effectLst/>
                        </a:rPr>
                        <a:t>Patrón o empleador</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3%</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dirty="0">
                          <a:effectLst/>
                        </a:rPr>
                        <a:t>2%</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7%</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5%</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dirty="0">
                          <a:effectLst/>
                        </a:rPr>
                        <a:t>2%</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3%</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dirty="0">
                          <a:effectLst/>
                        </a:rPr>
                        <a:t>0%</a:t>
                      </a:r>
                      <a:endParaRPr lang="es-CO" sz="1050" b="0" i="0" u="none" strike="noStrike" dirty="0">
                        <a:solidFill>
                          <a:srgbClr val="000000"/>
                        </a:solidFill>
                        <a:effectLst/>
                        <a:latin typeface="+mn-lt"/>
                      </a:endParaRPr>
                    </a:p>
                  </a:txBody>
                  <a:tcPr marL="690" marR="690" marT="690" marB="0" anchor="ctr"/>
                </a:tc>
                <a:extLst>
                  <a:ext uri="{0D108BD9-81ED-4DB2-BD59-A6C34878D82A}">
                    <a16:rowId xmlns:a16="http://schemas.microsoft.com/office/drawing/2014/main" val="44742650"/>
                  </a:ext>
                </a:extLst>
              </a:tr>
              <a:tr h="166653">
                <a:tc>
                  <a:txBody>
                    <a:bodyPr/>
                    <a:lstStyle/>
                    <a:p>
                      <a:pPr algn="r" fontAlgn="ctr"/>
                      <a:r>
                        <a:rPr lang="es-CO" sz="1050" b="1" u="none" strike="noStrike" dirty="0">
                          <a:effectLst/>
                        </a:rPr>
                        <a:t>Trabajador sin remuneración</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1%</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4%</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0%</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0%</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dirty="0">
                          <a:effectLst/>
                        </a:rPr>
                        <a:t>0%</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2%</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0%</a:t>
                      </a:r>
                      <a:endParaRPr lang="es-CO" sz="1050" b="0" i="0" u="none" strike="noStrike">
                        <a:solidFill>
                          <a:srgbClr val="000000"/>
                        </a:solidFill>
                        <a:effectLst/>
                        <a:latin typeface="+mn-lt"/>
                      </a:endParaRPr>
                    </a:p>
                  </a:txBody>
                  <a:tcPr marL="690" marR="690" marT="690" marB="0" anchor="ctr"/>
                </a:tc>
                <a:extLst>
                  <a:ext uri="{0D108BD9-81ED-4DB2-BD59-A6C34878D82A}">
                    <a16:rowId xmlns:a16="http://schemas.microsoft.com/office/drawing/2014/main" val="3455725453"/>
                  </a:ext>
                </a:extLst>
              </a:tr>
              <a:tr h="332590">
                <a:tc>
                  <a:txBody>
                    <a:bodyPr/>
                    <a:lstStyle/>
                    <a:p>
                      <a:pPr algn="r" fontAlgn="ctr"/>
                      <a:r>
                        <a:rPr lang="es-MX" sz="1050" b="1" u="none" strike="noStrike" dirty="0">
                          <a:effectLst/>
                        </a:rPr>
                        <a:t>Ayudante sin remuneración (hijo o familiar de empleados del servicio doméstico, mayordomos, jornaleros, etc.)</a:t>
                      </a:r>
                      <a:endParaRPr lang="es-MX" sz="1050" b="1"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1%</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0%</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1%</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dirty="0">
                          <a:effectLst/>
                        </a:rPr>
                        <a:t>0%</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dirty="0">
                          <a:effectLst/>
                        </a:rPr>
                        <a:t>0%</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dirty="0">
                          <a:effectLst/>
                        </a:rPr>
                        <a:t>0%</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6%</a:t>
                      </a:r>
                      <a:endParaRPr lang="es-CO" sz="1050" b="0" i="0" u="none" strike="noStrike">
                        <a:solidFill>
                          <a:srgbClr val="000000"/>
                        </a:solidFill>
                        <a:effectLst/>
                        <a:latin typeface="+mn-lt"/>
                      </a:endParaRPr>
                    </a:p>
                  </a:txBody>
                  <a:tcPr marL="690" marR="690" marT="690" marB="0" anchor="ctr"/>
                </a:tc>
                <a:extLst>
                  <a:ext uri="{0D108BD9-81ED-4DB2-BD59-A6C34878D82A}">
                    <a16:rowId xmlns:a16="http://schemas.microsoft.com/office/drawing/2014/main" val="2350430492"/>
                  </a:ext>
                </a:extLst>
              </a:tr>
              <a:tr h="166653">
                <a:tc>
                  <a:txBody>
                    <a:bodyPr/>
                    <a:lstStyle/>
                    <a:p>
                      <a:pPr algn="r" fontAlgn="ctr"/>
                      <a:r>
                        <a:rPr lang="es-MX" sz="1050" b="1" u="none" strike="noStrike">
                          <a:effectLst/>
                        </a:rPr>
                        <a:t>Trabajador de finca, tierra o parcela propia</a:t>
                      </a:r>
                      <a:endParaRPr lang="es-MX" sz="1050" b="1"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0,3%</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0%</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0%</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dirty="0">
                          <a:effectLst/>
                        </a:rPr>
                        <a:t>0%</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dirty="0">
                          <a:effectLst/>
                        </a:rPr>
                        <a:t>0%</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dirty="0">
                          <a:effectLst/>
                        </a:rPr>
                        <a:t>0%</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4%</a:t>
                      </a:r>
                      <a:endParaRPr lang="es-CO" sz="1050" b="0" i="0" u="none" strike="noStrike">
                        <a:solidFill>
                          <a:srgbClr val="000000"/>
                        </a:solidFill>
                        <a:effectLst/>
                        <a:latin typeface="+mn-lt"/>
                      </a:endParaRPr>
                    </a:p>
                  </a:txBody>
                  <a:tcPr marL="690" marR="690" marT="690" marB="0" anchor="ctr"/>
                </a:tc>
                <a:extLst>
                  <a:ext uri="{0D108BD9-81ED-4DB2-BD59-A6C34878D82A}">
                    <a16:rowId xmlns:a16="http://schemas.microsoft.com/office/drawing/2014/main" val="2146288577"/>
                  </a:ext>
                </a:extLst>
              </a:tr>
              <a:tr h="166653">
                <a:tc>
                  <a:txBody>
                    <a:bodyPr/>
                    <a:lstStyle/>
                    <a:p>
                      <a:pPr algn="r" fontAlgn="ctr"/>
                      <a:r>
                        <a:rPr lang="es-CO" sz="1050" b="1" u="none" strike="noStrike" dirty="0">
                          <a:effectLst/>
                        </a:rPr>
                        <a:t>Total</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100%</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100%</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100%</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a:effectLst/>
                        </a:rPr>
                        <a:t>100%</a:t>
                      </a:r>
                      <a:endParaRPr lang="es-CO" sz="1050" b="0" i="0" u="none" strike="noStrike">
                        <a:solidFill>
                          <a:srgbClr val="000000"/>
                        </a:solidFill>
                        <a:effectLst/>
                        <a:latin typeface="+mn-lt"/>
                      </a:endParaRPr>
                    </a:p>
                  </a:txBody>
                  <a:tcPr marL="690" marR="690" marT="690" marB="0" anchor="ctr"/>
                </a:tc>
                <a:tc>
                  <a:txBody>
                    <a:bodyPr/>
                    <a:lstStyle/>
                    <a:p>
                      <a:pPr algn="ctr" fontAlgn="ctr"/>
                      <a:r>
                        <a:rPr lang="es-CO" sz="1050" u="none" strike="noStrike" dirty="0">
                          <a:effectLst/>
                        </a:rPr>
                        <a:t>100%</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dirty="0">
                          <a:effectLst/>
                        </a:rPr>
                        <a:t>100%</a:t>
                      </a:r>
                      <a:endParaRPr lang="es-CO" sz="1050" b="0" i="0" u="none" strike="noStrike" dirty="0">
                        <a:solidFill>
                          <a:srgbClr val="000000"/>
                        </a:solidFill>
                        <a:effectLst/>
                        <a:latin typeface="+mn-lt"/>
                      </a:endParaRPr>
                    </a:p>
                  </a:txBody>
                  <a:tcPr marL="690" marR="690" marT="690" marB="0" anchor="ctr"/>
                </a:tc>
                <a:tc>
                  <a:txBody>
                    <a:bodyPr/>
                    <a:lstStyle/>
                    <a:p>
                      <a:pPr algn="ctr" fontAlgn="ctr"/>
                      <a:r>
                        <a:rPr lang="es-CO" sz="1050" u="none" strike="noStrike">
                          <a:effectLst/>
                        </a:rPr>
                        <a:t>100%</a:t>
                      </a:r>
                      <a:endParaRPr lang="es-CO" sz="1050" b="0" i="0" u="none" strike="noStrike">
                        <a:solidFill>
                          <a:srgbClr val="000000"/>
                        </a:solidFill>
                        <a:effectLst/>
                        <a:latin typeface="+mn-lt"/>
                      </a:endParaRPr>
                    </a:p>
                  </a:txBody>
                  <a:tcPr marL="690" marR="690" marT="690" marB="0" anchor="ctr"/>
                </a:tc>
                <a:extLst>
                  <a:ext uri="{0D108BD9-81ED-4DB2-BD59-A6C34878D82A}">
                    <a16:rowId xmlns:a16="http://schemas.microsoft.com/office/drawing/2014/main" val="4089185699"/>
                  </a:ext>
                </a:extLst>
              </a:tr>
              <a:tr h="332590">
                <a:tc>
                  <a:txBody>
                    <a:bodyPr/>
                    <a:lstStyle/>
                    <a:p>
                      <a:pPr algn="r" fontAlgn="ctr"/>
                      <a:r>
                        <a:rPr lang="es-CO" sz="1050" b="1" u="none" strike="noStrike" dirty="0">
                          <a:effectLst/>
                        </a:rPr>
                        <a:t>Base Expandida</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1.127.880</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140.243</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240.583</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216.649</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248.619</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188.230</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93.557</a:t>
                      </a:r>
                      <a:endParaRPr lang="es-CO" sz="1050" b="1" i="0" u="none" strike="noStrike" dirty="0">
                        <a:solidFill>
                          <a:srgbClr val="000000"/>
                        </a:solidFill>
                        <a:effectLst/>
                        <a:latin typeface="+mn-lt"/>
                      </a:endParaRPr>
                    </a:p>
                  </a:txBody>
                  <a:tcPr marL="690" marR="690" marT="690" marB="0" anchor="ctr"/>
                </a:tc>
                <a:extLst>
                  <a:ext uri="{0D108BD9-81ED-4DB2-BD59-A6C34878D82A}">
                    <a16:rowId xmlns:a16="http://schemas.microsoft.com/office/drawing/2014/main" val="1562022915"/>
                  </a:ext>
                </a:extLst>
              </a:tr>
              <a:tr h="166653">
                <a:tc>
                  <a:txBody>
                    <a:bodyPr/>
                    <a:lstStyle/>
                    <a:p>
                      <a:pPr algn="r" fontAlgn="ctr"/>
                      <a:r>
                        <a:rPr lang="es-CO" sz="1050" b="1" u="none" strike="noStrike" dirty="0">
                          <a:effectLst/>
                        </a:rPr>
                        <a:t>Base Total Encuestados</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a:effectLst/>
                        </a:rPr>
                        <a:t>302</a:t>
                      </a:r>
                      <a:endParaRPr lang="es-CO" sz="1050" b="1" i="0" u="none" strike="noStrike">
                        <a:solidFill>
                          <a:srgbClr val="000000"/>
                        </a:solidFill>
                        <a:effectLst/>
                        <a:latin typeface="+mn-lt"/>
                      </a:endParaRPr>
                    </a:p>
                  </a:txBody>
                  <a:tcPr marL="690" marR="690" marT="690" marB="0" anchor="ctr"/>
                </a:tc>
                <a:tc>
                  <a:txBody>
                    <a:bodyPr/>
                    <a:lstStyle/>
                    <a:p>
                      <a:pPr algn="ctr" fontAlgn="ctr"/>
                      <a:r>
                        <a:rPr lang="es-CO" sz="1050" b="1" u="none" strike="noStrike">
                          <a:effectLst/>
                        </a:rPr>
                        <a:t>37</a:t>
                      </a:r>
                      <a:endParaRPr lang="es-CO" sz="1050" b="1" i="0" u="none" strike="noStrike">
                        <a:solidFill>
                          <a:srgbClr val="000000"/>
                        </a:solidFill>
                        <a:effectLst/>
                        <a:latin typeface="+mn-lt"/>
                      </a:endParaRPr>
                    </a:p>
                  </a:txBody>
                  <a:tcPr marL="690" marR="690" marT="690" marB="0" anchor="ctr"/>
                </a:tc>
                <a:tc>
                  <a:txBody>
                    <a:bodyPr/>
                    <a:lstStyle/>
                    <a:p>
                      <a:pPr algn="ctr" fontAlgn="ctr"/>
                      <a:r>
                        <a:rPr lang="es-CO" sz="1050" b="1" u="none" strike="noStrike">
                          <a:effectLst/>
                        </a:rPr>
                        <a:t>68</a:t>
                      </a:r>
                      <a:endParaRPr lang="es-CO" sz="1050" b="1" i="0" u="none" strike="noStrike">
                        <a:solidFill>
                          <a:srgbClr val="000000"/>
                        </a:solidFill>
                        <a:effectLst/>
                        <a:latin typeface="+mn-lt"/>
                      </a:endParaRPr>
                    </a:p>
                  </a:txBody>
                  <a:tcPr marL="690" marR="690" marT="690" marB="0" anchor="ctr"/>
                </a:tc>
                <a:tc>
                  <a:txBody>
                    <a:bodyPr/>
                    <a:lstStyle/>
                    <a:p>
                      <a:pPr algn="ctr" fontAlgn="ctr"/>
                      <a:r>
                        <a:rPr lang="es-CO" sz="1050" b="1" u="none" strike="noStrike">
                          <a:effectLst/>
                        </a:rPr>
                        <a:t>63</a:t>
                      </a:r>
                      <a:endParaRPr lang="es-CO" sz="1050" b="1" i="0" u="none" strike="noStrike">
                        <a:solidFill>
                          <a:srgbClr val="000000"/>
                        </a:solidFill>
                        <a:effectLst/>
                        <a:latin typeface="+mn-lt"/>
                      </a:endParaRPr>
                    </a:p>
                  </a:txBody>
                  <a:tcPr marL="690" marR="690" marT="690" marB="0" anchor="ctr"/>
                </a:tc>
                <a:tc>
                  <a:txBody>
                    <a:bodyPr/>
                    <a:lstStyle/>
                    <a:p>
                      <a:pPr algn="ctr" fontAlgn="ctr"/>
                      <a:r>
                        <a:rPr lang="es-CO" sz="1050" b="1" u="none" strike="noStrike">
                          <a:effectLst/>
                        </a:rPr>
                        <a:t>65</a:t>
                      </a:r>
                      <a:endParaRPr lang="es-CO" sz="1050" b="1" i="0" u="none" strike="noStrike">
                        <a:solidFill>
                          <a:srgbClr val="000000"/>
                        </a:solidFill>
                        <a:effectLst/>
                        <a:latin typeface="+mn-lt"/>
                      </a:endParaRPr>
                    </a:p>
                  </a:txBody>
                  <a:tcPr marL="690" marR="690" marT="690" marB="0" anchor="ctr"/>
                </a:tc>
                <a:tc>
                  <a:txBody>
                    <a:bodyPr/>
                    <a:lstStyle/>
                    <a:p>
                      <a:pPr algn="ctr" fontAlgn="ctr"/>
                      <a:r>
                        <a:rPr lang="es-CO" sz="1050" b="1" u="none" strike="noStrike" dirty="0">
                          <a:effectLst/>
                        </a:rPr>
                        <a:t>44</a:t>
                      </a:r>
                      <a:endParaRPr lang="es-CO" sz="1050" b="1" i="0" u="none" strike="noStrike" dirty="0">
                        <a:solidFill>
                          <a:srgbClr val="000000"/>
                        </a:solidFill>
                        <a:effectLst/>
                        <a:latin typeface="+mn-lt"/>
                      </a:endParaRPr>
                    </a:p>
                  </a:txBody>
                  <a:tcPr marL="690" marR="690" marT="690" marB="0" anchor="ctr"/>
                </a:tc>
                <a:tc>
                  <a:txBody>
                    <a:bodyPr/>
                    <a:lstStyle/>
                    <a:p>
                      <a:pPr algn="ctr" fontAlgn="ctr"/>
                      <a:r>
                        <a:rPr lang="es-CO" sz="1050" b="1" u="none" strike="noStrike" dirty="0">
                          <a:effectLst/>
                        </a:rPr>
                        <a:t>25</a:t>
                      </a:r>
                      <a:endParaRPr lang="es-CO" sz="1050" b="1" i="0" u="none" strike="noStrike" dirty="0">
                        <a:solidFill>
                          <a:srgbClr val="000000"/>
                        </a:solidFill>
                        <a:effectLst/>
                        <a:latin typeface="+mn-lt"/>
                      </a:endParaRPr>
                    </a:p>
                  </a:txBody>
                  <a:tcPr marL="690" marR="690" marT="690" marB="0" anchor="ctr"/>
                </a:tc>
                <a:extLst>
                  <a:ext uri="{0D108BD9-81ED-4DB2-BD59-A6C34878D82A}">
                    <a16:rowId xmlns:a16="http://schemas.microsoft.com/office/drawing/2014/main" val="2505511567"/>
                  </a:ext>
                </a:extLst>
              </a:tr>
            </a:tbl>
          </a:graphicData>
        </a:graphic>
      </p:graphicFrame>
    </p:spTree>
    <p:extLst>
      <p:ext uri="{BB962C8B-B14F-4D97-AF65-F5344CB8AC3E}">
        <p14:creationId xmlns:p14="http://schemas.microsoft.com/office/powerpoint/2010/main" val="2063224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25</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Para trabajar, ¿usted necesita desplazarse físicamente a su lugar de trabajo en alguno de los siguientes días?</a:t>
            </a:r>
          </a:p>
        </p:txBody>
      </p:sp>
      <p:sp>
        <p:nvSpPr>
          <p:cNvPr id="108"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12" name="Rectángulo 111">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3" name="Rectángulo 112">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20" name="Grupo 119"/>
          <p:cNvGrpSpPr/>
          <p:nvPr/>
        </p:nvGrpSpPr>
        <p:grpSpPr>
          <a:xfrm>
            <a:off x="5087888" y="6050511"/>
            <a:ext cx="2114861" cy="446715"/>
            <a:chOff x="9536152" y="5954085"/>
            <a:chExt cx="2114861" cy="446715"/>
          </a:xfrm>
        </p:grpSpPr>
        <p:sp>
          <p:nvSpPr>
            <p:cNvPr id="12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124" name="Rectángulo 123">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5" name="CuadroTexto 124">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166</a:t>
              </a:r>
            </a:p>
          </p:txBody>
        </p:sp>
        <p:sp>
          <p:nvSpPr>
            <p:cNvPr id="126" name="Rectángulo 12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7" name="CuadroTexto 126">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136</a:t>
              </a:r>
            </a:p>
          </p:txBody>
        </p:sp>
      </p:grpSp>
      <p:grpSp>
        <p:nvGrpSpPr>
          <p:cNvPr id="135" name="Grupo 134"/>
          <p:cNvGrpSpPr/>
          <p:nvPr/>
        </p:nvGrpSpPr>
        <p:grpSpPr>
          <a:xfrm>
            <a:off x="1487488" y="6079790"/>
            <a:ext cx="1212265" cy="430887"/>
            <a:chOff x="8433990" y="5969913"/>
            <a:chExt cx="1212265" cy="430887"/>
          </a:xfrm>
        </p:grpSpPr>
        <p:sp>
          <p:nvSpPr>
            <p:cNvPr id="13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137" name="Rectángulo 13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8" name="CuadroTexto 137">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302</a:t>
              </a:r>
            </a:p>
          </p:txBody>
        </p:sp>
      </p:grpSp>
      <p:sp>
        <p:nvSpPr>
          <p:cNvPr id="143"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144" name="Rectángulo 143">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 name="Grupo 7"/>
          <p:cNvGrpSpPr/>
          <p:nvPr/>
        </p:nvGrpSpPr>
        <p:grpSpPr>
          <a:xfrm>
            <a:off x="8616280" y="6078629"/>
            <a:ext cx="2517106" cy="446715"/>
            <a:chOff x="8256240" y="6309320"/>
            <a:chExt cx="2517106" cy="446715"/>
          </a:xfrm>
        </p:grpSpPr>
        <p:sp>
          <p:nvSpPr>
            <p:cNvPr id="153"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4" name="Rectángulo 153">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5" name="CuadroTexto 154">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105</a:t>
              </a:r>
            </a:p>
          </p:txBody>
        </p:sp>
        <p:sp>
          <p:nvSpPr>
            <p:cNvPr id="156" name="Rectángulo 155">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7" name="CuadroTexto 156">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126</a:t>
              </a:r>
            </a:p>
          </p:txBody>
        </p:sp>
        <p:sp>
          <p:nvSpPr>
            <p:cNvPr id="158" name="Rectángulo 157">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9" name="CuadroTexto 158">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71</a:t>
              </a:r>
            </a:p>
          </p:txBody>
        </p:sp>
      </p:grpSp>
      <p:sp>
        <p:nvSpPr>
          <p:cNvPr id="33" name="object 2"/>
          <p:cNvSpPr txBox="1">
            <a:spLocks/>
          </p:cNvSpPr>
          <p:nvPr/>
        </p:nvSpPr>
        <p:spPr>
          <a:xfrm>
            <a:off x="581776" y="285890"/>
            <a:ext cx="6738360"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DÍAS EN LOS QUE NECESITA</a:t>
            </a:r>
          </a:p>
          <a:p>
            <a:pPr marL="8573" marR="3429">
              <a:spcBef>
                <a:spcPts val="68"/>
              </a:spcBef>
            </a:pPr>
            <a:r>
              <a:rPr lang="es-MX" sz="2363" spc="101" dirty="0">
                <a:solidFill>
                  <a:schemeClr val="accent3">
                    <a:lumMod val="75000"/>
                  </a:schemeClr>
                </a:solidFill>
                <a:latin typeface="+mn-lt"/>
              </a:rPr>
              <a:t>DESPLAZARSE (PARA QUIENES TRABAJAN)</a:t>
            </a:r>
            <a:endParaRPr lang="es-MX" sz="2363" spc="84" dirty="0">
              <a:solidFill>
                <a:schemeClr val="accent3">
                  <a:lumMod val="75000"/>
                </a:schemeClr>
              </a:solidFill>
              <a:latin typeface="+mn-lt"/>
            </a:endParaRPr>
          </a:p>
        </p:txBody>
      </p:sp>
      <p:graphicFrame>
        <p:nvGraphicFramePr>
          <p:cNvPr id="4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847728429"/>
              </p:ext>
            </p:extLst>
          </p:nvPr>
        </p:nvGraphicFramePr>
        <p:xfrm>
          <a:off x="4818733"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239890604"/>
              </p:ext>
            </p:extLst>
          </p:nvPr>
        </p:nvGraphicFramePr>
        <p:xfrm>
          <a:off x="839416"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067263339"/>
              </p:ext>
            </p:extLst>
          </p:nvPr>
        </p:nvGraphicFramePr>
        <p:xfrm>
          <a:off x="8563149" y="1716199"/>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90958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26</a:t>
            </a:fld>
            <a:endParaRPr sz="1350" dirty="0">
              <a:solidFill>
                <a:schemeClr val="accent3">
                  <a:lumMod val="75000"/>
                </a:schemeClr>
              </a:solidFill>
              <a:latin typeface="Calibri"/>
              <a:cs typeface="Calibri"/>
            </a:endParaRPr>
          </a:p>
        </p:txBody>
      </p:sp>
      <p:sp>
        <p:nvSpPr>
          <p:cNvPr id="7" name="object 4">
            <a:extLst>
              <a:ext uri="{FF2B5EF4-FFF2-40B4-BE49-F238E27FC236}">
                <a16:creationId xmlns:a16="http://schemas.microsoft.com/office/drawing/2014/main" id="{FC66D8EB-E0AF-40E7-8EE1-0C25FBC9B55C}"/>
              </a:ext>
            </a:extLst>
          </p:cNvPr>
          <p:cNvSpPr txBox="1"/>
          <p:nvPr/>
        </p:nvSpPr>
        <p:spPr>
          <a:xfrm>
            <a:off x="700984"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9" name="Grupo 8"/>
          <p:cNvGrpSpPr/>
          <p:nvPr/>
        </p:nvGrpSpPr>
        <p:grpSpPr>
          <a:xfrm>
            <a:off x="335360" y="5949280"/>
            <a:ext cx="3403253" cy="446715"/>
            <a:chOff x="8957443" y="6078629"/>
            <a:chExt cx="3403253" cy="446715"/>
          </a:xfrm>
        </p:grpSpPr>
        <p:sp>
          <p:nvSpPr>
            <p:cNvPr id="10"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1" name="CuadroTexto 10">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28</a:t>
              </a:r>
            </a:p>
          </p:txBody>
        </p:sp>
        <p:sp>
          <p:nvSpPr>
            <p:cNvPr id="12" name="Rectángulo 1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3" name="CuadroTexto 12">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63</a:t>
              </a:r>
            </a:p>
          </p:txBody>
        </p:sp>
        <p:sp>
          <p:nvSpPr>
            <p:cNvPr id="14" name="Rectángulo 13">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 name="Rectángulo 14">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6" name="CuadroTexto 15">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129</a:t>
              </a:r>
            </a:p>
          </p:txBody>
        </p:sp>
        <p:sp>
          <p:nvSpPr>
            <p:cNvPr id="17" name="Rectángulo 16">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8" name="CuadroTexto 17">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82</a:t>
              </a:r>
            </a:p>
          </p:txBody>
        </p:sp>
      </p:gr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Para trabajar, ¿usted necesita desplazarse físicamente a su lugar de trabajo en alguno de los siguientes días?</a:t>
            </a:r>
          </a:p>
        </p:txBody>
      </p:sp>
      <p:sp>
        <p:nvSpPr>
          <p:cNvPr id="23" name="object 2"/>
          <p:cNvSpPr txBox="1">
            <a:spLocks/>
          </p:cNvSpPr>
          <p:nvPr/>
        </p:nvSpPr>
        <p:spPr>
          <a:xfrm>
            <a:off x="581776" y="285890"/>
            <a:ext cx="6738360"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DÍAS EN LOS QUE NECESITA</a:t>
            </a:r>
          </a:p>
          <a:p>
            <a:pPr marL="8573" marR="3429">
              <a:spcBef>
                <a:spcPts val="68"/>
              </a:spcBef>
            </a:pPr>
            <a:r>
              <a:rPr lang="es-MX" sz="2363" spc="101" dirty="0">
                <a:solidFill>
                  <a:schemeClr val="accent3">
                    <a:lumMod val="75000"/>
                  </a:schemeClr>
                </a:solidFill>
                <a:latin typeface="+mn-lt"/>
              </a:rPr>
              <a:t>DESPLAZARSE (PARA QUIENES TRABAJAN)</a:t>
            </a:r>
            <a:endParaRPr lang="es-MX" sz="2363" spc="84" dirty="0">
              <a:solidFill>
                <a:schemeClr val="accent3">
                  <a:lumMod val="75000"/>
                </a:schemeClr>
              </a:solidFill>
              <a:latin typeface="+mn-lt"/>
            </a:endParaRPr>
          </a:p>
        </p:txBody>
      </p:sp>
      <p:graphicFrame>
        <p:nvGraphicFramePr>
          <p:cNvPr id="2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9849656"/>
              </p:ext>
            </p:extLst>
          </p:nvPr>
        </p:nvGraphicFramePr>
        <p:xfrm>
          <a:off x="403865"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2993746787"/>
              </p:ext>
            </p:extLst>
          </p:nvPr>
        </p:nvGraphicFramePr>
        <p:xfrm>
          <a:off x="5375921" y="1700808"/>
          <a:ext cx="6480719" cy="2696848"/>
        </p:xfrm>
        <a:graphic>
          <a:graphicData uri="http://schemas.openxmlformats.org/drawingml/2006/table">
            <a:tbl>
              <a:tblPr>
                <a:tableStyleId>{69C7853C-536D-4A76-A0AE-DD22124D55A5}</a:tableStyleId>
              </a:tblPr>
              <a:tblGrid>
                <a:gridCol w="1432893">
                  <a:extLst>
                    <a:ext uri="{9D8B030D-6E8A-4147-A177-3AD203B41FA5}">
                      <a16:colId xmlns:a16="http://schemas.microsoft.com/office/drawing/2014/main" val="4245096606"/>
                    </a:ext>
                  </a:extLst>
                </a:gridCol>
                <a:gridCol w="721118">
                  <a:extLst>
                    <a:ext uri="{9D8B030D-6E8A-4147-A177-3AD203B41FA5}">
                      <a16:colId xmlns:a16="http://schemas.microsoft.com/office/drawing/2014/main" val="530083916"/>
                    </a:ext>
                  </a:extLst>
                </a:gridCol>
                <a:gridCol w="721118">
                  <a:extLst>
                    <a:ext uri="{9D8B030D-6E8A-4147-A177-3AD203B41FA5}">
                      <a16:colId xmlns:a16="http://schemas.microsoft.com/office/drawing/2014/main" val="1051168265"/>
                    </a:ext>
                  </a:extLst>
                </a:gridCol>
                <a:gridCol w="721118">
                  <a:extLst>
                    <a:ext uri="{9D8B030D-6E8A-4147-A177-3AD203B41FA5}">
                      <a16:colId xmlns:a16="http://schemas.microsoft.com/office/drawing/2014/main" val="159610744"/>
                    </a:ext>
                  </a:extLst>
                </a:gridCol>
                <a:gridCol w="721118">
                  <a:extLst>
                    <a:ext uri="{9D8B030D-6E8A-4147-A177-3AD203B41FA5}">
                      <a16:colId xmlns:a16="http://schemas.microsoft.com/office/drawing/2014/main" val="1350887430"/>
                    </a:ext>
                  </a:extLst>
                </a:gridCol>
                <a:gridCol w="721118">
                  <a:extLst>
                    <a:ext uri="{9D8B030D-6E8A-4147-A177-3AD203B41FA5}">
                      <a16:colId xmlns:a16="http://schemas.microsoft.com/office/drawing/2014/main" val="3954468176"/>
                    </a:ext>
                  </a:extLst>
                </a:gridCol>
                <a:gridCol w="721118">
                  <a:extLst>
                    <a:ext uri="{9D8B030D-6E8A-4147-A177-3AD203B41FA5}">
                      <a16:colId xmlns:a16="http://schemas.microsoft.com/office/drawing/2014/main" val="3086117162"/>
                    </a:ext>
                  </a:extLst>
                </a:gridCol>
                <a:gridCol w="721118">
                  <a:extLst>
                    <a:ext uri="{9D8B030D-6E8A-4147-A177-3AD203B41FA5}">
                      <a16:colId xmlns:a16="http://schemas.microsoft.com/office/drawing/2014/main" val="1493769119"/>
                    </a:ext>
                  </a:extLst>
                </a:gridCol>
              </a:tblGrid>
              <a:tr h="0">
                <a:tc rowSpan="2">
                  <a:txBody>
                    <a:bodyPr/>
                    <a:lstStyle/>
                    <a:p>
                      <a:pPr algn="l" fontAlgn="ctr"/>
                      <a:r>
                        <a:rPr lang="es-CO" sz="1100" b="1" u="none" strike="noStrike" dirty="0">
                          <a:effectLst/>
                        </a:rPr>
                        <a:t> </a:t>
                      </a:r>
                      <a:endParaRPr lang="es-CO" sz="1100" b="1" i="0" u="none" strike="noStrike" dirty="0">
                        <a:solidFill>
                          <a:srgbClr val="000000"/>
                        </a:solidFill>
                        <a:effectLst/>
                        <a:latin typeface="+mn-lt"/>
                      </a:endParaRPr>
                    </a:p>
                  </a:txBody>
                  <a:tcPr marL="913" marR="913" marT="913" marB="0" anchor="ctr"/>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913" marR="913" marT="913" marB="0" anchor="ctr"/>
                </a:tc>
                <a:tc gridSpan="6">
                  <a:txBody>
                    <a:bodyPr/>
                    <a:lstStyle/>
                    <a:p>
                      <a:pPr algn="ctr" fontAlgn="ctr"/>
                      <a:r>
                        <a:rPr lang="es-CO" sz="1100" b="1" u="none" strike="noStrike" dirty="0">
                          <a:effectLst/>
                        </a:rPr>
                        <a:t>Rango Edad</a:t>
                      </a:r>
                      <a:endParaRPr lang="es-CO" sz="1100" b="1" i="0" u="none" strike="noStrike" dirty="0">
                        <a:solidFill>
                          <a:srgbClr val="000000"/>
                        </a:solidFill>
                        <a:effectLst/>
                        <a:latin typeface="+mn-lt"/>
                      </a:endParaRPr>
                    </a:p>
                  </a:txBody>
                  <a:tcPr marL="913" marR="913" marT="913"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4477122"/>
                  </a:ext>
                </a:extLst>
              </a:tr>
              <a:tr h="34030">
                <a:tc vMerge="1">
                  <a:txBody>
                    <a:bodyPr/>
                    <a:lstStyle/>
                    <a:p>
                      <a:endParaRPr lang="en-US"/>
                    </a:p>
                  </a:txBody>
                  <a:tcPr/>
                </a:tc>
                <a:tc vMerge="1">
                  <a:txBody>
                    <a:bodyPr/>
                    <a:lstStyle/>
                    <a:p>
                      <a:endParaRPr lang="en-US"/>
                    </a:p>
                  </a:txBody>
                  <a:tcPr/>
                </a:tc>
                <a:tc>
                  <a:txBody>
                    <a:bodyPr/>
                    <a:lstStyle/>
                    <a:p>
                      <a:pPr algn="ctr" fontAlgn="ctr"/>
                      <a:r>
                        <a:rPr lang="es-CO" sz="1100" b="1" u="none" strike="noStrike" dirty="0">
                          <a:effectLst/>
                        </a:rPr>
                        <a:t>18 - 24 años</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b="1" u="none" strike="noStrike" dirty="0">
                          <a:effectLst/>
                        </a:rPr>
                        <a:t>25 - 34 años</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b="1" u="none" strike="noStrike">
                          <a:effectLst/>
                        </a:rPr>
                        <a:t>35 - 44 años</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b="1" u="none" strike="noStrike">
                          <a:effectLst/>
                        </a:rPr>
                        <a:t>45 - 54 años</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b="1" u="none" strike="noStrike">
                          <a:effectLst/>
                        </a:rPr>
                        <a:t>55 - 64 años</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b="1" u="none" strike="noStrike" dirty="0">
                          <a:effectLst/>
                        </a:rPr>
                        <a:t>65 - 80 años</a:t>
                      </a:r>
                      <a:endParaRPr lang="es-CO" sz="1100" b="1" i="0" u="none" strike="noStrike" dirty="0">
                        <a:solidFill>
                          <a:srgbClr val="000000"/>
                        </a:solidFill>
                        <a:effectLst/>
                        <a:latin typeface="+mn-lt"/>
                      </a:endParaRPr>
                    </a:p>
                  </a:txBody>
                  <a:tcPr marL="913" marR="913" marT="913" marB="0" anchor="ctr"/>
                </a:tc>
                <a:extLst>
                  <a:ext uri="{0D108BD9-81ED-4DB2-BD59-A6C34878D82A}">
                    <a16:rowId xmlns:a16="http://schemas.microsoft.com/office/drawing/2014/main" val="2575445163"/>
                  </a:ext>
                </a:extLst>
              </a:tr>
              <a:tr h="0">
                <a:tc>
                  <a:txBody>
                    <a:bodyPr/>
                    <a:lstStyle/>
                    <a:p>
                      <a:pPr algn="r" fontAlgn="ctr"/>
                      <a:r>
                        <a:rPr lang="es-CO" sz="1100" b="1" u="none" strike="noStrike">
                          <a:effectLst/>
                        </a:rPr>
                        <a:t>Ningún día</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291670061"/>
                  </a:ext>
                </a:extLst>
              </a:tr>
              <a:tr h="0">
                <a:tc>
                  <a:txBody>
                    <a:bodyPr/>
                    <a:lstStyle/>
                    <a:p>
                      <a:pPr algn="r" fontAlgn="ctr"/>
                      <a:r>
                        <a:rPr lang="es-CO" sz="1100" b="1" u="none" strike="noStrike" dirty="0">
                          <a:effectLst/>
                        </a:rPr>
                        <a:t>De lunes a viernes</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171110470"/>
                  </a:ext>
                </a:extLst>
              </a:tr>
              <a:tr h="0">
                <a:tc>
                  <a:txBody>
                    <a:bodyPr/>
                    <a:lstStyle/>
                    <a:p>
                      <a:pPr algn="r" fontAlgn="ctr"/>
                      <a:r>
                        <a:rPr lang="es-CO" sz="1100" b="1" u="none" strike="noStrike">
                          <a:effectLst/>
                        </a:rPr>
                        <a:t>De lunes a sábado</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33%</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37%</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43%</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3548356092"/>
                  </a:ext>
                </a:extLst>
              </a:tr>
              <a:tr h="0">
                <a:tc>
                  <a:txBody>
                    <a:bodyPr/>
                    <a:lstStyle/>
                    <a:p>
                      <a:pPr algn="r" fontAlgn="ctr"/>
                      <a:r>
                        <a:rPr lang="es-CO" sz="1100" b="1" u="none" strike="noStrike" dirty="0">
                          <a:effectLst/>
                        </a:rPr>
                        <a:t>De lunes a domingo</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33%</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784428834"/>
                  </a:ext>
                </a:extLst>
              </a:tr>
              <a:tr h="0">
                <a:tc>
                  <a:txBody>
                    <a:bodyPr/>
                    <a:lstStyle/>
                    <a:p>
                      <a:pPr algn="r" fontAlgn="ctr"/>
                      <a:r>
                        <a:rPr lang="es-CO" sz="1100" b="1" u="none" strike="noStrike" dirty="0">
                          <a:effectLst/>
                        </a:rPr>
                        <a:t>Lunes</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787548746"/>
                  </a:ext>
                </a:extLst>
              </a:tr>
              <a:tr h="0">
                <a:tc>
                  <a:txBody>
                    <a:bodyPr/>
                    <a:lstStyle/>
                    <a:p>
                      <a:pPr algn="r" fontAlgn="ctr"/>
                      <a:r>
                        <a:rPr lang="es-CO" sz="1100" b="1" u="none" strike="noStrike">
                          <a:effectLst/>
                        </a:rPr>
                        <a:t>Martes</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4072672173"/>
                  </a:ext>
                </a:extLst>
              </a:tr>
              <a:tr h="0">
                <a:tc>
                  <a:txBody>
                    <a:bodyPr/>
                    <a:lstStyle/>
                    <a:p>
                      <a:pPr algn="r" fontAlgn="ctr"/>
                      <a:r>
                        <a:rPr lang="es-CO" sz="1100" b="1" u="none" strike="noStrike">
                          <a:effectLst/>
                        </a:rPr>
                        <a:t>Miércoles</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2491430705"/>
                  </a:ext>
                </a:extLst>
              </a:tr>
              <a:tr h="0">
                <a:tc>
                  <a:txBody>
                    <a:bodyPr/>
                    <a:lstStyle/>
                    <a:p>
                      <a:pPr algn="r" fontAlgn="ctr"/>
                      <a:r>
                        <a:rPr lang="es-CO" sz="1100" b="1" u="none" strike="noStrike">
                          <a:effectLst/>
                        </a:rPr>
                        <a:t>Jueves</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3581723676"/>
                  </a:ext>
                </a:extLst>
              </a:tr>
              <a:tr h="0">
                <a:tc>
                  <a:txBody>
                    <a:bodyPr/>
                    <a:lstStyle/>
                    <a:p>
                      <a:pPr algn="r" fontAlgn="ctr"/>
                      <a:r>
                        <a:rPr lang="es-CO" sz="1100" b="1" u="none" strike="noStrike" dirty="0">
                          <a:effectLst/>
                        </a:rPr>
                        <a:t>Viernes</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2000961775"/>
                  </a:ext>
                </a:extLst>
              </a:tr>
              <a:tr h="0">
                <a:tc>
                  <a:txBody>
                    <a:bodyPr/>
                    <a:lstStyle/>
                    <a:p>
                      <a:pPr algn="r" fontAlgn="ctr"/>
                      <a:r>
                        <a:rPr lang="es-CO" sz="1100" b="1" u="none" strike="noStrike">
                          <a:effectLst/>
                        </a:rPr>
                        <a:t>Sábado</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1255479698"/>
                  </a:ext>
                </a:extLst>
              </a:tr>
              <a:tr h="0">
                <a:tc>
                  <a:txBody>
                    <a:bodyPr/>
                    <a:lstStyle/>
                    <a:p>
                      <a:pPr algn="r" fontAlgn="ctr"/>
                      <a:r>
                        <a:rPr lang="es-CO" sz="1100" b="1" u="none" strike="noStrike" dirty="0">
                          <a:effectLst/>
                        </a:rPr>
                        <a:t>Domingo</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886993637"/>
                  </a:ext>
                </a:extLst>
              </a:tr>
              <a:tr h="0">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13" marR="913" marT="9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763645498"/>
                  </a:ext>
                </a:extLst>
              </a:tr>
              <a:tr h="0">
                <a:tc>
                  <a:txBody>
                    <a:bodyPr/>
                    <a:lstStyle/>
                    <a:p>
                      <a:pPr algn="r" fontAlgn="ctr"/>
                      <a:r>
                        <a:rPr lang="es-CO" sz="1100" b="1" u="none" strike="noStrike" dirty="0">
                          <a:effectLst/>
                        </a:rPr>
                        <a:t>Base Expandida</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b="1" u="none" strike="noStrike" dirty="0">
                          <a:effectLst/>
                        </a:rPr>
                        <a:t>1.127.880</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b="1" u="none" strike="noStrike">
                          <a:effectLst/>
                        </a:rPr>
                        <a:t>140.243</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b="1" u="none" strike="noStrike">
                          <a:effectLst/>
                        </a:rPr>
                        <a:t>240.583</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b="1" u="none" strike="noStrike">
                          <a:effectLst/>
                        </a:rPr>
                        <a:t>216.649</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b="1" u="none" strike="noStrike">
                          <a:effectLst/>
                        </a:rPr>
                        <a:t>248.619</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b="1" u="none" strike="noStrike">
                          <a:effectLst/>
                        </a:rPr>
                        <a:t>188.230</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b="1" u="none" strike="noStrike">
                          <a:effectLst/>
                        </a:rPr>
                        <a:t>93.557</a:t>
                      </a:r>
                      <a:endParaRPr lang="es-CO" sz="1100" b="1" i="0" u="none" strike="noStrike">
                        <a:solidFill>
                          <a:srgbClr val="000000"/>
                        </a:solidFill>
                        <a:effectLst/>
                        <a:latin typeface="+mn-lt"/>
                      </a:endParaRPr>
                    </a:p>
                  </a:txBody>
                  <a:tcPr marL="913" marR="913" marT="913" marB="0" anchor="ctr"/>
                </a:tc>
                <a:extLst>
                  <a:ext uri="{0D108BD9-81ED-4DB2-BD59-A6C34878D82A}">
                    <a16:rowId xmlns:a16="http://schemas.microsoft.com/office/drawing/2014/main" val="3561656539"/>
                  </a:ext>
                </a:extLst>
              </a:tr>
              <a:tr h="0">
                <a:tc>
                  <a:txBody>
                    <a:bodyPr/>
                    <a:lstStyle/>
                    <a:p>
                      <a:pPr algn="r" fontAlgn="ctr"/>
                      <a:r>
                        <a:rPr lang="es-CO" sz="1100" b="1" u="none" strike="noStrike" dirty="0">
                          <a:effectLst/>
                        </a:rPr>
                        <a:t>Base Total Encuestados</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b="1" u="none" strike="noStrike">
                          <a:effectLst/>
                        </a:rPr>
                        <a:t>302</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b="1" u="none" strike="noStrike" dirty="0">
                          <a:effectLst/>
                        </a:rPr>
                        <a:t>37</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b="1" u="none" strike="noStrike">
                          <a:effectLst/>
                        </a:rPr>
                        <a:t>68</a:t>
                      </a:r>
                      <a:endParaRPr lang="es-CO" sz="1100" b="1" i="0" u="none" strike="noStrike">
                        <a:solidFill>
                          <a:srgbClr val="000000"/>
                        </a:solidFill>
                        <a:effectLst/>
                        <a:latin typeface="+mn-lt"/>
                      </a:endParaRPr>
                    </a:p>
                  </a:txBody>
                  <a:tcPr marL="913" marR="913" marT="913" marB="0" anchor="ctr"/>
                </a:tc>
                <a:tc>
                  <a:txBody>
                    <a:bodyPr/>
                    <a:lstStyle/>
                    <a:p>
                      <a:pPr algn="ctr" fontAlgn="ctr"/>
                      <a:r>
                        <a:rPr lang="es-CO" sz="1100" b="1" u="none" strike="noStrike" dirty="0">
                          <a:effectLst/>
                        </a:rPr>
                        <a:t>63</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b="1" u="none" strike="noStrike" dirty="0">
                          <a:effectLst/>
                        </a:rPr>
                        <a:t>65</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b="1" u="none" strike="noStrike" dirty="0">
                          <a:effectLst/>
                        </a:rPr>
                        <a:t>44</a:t>
                      </a:r>
                      <a:endParaRPr lang="es-CO" sz="1100" b="1" i="0" u="none" strike="noStrike" dirty="0">
                        <a:solidFill>
                          <a:srgbClr val="000000"/>
                        </a:solidFill>
                        <a:effectLst/>
                        <a:latin typeface="+mn-lt"/>
                      </a:endParaRPr>
                    </a:p>
                  </a:txBody>
                  <a:tcPr marL="913" marR="913" marT="913" marB="0" anchor="ctr"/>
                </a:tc>
                <a:tc>
                  <a:txBody>
                    <a:bodyPr/>
                    <a:lstStyle/>
                    <a:p>
                      <a:pPr algn="ctr" fontAlgn="ctr"/>
                      <a:r>
                        <a:rPr lang="es-CO" sz="1100" b="1" u="none" strike="noStrike" dirty="0">
                          <a:effectLst/>
                        </a:rPr>
                        <a:t>25</a:t>
                      </a:r>
                      <a:endParaRPr lang="es-CO" sz="1100" b="1" i="0" u="none" strike="noStrike" dirty="0">
                        <a:solidFill>
                          <a:srgbClr val="000000"/>
                        </a:solidFill>
                        <a:effectLst/>
                        <a:latin typeface="+mn-lt"/>
                      </a:endParaRPr>
                    </a:p>
                  </a:txBody>
                  <a:tcPr marL="913" marR="913" marT="913" marB="0" anchor="ctr"/>
                </a:tc>
                <a:extLst>
                  <a:ext uri="{0D108BD9-81ED-4DB2-BD59-A6C34878D82A}">
                    <a16:rowId xmlns:a16="http://schemas.microsoft.com/office/drawing/2014/main" val="2882192991"/>
                  </a:ext>
                </a:extLst>
              </a:tr>
            </a:tbl>
          </a:graphicData>
        </a:graphic>
      </p:graphicFrame>
    </p:spTree>
    <p:extLst>
      <p:ext uri="{BB962C8B-B14F-4D97-AF65-F5344CB8AC3E}">
        <p14:creationId xmlns:p14="http://schemas.microsoft.com/office/powerpoint/2010/main" val="776737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27</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Para estudiar, ¿usted necesita desplazarse físicamente a su lugar de estudio en alguno de los siguientes días?</a:t>
            </a:r>
          </a:p>
        </p:txBody>
      </p:sp>
      <p:sp>
        <p:nvSpPr>
          <p:cNvPr id="108"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12" name="Rectángulo 111">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3" name="Rectángulo 112">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20" name="Grupo 119"/>
          <p:cNvGrpSpPr/>
          <p:nvPr/>
        </p:nvGrpSpPr>
        <p:grpSpPr>
          <a:xfrm>
            <a:off x="5087888" y="6050511"/>
            <a:ext cx="2114861" cy="446715"/>
            <a:chOff x="9536152" y="5954085"/>
            <a:chExt cx="2114861" cy="446715"/>
          </a:xfrm>
        </p:grpSpPr>
        <p:sp>
          <p:nvSpPr>
            <p:cNvPr id="12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124" name="Rectángulo 123">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5" name="CuadroTexto 124">
              <a:extLst>
                <a:ext uri="{FF2B5EF4-FFF2-40B4-BE49-F238E27FC236}">
                  <a16:creationId xmlns:a16="http://schemas.microsoft.com/office/drawing/2014/main" id="{C80FD727-6A73-4F22-989A-FF4F7D29AFB0}"/>
                </a:ext>
              </a:extLst>
            </p:cNvPr>
            <p:cNvSpPr txBox="1"/>
            <p:nvPr/>
          </p:nvSpPr>
          <p:spPr>
            <a:xfrm>
              <a:off x="9825951" y="5969913"/>
              <a:ext cx="660758"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6</a:t>
              </a:r>
            </a:p>
          </p:txBody>
        </p:sp>
        <p:sp>
          <p:nvSpPr>
            <p:cNvPr id="126" name="Rectángulo 12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7" name="CuadroTexto 126">
              <a:extLst>
                <a:ext uri="{FF2B5EF4-FFF2-40B4-BE49-F238E27FC236}">
                  <a16:creationId xmlns:a16="http://schemas.microsoft.com/office/drawing/2014/main" id="{C80FD727-6A73-4F22-989A-FF4F7D29AFB0}"/>
                </a:ext>
              </a:extLst>
            </p:cNvPr>
            <p:cNvSpPr txBox="1"/>
            <p:nvPr/>
          </p:nvSpPr>
          <p:spPr>
            <a:xfrm>
              <a:off x="10810291" y="5954085"/>
              <a:ext cx="673582"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11</a:t>
              </a:r>
            </a:p>
          </p:txBody>
        </p:sp>
      </p:grpSp>
      <p:grpSp>
        <p:nvGrpSpPr>
          <p:cNvPr id="135" name="Grupo 134"/>
          <p:cNvGrpSpPr/>
          <p:nvPr/>
        </p:nvGrpSpPr>
        <p:grpSpPr>
          <a:xfrm>
            <a:off x="1487488" y="6079790"/>
            <a:ext cx="1212265" cy="430887"/>
            <a:chOff x="8433990" y="5969913"/>
            <a:chExt cx="1212265" cy="430887"/>
          </a:xfrm>
        </p:grpSpPr>
        <p:sp>
          <p:nvSpPr>
            <p:cNvPr id="13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137" name="Rectángulo 13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8" name="CuadroTexto 137">
              <a:extLst>
                <a:ext uri="{FF2B5EF4-FFF2-40B4-BE49-F238E27FC236}">
                  <a16:creationId xmlns:a16="http://schemas.microsoft.com/office/drawing/2014/main" id="{958EB4CF-4518-4B49-9A15-18ADBDAAF982}"/>
                </a:ext>
              </a:extLst>
            </p:cNvPr>
            <p:cNvSpPr txBox="1"/>
            <p:nvPr/>
          </p:nvSpPr>
          <p:spPr>
            <a:xfrm>
              <a:off x="8809354" y="5969913"/>
              <a:ext cx="673582"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17</a:t>
              </a:r>
            </a:p>
          </p:txBody>
        </p:sp>
      </p:grpSp>
      <p:sp>
        <p:nvSpPr>
          <p:cNvPr id="143"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144" name="Rectángulo 143">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 name="Grupo 7"/>
          <p:cNvGrpSpPr/>
          <p:nvPr/>
        </p:nvGrpSpPr>
        <p:grpSpPr>
          <a:xfrm>
            <a:off x="8616280" y="6078629"/>
            <a:ext cx="2506857" cy="446715"/>
            <a:chOff x="8256240" y="6309320"/>
            <a:chExt cx="2506857" cy="446715"/>
          </a:xfrm>
        </p:grpSpPr>
        <p:sp>
          <p:nvSpPr>
            <p:cNvPr id="153"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4" name="Rectángulo 153">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5" name="CuadroTexto 154">
              <a:extLst>
                <a:ext uri="{FF2B5EF4-FFF2-40B4-BE49-F238E27FC236}">
                  <a16:creationId xmlns:a16="http://schemas.microsoft.com/office/drawing/2014/main" id="{958EB4CF-4518-4B49-9A15-18ADBDAAF982}"/>
                </a:ext>
              </a:extLst>
            </p:cNvPr>
            <p:cNvSpPr txBox="1"/>
            <p:nvPr/>
          </p:nvSpPr>
          <p:spPr>
            <a:xfrm>
              <a:off x="8478814" y="6325148"/>
              <a:ext cx="60144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4</a:t>
              </a:r>
            </a:p>
          </p:txBody>
        </p:sp>
        <p:sp>
          <p:nvSpPr>
            <p:cNvPr id="156" name="Rectángulo 155">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7" name="CuadroTexto 156">
              <a:extLst>
                <a:ext uri="{FF2B5EF4-FFF2-40B4-BE49-F238E27FC236}">
                  <a16:creationId xmlns:a16="http://schemas.microsoft.com/office/drawing/2014/main" id="{C80FD727-6A73-4F22-989A-FF4F7D29AFB0}"/>
                </a:ext>
              </a:extLst>
            </p:cNvPr>
            <p:cNvSpPr txBox="1"/>
            <p:nvPr/>
          </p:nvSpPr>
          <p:spPr>
            <a:xfrm>
              <a:off x="9314356" y="6325148"/>
              <a:ext cx="60144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9</a:t>
              </a:r>
            </a:p>
          </p:txBody>
        </p:sp>
        <p:sp>
          <p:nvSpPr>
            <p:cNvPr id="158" name="Rectángulo 157">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9" name="CuadroTexto 158">
              <a:extLst>
                <a:ext uri="{FF2B5EF4-FFF2-40B4-BE49-F238E27FC236}">
                  <a16:creationId xmlns:a16="http://schemas.microsoft.com/office/drawing/2014/main" id="{C80FD727-6A73-4F22-989A-FF4F7D29AFB0}"/>
                </a:ext>
              </a:extLst>
            </p:cNvPr>
            <p:cNvSpPr txBox="1"/>
            <p:nvPr/>
          </p:nvSpPr>
          <p:spPr>
            <a:xfrm>
              <a:off x="10099764" y="6309320"/>
              <a:ext cx="601447"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4</a:t>
              </a:r>
            </a:p>
          </p:txBody>
        </p:sp>
      </p:grpSp>
      <p:sp>
        <p:nvSpPr>
          <p:cNvPr id="33" name="object 2"/>
          <p:cNvSpPr txBox="1">
            <a:spLocks/>
          </p:cNvSpPr>
          <p:nvPr/>
        </p:nvSpPr>
        <p:spPr>
          <a:xfrm>
            <a:off x="581776" y="285890"/>
            <a:ext cx="6738360"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DÍAS EN LOS QUE NECESITA</a:t>
            </a:r>
          </a:p>
          <a:p>
            <a:pPr marL="8573" marR="3429">
              <a:spcBef>
                <a:spcPts val="68"/>
              </a:spcBef>
            </a:pPr>
            <a:r>
              <a:rPr lang="es-MX" sz="2363" spc="101" dirty="0">
                <a:solidFill>
                  <a:schemeClr val="accent3">
                    <a:lumMod val="75000"/>
                  </a:schemeClr>
                </a:solidFill>
                <a:latin typeface="+mn-lt"/>
              </a:rPr>
              <a:t>DESPLAZARSE (PARA QUIENES ESTUDIAN)</a:t>
            </a:r>
            <a:endParaRPr lang="es-MX" sz="2363" spc="84" dirty="0">
              <a:solidFill>
                <a:schemeClr val="accent3">
                  <a:lumMod val="75000"/>
                </a:schemeClr>
              </a:solidFill>
              <a:latin typeface="+mn-lt"/>
            </a:endParaRPr>
          </a:p>
        </p:txBody>
      </p:sp>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429609767"/>
              </p:ext>
            </p:extLst>
          </p:nvPr>
        </p:nvGraphicFramePr>
        <p:xfrm>
          <a:off x="4818733"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471453347"/>
              </p:ext>
            </p:extLst>
          </p:nvPr>
        </p:nvGraphicFramePr>
        <p:xfrm>
          <a:off x="839416"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872170554"/>
              </p:ext>
            </p:extLst>
          </p:nvPr>
        </p:nvGraphicFramePr>
        <p:xfrm>
          <a:off x="8563149" y="1716199"/>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46556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28</a:t>
            </a:fld>
            <a:endParaRPr sz="1350" dirty="0">
              <a:solidFill>
                <a:schemeClr val="accent3">
                  <a:lumMod val="75000"/>
                </a:schemeClr>
              </a:solidFill>
              <a:latin typeface="Calibri"/>
              <a:cs typeface="Calibri"/>
            </a:endParaRPr>
          </a:p>
        </p:txBody>
      </p:sp>
      <p:sp>
        <p:nvSpPr>
          <p:cNvPr id="7" name="object 4">
            <a:extLst>
              <a:ext uri="{FF2B5EF4-FFF2-40B4-BE49-F238E27FC236}">
                <a16:creationId xmlns:a16="http://schemas.microsoft.com/office/drawing/2014/main" id="{FC66D8EB-E0AF-40E7-8EE1-0C25FBC9B55C}"/>
              </a:ext>
            </a:extLst>
          </p:cNvPr>
          <p:cNvSpPr txBox="1"/>
          <p:nvPr/>
        </p:nvSpPr>
        <p:spPr>
          <a:xfrm>
            <a:off x="700984"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9" name="Grupo 8"/>
          <p:cNvGrpSpPr/>
          <p:nvPr/>
        </p:nvGrpSpPr>
        <p:grpSpPr>
          <a:xfrm>
            <a:off x="335360" y="5949280"/>
            <a:ext cx="3403253" cy="446715"/>
            <a:chOff x="8957443" y="6078629"/>
            <a:chExt cx="3403253" cy="446715"/>
          </a:xfrm>
        </p:grpSpPr>
        <p:sp>
          <p:nvSpPr>
            <p:cNvPr id="10"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1" name="CuadroTexto 10">
              <a:extLst>
                <a:ext uri="{FF2B5EF4-FFF2-40B4-BE49-F238E27FC236}">
                  <a16:creationId xmlns:a16="http://schemas.microsoft.com/office/drawing/2014/main" id="{C80FD727-6A73-4F22-989A-FF4F7D29AFB0}"/>
                </a:ext>
              </a:extLst>
            </p:cNvPr>
            <p:cNvSpPr txBox="1"/>
            <p:nvPr/>
          </p:nvSpPr>
          <p:spPr>
            <a:xfrm>
              <a:off x="9886787" y="6094457"/>
              <a:ext cx="601447"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1</a:t>
              </a:r>
            </a:p>
          </p:txBody>
        </p:sp>
        <p:sp>
          <p:nvSpPr>
            <p:cNvPr id="12" name="Rectángulo 1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3" name="CuadroTexto 12">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2</a:t>
              </a:r>
            </a:p>
          </p:txBody>
        </p:sp>
        <p:sp>
          <p:nvSpPr>
            <p:cNvPr id="14" name="Rectángulo 13">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 name="Rectángulo 14">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6" name="CuadroTexto 15">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8</a:t>
              </a:r>
            </a:p>
          </p:txBody>
        </p:sp>
        <p:sp>
          <p:nvSpPr>
            <p:cNvPr id="17" name="Rectángulo 16">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8" name="CuadroTexto 17">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6</a:t>
              </a:r>
            </a:p>
          </p:txBody>
        </p:sp>
      </p:grpSp>
      <p:sp>
        <p:nvSpPr>
          <p:cNvPr id="1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Para estudiar, ¿usted necesita desplazarse físicamente a su lugar de estudio en alguno de los siguientes días?</a:t>
            </a:r>
          </a:p>
        </p:txBody>
      </p:sp>
      <p:sp>
        <p:nvSpPr>
          <p:cNvPr id="21" name="object 2"/>
          <p:cNvSpPr txBox="1">
            <a:spLocks/>
          </p:cNvSpPr>
          <p:nvPr/>
        </p:nvSpPr>
        <p:spPr>
          <a:xfrm>
            <a:off x="581776" y="285890"/>
            <a:ext cx="6738360"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DÍAS EN LOS QUE NECESITA</a:t>
            </a:r>
          </a:p>
          <a:p>
            <a:pPr marL="8573" marR="3429">
              <a:spcBef>
                <a:spcPts val="68"/>
              </a:spcBef>
            </a:pPr>
            <a:r>
              <a:rPr lang="es-MX" sz="2363" spc="101" dirty="0">
                <a:solidFill>
                  <a:schemeClr val="accent3">
                    <a:lumMod val="75000"/>
                  </a:schemeClr>
                </a:solidFill>
                <a:latin typeface="+mn-lt"/>
              </a:rPr>
              <a:t>DESPLAZARSE (PARA QUIENES ESTUDIAN)</a:t>
            </a:r>
            <a:endParaRPr lang="es-MX" sz="2363" spc="84" dirty="0">
              <a:solidFill>
                <a:schemeClr val="accent3">
                  <a:lumMod val="75000"/>
                </a:schemeClr>
              </a:solidFill>
              <a:latin typeface="+mn-lt"/>
            </a:endParaRPr>
          </a:p>
        </p:txBody>
      </p:sp>
      <p:graphicFrame>
        <p:nvGraphicFramePr>
          <p:cNvPr id="2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06276842"/>
              </p:ext>
            </p:extLst>
          </p:nvPr>
        </p:nvGraphicFramePr>
        <p:xfrm>
          <a:off x="403865"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a 2"/>
          <p:cNvGraphicFramePr>
            <a:graphicFrameLocks noGrp="1"/>
          </p:cNvGraphicFramePr>
          <p:nvPr>
            <p:extLst>
              <p:ext uri="{D42A27DB-BD31-4B8C-83A1-F6EECF244321}">
                <p14:modId xmlns:p14="http://schemas.microsoft.com/office/powerpoint/2010/main" val="279100224"/>
              </p:ext>
            </p:extLst>
          </p:nvPr>
        </p:nvGraphicFramePr>
        <p:xfrm>
          <a:off x="6619382" y="1631717"/>
          <a:ext cx="5237258" cy="2025958"/>
        </p:xfrm>
        <a:graphic>
          <a:graphicData uri="http://schemas.openxmlformats.org/drawingml/2006/table">
            <a:tbl>
              <a:tblPr>
                <a:tableStyleId>{69C7853C-536D-4A76-A0AE-DD22124D55A5}</a:tableStyleId>
              </a:tblPr>
              <a:tblGrid>
                <a:gridCol w="1493258">
                  <a:extLst>
                    <a:ext uri="{9D8B030D-6E8A-4147-A177-3AD203B41FA5}">
                      <a16:colId xmlns:a16="http://schemas.microsoft.com/office/drawing/2014/main" val="3587918743"/>
                    </a:ext>
                  </a:extLst>
                </a:gridCol>
                <a:gridCol w="936000">
                  <a:extLst>
                    <a:ext uri="{9D8B030D-6E8A-4147-A177-3AD203B41FA5}">
                      <a16:colId xmlns:a16="http://schemas.microsoft.com/office/drawing/2014/main" val="2053304752"/>
                    </a:ext>
                  </a:extLst>
                </a:gridCol>
                <a:gridCol w="936000">
                  <a:extLst>
                    <a:ext uri="{9D8B030D-6E8A-4147-A177-3AD203B41FA5}">
                      <a16:colId xmlns:a16="http://schemas.microsoft.com/office/drawing/2014/main" val="219416276"/>
                    </a:ext>
                  </a:extLst>
                </a:gridCol>
                <a:gridCol w="936000">
                  <a:extLst>
                    <a:ext uri="{9D8B030D-6E8A-4147-A177-3AD203B41FA5}">
                      <a16:colId xmlns:a16="http://schemas.microsoft.com/office/drawing/2014/main" val="678740911"/>
                    </a:ext>
                  </a:extLst>
                </a:gridCol>
                <a:gridCol w="936000">
                  <a:extLst>
                    <a:ext uri="{9D8B030D-6E8A-4147-A177-3AD203B41FA5}">
                      <a16:colId xmlns:a16="http://schemas.microsoft.com/office/drawing/2014/main" val="2455851875"/>
                    </a:ext>
                  </a:extLst>
                </a:gridCol>
              </a:tblGrid>
              <a:tr h="0">
                <a:tc rowSpan="2">
                  <a:txBody>
                    <a:bodyPr/>
                    <a:lstStyle/>
                    <a:p>
                      <a:pPr algn="l" fontAlgn="ctr"/>
                      <a:r>
                        <a:rPr lang="es-CO" sz="1200" b="1" u="none" strike="noStrike" dirty="0">
                          <a:effectLst/>
                        </a:rPr>
                        <a:t> </a:t>
                      </a:r>
                      <a:endParaRPr lang="es-CO" sz="1200" b="1" i="0" u="none" strike="noStrike" dirty="0">
                        <a:solidFill>
                          <a:srgbClr val="000000"/>
                        </a:solidFill>
                        <a:effectLst/>
                        <a:latin typeface="+mn-lt"/>
                      </a:endParaRPr>
                    </a:p>
                  </a:txBody>
                  <a:tcPr marL="1298" marR="1298" marT="1298" marB="0" anchor="ctr"/>
                </a:tc>
                <a:tc rowSpan="2">
                  <a:txBody>
                    <a:bodyPr/>
                    <a:lstStyle/>
                    <a:p>
                      <a:pPr algn="ctr" fontAlgn="ctr"/>
                      <a:r>
                        <a:rPr lang="es-CO" sz="1200" b="1" u="none" strike="noStrike" dirty="0">
                          <a:effectLst/>
                        </a:rPr>
                        <a:t>Total</a:t>
                      </a:r>
                      <a:endParaRPr lang="es-CO" sz="1200" b="1" i="0" u="none" strike="noStrike" dirty="0">
                        <a:solidFill>
                          <a:srgbClr val="000000"/>
                        </a:solidFill>
                        <a:effectLst/>
                        <a:latin typeface="+mn-lt"/>
                      </a:endParaRPr>
                    </a:p>
                  </a:txBody>
                  <a:tcPr marL="1298" marR="1298" marT="1298" marB="0" anchor="ctr"/>
                </a:tc>
                <a:tc gridSpan="3">
                  <a:txBody>
                    <a:bodyPr/>
                    <a:lstStyle/>
                    <a:p>
                      <a:pPr algn="ctr" fontAlgn="ctr"/>
                      <a:r>
                        <a:rPr lang="es-CO" sz="1200" b="1" u="none" strike="noStrike">
                          <a:effectLst/>
                        </a:rPr>
                        <a:t>Rango Edad</a:t>
                      </a:r>
                      <a:endParaRPr lang="es-CO" sz="1200" b="1" i="0" u="none" strike="noStrike">
                        <a:solidFill>
                          <a:srgbClr val="000000"/>
                        </a:solidFill>
                        <a:effectLst/>
                        <a:latin typeface="+mn-lt"/>
                      </a:endParaRPr>
                    </a:p>
                  </a:txBody>
                  <a:tcPr marL="1298" marR="1298" marT="1298"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61825832"/>
                  </a:ext>
                </a:extLst>
              </a:tr>
              <a:tr h="48373">
                <a:tc vMerge="1">
                  <a:txBody>
                    <a:bodyPr/>
                    <a:lstStyle/>
                    <a:p>
                      <a:endParaRPr lang="en-US"/>
                    </a:p>
                  </a:txBody>
                  <a:tcPr/>
                </a:tc>
                <a:tc vMerge="1">
                  <a:txBody>
                    <a:bodyPr/>
                    <a:lstStyle/>
                    <a:p>
                      <a:endParaRPr lang="en-US"/>
                    </a:p>
                  </a:txBody>
                  <a:tcPr/>
                </a:tc>
                <a:tc>
                  <a:txBody>
                    <a:bodyPr/>
                    <a:lstStyle/>
                    <a:p>
                      <a:pPr algn="ctr" fontAlgn="ctr"/>
                      <a:r>
                        <a:rPr lang="es-CO" sz="1200" b="1" u="none" strike="noStrike" dirty="0">
                          <a:effectLst/>
                        </a:rPr>
                        <a:t>18 - 24 años</a:t>
                      </a:r>
                      <a:endParaRPr lang="es-CO" sz="1200" b="1" i="0" u="none" strike="noStrike" dirty="0">
                        <a:solidFill>
                          <a:srgbClr val="000000"/>
                        </a:solidFill>
                        <a:effectLst/>
                        <a:latin typeface="+mn-lt"/>
                      </a:endParaRPr>
                    </a:p>
                  </a:txBody>
                  <a:tcPr marL="1298" marR="1298" marT="1298" marB="0" anchor="ctr"/>
                </a:tc>
                <a:tc>
                  <a:txBody>
                    <a:bodyPr/>
                    <a:lstStyle/>
                    <a:p>
                      <a:pPr algn="ctr" fontAlgn="ctr"/>
                      <a:r>
                        <a:rPr lang="es-CO" sz="1200" b="1" u="none" strike="noStrike" dirty="0">
                          <a:effectLst/>
                        </a:rPr>
                        <a:t>25 - 34 años</a:t>
                      </a:r>
                      <a:endParaRPr lang="es-CO" sz="1200" b="1" i="0" u="none" strike="noStrike" dirty="0">
                        <a:solidFill>
                          <a:srgbClr val="000000"/>
                        </a:solidFill>
                        <a:effectLst/>
                        <a:latin typeface="+mn-lt"/>
                      </a:endParaRPr>
                    </a:p>
                  </a:txBody>
                  <a:tcPr marL="1298" marR="1298" marT="1298" marB="0" anchor="ctr"/>
                </a:tc>
                <a:tc>
                  <a:txBody>
                    <a:bodyPr/>
                    <a:lstStyle/>
                    <a:p>
                      <a:pPr algn="ctr" fontAlgn="ctr"/>
                      <a:r>
                        <a:rPr lang="es-CO" sz="1200" b="1" u="none" strike="noStrike" dirty="0">
                          <a:effectLst/>
                        </a:rPr>
                        <a:t>35 - 44 años</a:t>
                      </a:r>
                      <a:endParaRPr lang="es-CO" sz="1200" b="1"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1187989769"/>
                  </a:ext>
                </a:extLst>
              </a:tr>
              <a:tr h="0">
                <a:tc>
                  <a:txBody>
                    <a:bodyPr/>
                    <a:lstStyle/>
                    <a:p>
                      <a:pPr algn="r" fontAlgn="ctr"/>
                      <a:r>
                        <a:rPr lang="es-CO" sz="1200" b="1" u="none" strike="noStrike" dirty="0">
                          <a:effectLst/>
                        </a:rPr>
                        <a:t>Ningún día</a:t>
                      </a:r>
                      <a:endParaRPr lang="es-CO" sz="1200" b="1" i="0" u="none" strike="noStrike" dirty="0">
                        <a:solidFill>
                          <a:srgbClr val="000000"/>
                        </a:solidFill>
                        <a:effectLst/>
                        <a:latin typeface="+mn-lt"/>
                      </a:endParaRPr>
                    </a:p>
                  </a:txBody>
                  <a:tcPr marL="1298" marR="1298" marT="1298" marB="0" anchor="ctr"/>
                </a:tc>
                <a:tc>
                  <a:txBody>
                    <a:bodyPr/>
                    <a:lstStyle/>
                    <a:p>
                      <a:pPr algn="ctr" fontAlgn="ctr"/>
                      <a:r>
                        <a:rPr lang="es-CO" sz="1200" u="none" strike="noStrike">
                          <a:effectLst/>
                        </a:rPr>
                        <a:t>3%</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dirty="0">
                          <a:effectLst/>
                        </a:rPr>
                        <a:t>0%</a:t>
                      </a:r>
                      <a:endParaRPr lang="es-CO" sz="1200" b="0" i="0" u="none" strike="noStrike" dirty="0">
                        <a:solidFill>
                          <a:srgbClr val="000000"/>
                        </a:solidFill>
                        <a:effectLst/>
                        <a:latin typeface="+mn-lt"/>
                      </a:endParaRPr>
                    </a:p>
                  </a:txBody>
                  <a:tcPr marL="1298" marR="1298" marT="1298" marB="0" anchor="ctr"/>
                </a:tc>
                <a:tc>
                  <a:txBody>
                    <a:bodyPr/>
                    <a:lstStyle/>
                    <a:p>
                      <a:pPr algn="ctr" fontAlgn="ctr"/>
                      <a:r>
                        <a:rPr lang="es-CO" sz="1200" u="none" strike="noStrike" dirty="0">
                          <a:effectLst/>
                        </a:rPr>
                        <a:t>15%</a:t>
                      </a:r>
                      <a:endParaRPr lang="es-CO" sz="1200" b="0" i="0" u="none" strike="noStrike" dirty="0">
                        <a:solidFill>
                          <a:srgbClr val="000000"/>
                        </a:solidFill>
                        <a:effectLst/>
                        <a:latin typeface="+mn-lt"/>
                      </a:endParaRPr>
                    </a:p>
                  </a:txBody>
                  <a:tcPr marL="1298" marR="1298" marT="1298" marB="0" anchor="ctr"/>
                </a:tc>
                <a:tc>
                  <a:txBody>
                    <a:bodyPr/>
                    <a:lstStyle/>
                    <a:p>
                      <a:pPr algn="ctr" fontAlgn="ctr"/>
                      <a:r>
                        <a:rPr lang="es-CO" sz="1200" u="none" strike="noStrike" dirty="0">
                          <a:effectLst/>
                        </a:rPr>
                        <a:t>0%</a:t>
                      </a:r>
                      <a:endParaRPr lang="es-CO" sz="1200" b="0"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2374407265"/>
                  </a:ext>
                </a:extLst>
              </a:tr>
              <a:tr h="0">
                <a:tc>
                  <a:txBody>
                    <a:bodyPr/>
                    <a:lstStyle/>
                    <a:p>
                      <a:pPr algn="r" fontAlgn="ctr"/>
                      <a:r>
                        <a:rPr lang="es-CO" sz="1200" b="1" u="none" strike="noStrike">
                          <a:effectLst/>
                        </a:rPr>
                        <a:t>De lunes a viernes</a:t>
                      </a:r>
                      <a:endParaRPr lang="es-CO" sz="1200" b="1"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71%</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65%</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dirty="0">
                          <a:effectLst/>
                        </a:rPr>
                        <a:t>85%</a:t>
                      </a:r>
                      <a:endParaRPr lang="es-CO" sz="1200" b="0" i="0" u="none" strike="noStrike" dirty="0">
                        <a:solidFill>
                          <a:srgbClr val="000000"/>
                        </a:solidFill>
                        <a:effectLst/>
                        <a:latin typeface="+mn-lt"/>
                      </a:endParaRPr>
                    </a:p>
                  </a:txBody>
                  <a:tcPr marL="1298" marR="1298" marT="1298" marB="0" anchor="ctr"/>
                </a:tc>
                <a:tc>
                  <a:txBody>
                    <a:bodyPr/>
                    <a:lstStyle/>
                    <a:p>
                      <a:pPr algn="ctr" fontAlgn="ctr"/>
                      <a:r>
                        <a:rPr lang="es-CO" sz="1200" u="none" strike="noStrike" dirty="0">
                          <a:effectLst/>
                        </a:rPr>
                        <a:t>100%</a:t>
                      </a:r>
                      <a:endParaRPr lang="es-CO" sz="1200" b="0"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1295858499"/>
                  </a:ext>
                </a:extLst>
              </a:tr>
              <a:tr h="0">
                <a:tc>
                  <a:txBody>
                    <a:bodyPr/>
                    <a:lstStyle/>
                    <a:p>
                      <a:pPr algn="r" fontAlgn="ctr"/>
                      <a:r>
                        <a:rPr lang="es-CO" sz="1200" b="1" u="none" strike="noStrike" dirty="0">
                          <a:effectLst/>
                        </a:rPr>
                        <a:t>De lunes a domingo</a:t>
                      </a:r>
                      <a:endParaRPr lang="es-CO" sz="1200" b="1" i="0" u="none" strike="noStrike" dirty="0">
                        <a:solidFill>
                          <a:srgbClr val="000000"/>
                        </a:solidFill>
                        <a:effectLst/>
                        <a:latin typeface="+mn-lt"/>
                      </a:endParaRPr>
                    </a:p>
                  </a:txBody>
                  <a:tcPr marL="1298" marR="1298" marT="1298" marB="0" anchor="ctr"/>
                </a:tc>
                <a:tc>
                  <a:txBody>
                    <a:bodyPr/>
                    <a:lstStyle/>
                    <a:p>
                      <a:pPr algn="ctr" fontAlgn="ctr"/>
                      <a:r>
                        <a:rPr lang="es-CO" sz="1200" u="none" strike="noStrike">
                          <a:effectLst/>
                        </a:rPr>
                        <a:t>19%</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26%</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0%</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0%</a:t>
                      </a:r>
                      <a:endParaRPr lang="es-CO" sz="12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2529363629"/>
                  </a:ext>
                </a:extLst>
              </a:tr>
              <a:tr h="0">
                <a:tc>
                  <a:txBody>
                    <a:bodyPr/>
                    <a:lstStyle/>
                    <a:p>
                      <a:pPr algn="r" fontAlgn="ctr"/>
                      <a:r>
                        <a:rPr lang="es-CO" sz="1200" b="1" u="none" strike="noStrike">
                          <a:effectLst/>
                        </a:rPr>
                        <a:t>Lunes</a:t>
                      </a:r>
                      <a:endParaRPr lang="es-CO" sz="1200" b="1"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7%</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9%</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0%</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0%</a:t>
                      </a:r>
                      <a:endParaRPr lang="es-CO" sz="12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1193317300"/>
                  </a:ext>
                </a:extLst>
              </a:tr>
              <a:tr h="0">
                <a:tc>
                  <a:txBody>
                    <a:bodyPr/>
                    <a:lstStyle/>
                    <a:p>
                      <a:pPr algn="r" fontAlgn="ctr"/>
                      <a:r>
                        <a:rPr lang="es-CO" sz="1200" b="1" u="none" strike="noStrike">
                          <a:effectLst/>
                        </a:rPr>
                        <a:t>Miércoles</a:t>
                      </a:r>
                      <a:endParaRPr lang="es-CO" sz="1200" b="1"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7%</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9%</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0%</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0%</a:t>
                      </a:r>
                      <a:endParaRPr lang="es-CO" sz="12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187011999"/>
                  </a:ext>
                </a:extLst>
              </a:tr>
              <a:tr h="0">
                <a:tc>
                  <a:txBody>
                    <a:bodyPr/>
                    <a:lstStyle/>
                    <a:p>
                      <a:pPr algn="r" fontAlgn="ctr"/>
                      <a:r>
                        <a:rPr lang="es-CO" sz="1200" b="1" u="none" strike="noStrike" dirty="0">
                          <a:effectLst/>
                        </a:rPr>
                        <a:t>Viernes</a:t>
                      </a:r>
                      <a:endParaRPr lang="es-CO" sz="1200" b="1" i="0" u="none" strike="noStrike" dirty="0">
                        <a:solidFill>
                          <a:srgbClr val="000000"/>
                        </a:solidFill>
                        <a:effectLst/>
                        <a:latin typeface="+mn-lt"/>
                      </a:endParaRPr>
                    </a:p>
                  </a:txBody>
                  <a:tcPr marL="1298" marR="1298" marT="1298" marB="0" anchor="ctr"/>
                </a:tc>
                <a:tc>
                  <a:txBody>
                    <a:bodyPr/>
                    <a:lstStyle/>
                    <a:p>
                      <a:pPr algn="ctr" fontAlgn="ctr"/>
                      <a:r>
                        <a:rPr lang="es-CO" sz="1200" u="none" strike="noStrike">
                          <a:effectLst/>
                        </a:rPr>
                        <a:t>7%</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9%</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0%</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0%</a:t>
                      </a:r>
                      <a:endParaRPr lang="es-CO" sz="12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2880871076"/>
                  </a:ext>
                </a:extLst>
              </a:tr>
              <a:tr h="0">
                <a:tc>
                  <a:txBody>
                    <a:bodyPr/>
                    <a:lstStyle/>
                    <a:p>
                      <a:pPr algn="r" fontAlgn="ctr"/>
                      <a:r>
                        <a:rPr lang="es-CO" sz="1200" b="1" u="none" strike="noStrike" dirty="0">
                          <a:effectLst/>
                        </a:rPr>
                        <a:t>Total</a:t>
                      </a:r>
                      <a:endParaRPr lang="es-CO" sz="1200" b="1" i="0" u="none" strike="noStrike" dirty="0">
                        <a:solidFill>
                          <a:srgbClr val="000000"/>
                        </a:solidFill>
                        <a:effectLst/>
                        <a:latin typeface="+mn-lt"/>
                      </a:endParaRPr>
                    </a:p>
                  </a:txBody>
                  <a:tcPr marL="1298" marR="1298" marT="1298"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298" marR="1298" marT="1298"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3802146434"/>
                  </a:ext>
                </a:extLst>
              </a:tr>
              <a:tr h="0">
                <a:tc>
                  <a:txBody>
                    <a:bodyPr/>
                    <a:lstStyle/>
                    <a:p>
                      <a:pPr algn="r" fontAlgn="ctr"/>
                      <a:r>
                        <a:rPr lang="es-CO" sz="1200" b="1" u="none" strike="noStrike" dirty="0">
                          <a:effectLst/>
                        </a:rPr>
                        <a:t>Base Expandida</a:t>
                      </a:r>
                      <a:endParaRPr lang="es-CO" sz="1200" b="1" i="0" u="none" strike="noStrike" dirty="0">
                        <a:solidFill>
                          <a:srgbClr val="000000"/>
                        </a:solidFill>
                        <a:effectLst/>
                        <a:latin typeface="+mn-lt"/>
                      </a:endParaRPr>
                    </a:p>
                  </a:txBody>
                  <a:tcPr marL="1298" marR="1298" marT="1298" marB="0" anchor="ctr"/>
                </a:tc>
                <a:tc>
                  <a:txBody>
                    <a:bodyPr/>
                    <a:lstStyle/>
                    <a:p>
                      <a:pPr algn="ctr" fontAlgn="ctr"/>
                      <a:r>
                        <a:rPr lang="es-CO" sz="1200" b="1" u="none" strike="noStrike" dirty="0">
                          <a:effectLst/>
                        </a:rPr>
                        <a:t>62.245</a:t>
                      </a:r>
                      <a:endParaRPr lang="es-CO" sz="1200" b="1" i="0" u="none" strike="noStrike" dirty="0">
                        <a:solidFill>
                          <a:srgbClr val="000000"/>
                        </a:solidFill>
                        <a:effectLst/>
                        <a:latin typeface="+mn-lt"/>
                      </a:endParaRPr>
                    </a:p>
                  </a:txBody>
                  <a:tcPr marL="1298" marR="1298" marT="1298" marB="0" anchor="ctr"/>
                </a:tc>
                <a:tc>
                  <a:txBody>
                    <a:bodyPr/>
                    <a:lstStyle/>
                    <a:p>
                      <a:pPr algn="ctr" fontAlgn="ctr"/>
                      <a:r>
                        <a:rPr lang="es-CO" sz="1200" b="1" u="none" strike="noStrike">
                          <a:effectLst/>
                        </a:rPr>
                        <a:t>46.818</a:t>
                      </a:r>
                      <a:endParaRPr lang="es-CO" sz="1200" b="1" i="0" u="none" strike="noStrike">
                        <a:solidFill>
                          <a:srgbClr val="000000"/>
                        </a:solidFill>
                        <a:effectLst/>
                        <a:latin typeface="+mn-lt"/>
                      </a:endParaRPr>
                    </a:p>
                  </a:txBody>
                  <a:tcPr marL="1298" marR="1298" marT="1298" marB="0" anchor="ctr"/>
                </a:tc>
                <a:tc>
                  <a:txBody>
                    <a:bodyPr/>
                    <a:lstStyle/>
                    <a:p>
                      <a:pPr algn="ctr" fontAlgn="ctr"/>
                      <a:r>
                        <a:rPr lang="es-CO" sz="1200" b="1" u="none" strike="noStrike">
                          <a:effectLst/>
                        </a:rPr>
                        <a:t>12.220</a:t>
                      </a:r>
                      <a:endParaRPr lang="es-CO" sz="1200" b="1" i="0" u="none" strike="noStrike">
                        <a:solidFill>
                          <a:srgbClr val="000000"/>
                        </a:solidFill>
                        <a:effectLst/>
                        <a:latin typeface="+mn-lt"/>
                      </a:endParaRPr>
                    </a:p>
                  </a:txBody>
                  <a:tcPr marL="1298" marR="1298" marT="1298" marB="0" anchor="ctr"/>
                </a:tc>
                <a:tc>
                  <a:txBody>
                    <a:bodyPr/>
                    <a:lstStyle/>
                    <a:p>
                      <a:pPr algn="ctr" fontAlgn="ctr"/>
                      <a:r>
                        <a:rPr lang="es-CO" sz="1200" b="1" u="none" strike="noStrike">
                          <a:effectLst/>
                        </a:rPr>
                        <a:t>3.207</a:t>
                      </a:r>
                      <a:endParaRPr lang="es-CO" sz="1200" b="1"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3905797414"/>
                  </a:ext>
                </a:extLst>
              </a:tr>
              <a:tr h="0">
                <a:tc>
                  <a:txBody>
                    <a:bodyPr/>
                    <a:lstStyle/>
                    <a:p>
                      <a:pPr algn="r" fontAlgn="ctr"/>
                      <a:r>
                        <a:rPr lang="es-CO" sz="1200" b="1" u="none" strike="noStrike" dirty="0">
                          <a:effectLst/>
                        </a:rPr>
                        <a:t>Base Total Encuestados</a:t>
                      </a:r>
                      <a:endParaRPr lang="es-CO" sz="1200" b="1" i="0" u="none" strike="noStrike" dirty="0">
                        <a:solidFill>
                          <a:srgbClr val="000000"/>
                        </a:solidFill>
                        <a:effectLst/>
                        <a:latin typeface="+mn-lt"/>
                      </a:endParaRPr>
                    </a:p>
                  </a:txBody>
                  <a:tcPr marL="1298" marR="1298" marT="1298" marB="0" anchor="ctr"/>
                </a:tc>
                <a:tc>
                  <a:txBody>
                    <a:bodyPr/>
                    <a:lstStyle/>
                    <a:p>
                      <a:pPr algn="ctr" fontAlgn="ctr"/>
                      <a:r>
                        <a:rPr lang="es-CO" sz="1200" b="1" u="none" strike="noStrike">
                          <a:effectLst/>
                        </a:rPr>
                        <a:t>17</a:t>
                      </a:r>
                      <a:endParaRPr lang="es-CO" sz="1200" b="1" i="0" u="none" strike="noStrike">
                        <a:solidFill>
                          <a:srgbClr val="000000"/>
                        </a:solidFill>
                        <a:effectLst/>
                        <a:latin typeface="+mn-lt"/>
                      </a:endParaRPr>
                    </a:p>
                  </a:txBody>
                  <a:tcPr marL="1298" marR="1298" marT="1298" marB="0" anchor="ctr"/>
                </a:tc>
                <a:tc>
                  <a:txBody>
                    <a:bodyPr/>
                    <a:lstStyle/>
                    <a:p>
                      <a:pPr algn="ctr" fontAlgn="ctr"/>
                      <a:r>
                        <a:rPr lang="es-CO" sz="1200" b="1" u="none" strike="noStrike" dirty="0">
                          <a:effectLst/>
                        </a:rPr>
                        <a:t>12</a:t>
                      </a:r>
                      <a:endParaRPr lang="es-CO" sz="1200" b="1" i="0" u="none" strike="noStrike" dirty="0">
                        <a:solidFill>
                          <a:srgbClr val="000000"/>
                        </a:solidFill>
                        <a:effectLst/>
                        <a:latin typeface="+mn-lt"/>
                      </a:endParaRPr>
                    </a:p>
                  </a:txBody>
                  <a:tcPr marL="1298" marR="1298" marT="1298" marB="0" anchor="ctr"/>
                </a:tc>
                <a:tc>
                  <a:txBody>
                    <a:bodyPr/>
                    <a:lstStyle/>
                    <a:p>
                      <a:pPr algn="ctr" fontAlgn="ctr"/>
                      <a:r>
                        <a:rPr lang="es-CO" sz="1200" b="1" u="none" strike="noStrike" dirty="0">
                          <a:effectLst/>
                        </a:rPr>
                        <a:t>4</a:t>
                      </a:r>
                      <a:endParaRPr lang="es-CO" sz="1200" b="1" i="0" u="none" strike="noStrike" dirty="0">
                        <a:solidFill>
                          <a:srgbClr val="000000"/>
                        </a:solidFill>
                        <a:effectLst/>
                        <a:latin typeface="+mn-lt"/>
                      </a:endParaRPr>
                    </a:p>
                  </a:txBody>
                  <a:tcPr marL="1298" marR="1298" marT="1298" marB="0" anchor="ctr"/>
                </a:tc>
                <a:tc>
                  <a:txBody>
                    <a:bodyPr/>
                    <a:lstStyle/>
                    <a:p>
                      <a:pPr algn="ctr" fontAlgn="ctr"/>
                      <a:r>
                        <a:rPr lang="es-CO" sz="1200" b="1" u="none" strike="noStrike" dirty="0">
                          <a:effectLst/>
                        </a:rPr>
                        <a:t>1</a:t>
                      </a:r>
                      <a:endParaRPr lang="es-CO" sz="1200" b="1"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2687389794"/>
                  </a:ext>
                </a:extLst>
              </a:tr>
            </a:tbl>
          </a:graphicData>
        </a:graphic>
      </p:graphicFrame>
    </p:spTree>
    <p:extLst>
      <p:ext uri="{BB962C8B-B14F-4D97-AF65-F5344CB8AC3E}">
        <p14:creationId xmlns:p14="http://schemas.microsoft.com/office/powerpoint/2010/main" val="2493288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29</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¿Con quien vive actualmente en su hogar?</a:t>
            </a:r>
          </a:p>
        </p:txBody>
      </p:sp>
      <p:sp>
        <p:nvSpPr>
          <p:cNvPr id="108" name="object 4">
            <a:extLst>
              <a:ext uri="{FF2B5EF4-FFF2-40B4-BE49-F238E27FC236}">
                <a16:creationId xmlns:a16="http://schemas.microsoft.com/office/drawing/2014/main" id="{A7157F5C-9DC2-425E-A31F-74B0C3BE6816}"/>
              </a:ext>
            </a:extLst>
          </p:cNvPr>
          <p:cNvSpPr txBox="1"/>
          <p:nvPr/>
        </p:nvSpPr>
        <p:spPr>
          <a:xfrm>
            <a:off x="983432"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5047333"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12" name="Rectángulo 111">
            <a:extLst>
              <a:ext uri="{FF2B5EF4-FFF2-40B4-BE49-F238E27FC236}">
                <a16:creationId xmlns:a16="http://schemas.microsoft.com/office/drawing/2014/main" id="{82BEA086-6F56-425E-93AB-1C9BCBCE5A27}"/>
              </a:ext>
            </a:extLst>
          </p:cNvPr>
          <p:cNvSpPr/>
          <p:nvPr/>
        </p:nvSpPr>
        <p:spPr>
          <a:xfrm>
            <a:off x="618122" y="1484784"/>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3" name="Rectángulo 112">
            <a:extLst>
              <a:ext uri="{FF2B5EF4-FFF2-40B4-BE49-F238E27FC236}">
                <a16:creationId xmlns:a16="http://schemas.microsoft.com/office/drawing/2014/main" id="{7081C7F0-A3E9-4743-9530-F2B4C8089B2D}"/>
              </a:ext>
            </a:extLst>
          </p:cNvPr>
          <p:cNvSpPr/>
          <p:nvPr/>
        </p:nvSpPr>
        <p:spPr>
          <a:xfrm>
            <a:off x="4543278" y="1484784"/>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20" name="Grupo 119"/>
          <p:cNvGrpSpPr/>
          <p:nvPr/>
        </p:nvGrpSpPr>
        <p:grpSpPr>
          <a:xfrm>
            <a:off x="5087888" y="6050511"/>
            <a:ext cx="2114861" cy="446715"/>
            <a:chOff x="9536152" y="5954085"/>
            <a:chExt cx="2114861" cy="446715"/>
          </a:xfrm>
        </p:grpSpPr>
        <p:sp>
          <p:nvSpPr>
            <p:cNvPr id="12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124" name="Rectángulo 123">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5" name="CuadroTexto 124">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126" name="Rectángulo 12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7" name="CuadroTexto 126">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135" name="Grupo 134"/>
          <p:cNvGrpSpPr/>
          <p:nvPr/>
        </p:nvGrpSpPr>
        <p:grpSpPr>
          <a:xfrm>
            <a:off x="1487488" y="6079790"/>
            <a:ext cx="1212265" cy="430887"/>
            <a:chOff x="8433990" y="5969913"/>
            <a:chExt cx="1212265" cy="430887"/>
          </a:xfrm>
        </p:grpSpPr>
        <p:sp>
          <p:nvSpPr>
            <p:cNvPr id="13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137" name="Rectángulo 13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8" name="CuadroTexto 137">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143" name="object 4">
            <a:extLst>
              <a:ext uri="{FF2B5EF4-FFF2-40B4-BE49-F238E27FC236}">
                <a16:creationId xmlns:a16="http://schemas.microsoft.com/office/drawing/2014/main" id="{FC66D8EB-E0AF-40E7-8EE1-0C25FBC9B55C}"/>
              </a:ext>
            </a:extLst>
          </p:cNvPr>
          <p:cNvSpPr txBox="1"/>
          <p:nvPr/>
        </p:nvSpPr>
        <p:spPr>
          <a:xfrm>
            <a:off x="8791749"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144" name="Rectángulo 143">
            <a:extLst>
              <a:ext uri="{FF2B5EF4-FFF2-40B4-BE49-F238E27FC236}">
                <a16:creationId xmlns:a16="http://schemas.microsoft.com/office/drawing/2014/main" id="{7081C7F0-A3E9-4743-9530-F2B4C8089B2D}"/>
              </a:ext>
            </a:extLst>
          </p:cNvPr>
          <p:cNvSpPr/>
          <p:nvPr/>
        </p:nvSpPr>
        <p:spPr>
          <a:xfrm>
            <a:off x="8302177" y="1486631"/>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8" name="Grupo 7"/>
          <p:cNvGrpSpPr/>
          <p:nvPr/>
        </p:nvGrpSpPr>
        <p:grpSpPr>
          <a:xfrm>
            <a:off x="8616280" y="6078629"/>
            <a:ext cx="2517106" cy="446715"/>
            <a:chOff x="8256240" y="6309320"/>
            <a:chExt cx="2517106" cy="446715"/>
          </a:xfrm>
        </p:grpSpPr>
        <p:sp>
          <p:nvSpPr>
            <p:cNvPr id="153"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4" name="Rectángulo 153">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5" name="CuadroTexto 154">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156" name="Rectángulo 155">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7" name="CuadroTexto 156">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158" name="Rectángulo 157">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9" name="CuadroTexto 158">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33" name="object 2"/>
          <p:cNvSpPr txBox="1">
            <a:spLocks/>
          </p:cNvSpPr>
          <p:nvPr/>
        </p:nvSpPr>
        <p:spPr>
          <a:xfrm>
            <a:off x="581776" y="285890"/>
            <a:ext cx="6738360"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PERSONAS CON LAS</a:t>
            </a:r>
          </a:p>
          <a:p>
            <a:pPr marL="8573" marR="3429">
              <a:spcBef>
                <a:spcPts val="68"/>
              </a:spcBef>
            </a:pPr>
            <a:r>
              <a:rPr lang="es-MX" sz="2363" spc="101" dirty="0">
                <a:solidFill>
                  <a:schemeClr val="accent3">
                    <a:lumMod val="75000"/>
                  </a:schemeClr>
                </a:solidFill>
                <a:latin typeface="+mn-lt"/>
              </a:rPr>
              <a:t>QUE VIVE EN EL HOGAR</a:t>
            </a:r>
            <a:endParaRPr lang="es-MX" sz="2363" spc="84" dirty="0">
              <a:solidFill>
                <a:schemeClr val="accent3">
                  <a:lumMod val="75000"/>
                </a:schemeClr>
              </a:solidFill>
              <a:latin typeface="+mn-lt"/>
            </a:endParaRPr>
          </a:p>
        </p:txBody>
      </p:sp>
      <p:graphicFrame>
        <p:nvGraphicFramePr>
          <p:cNvPr id="4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215066459"/>
              </p:ext>
            </p:extLst>
          </p:nvPr>
        </p:nvGraphicFramePr>
        <p:xfrm>
          <a:off x="4818733"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278432108"/>
              </p:ext>
            </p:extLst>
          </p:nvPr>
        </p:nvGraphicFramePr>
        <p:xfrm>
          <a:off x="839416"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063644237"/>
              </p:ext>
            </p:extLst>
          </p:nvPr>
        </p:nvGraphicFramePr>
        <p:xfrm>
          <a:off x="8563149" y="1716199"/>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87569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798196" y="2726905"/>
            <a:ext cx="3655784" cy="1427294"/>
            <a:chOff x="279400" y="4039859"/>
            <a:chExt cx="5415977" cy="2114509"/>
          </a:xfrm>
        </p:grpSpPr>
        <p:sp>
          <p:nvSpPr>
            <p:cNvPr id="8" name="object 7">
              <a:extLst>
                <a:ext uri="{FF2B5EF4-FFF2-40B4-BE49-F238E27FC236}">
                  <a16:creationId xmlns:a16="http://schemas.microsoft.com/office/drawing/2014/main" id="{D6C92A0E-3B0A-4AD8-A1DC-F8A1CE4FE21D}"/>
                </a:ext>
              </a:extLst>
            </p:cNvPr>
            <p:cNvSpPr/>
            <p:nvPr/>
          </p:nvSpPr>
          <p:spPr>
            <a:xfrm>
              <a:off x="279400" y="4039859"/>
              <a:ext cx="217165" cy="2114509"/>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bg1"/>
            </a:solidFill>
            <a:ln>
              <a:solidFill>
                <a:schemeClr val="bg1"/>
              </a:solidFill>
            </a:ln>
          </p:spPr>
          <p:txBody>
            <a:bodyPr wrap="square" lIns="0" tIns="0" rIns="0" bIns="0" rtlCol="0"/>
            <a:lstStyle/>
            <a:p>
              <a:pPr defTabSz="617220" fontAlgn="auto">
                <a:spcBef>
                  <a:spcPts val="0"/>
                </a:spcBef>
                <a:spcAft>
                  <a:spcPts val="0"/>
                </a:spcAft>
              </a:pPr>
              <a:endParaRPr sz="1215" b="0" kern="0" dirty="0">
                <a:solidFill>
                  <a:schemeClr val="tx1"/>
                </a:solidFill>
              </a:endParaRPr>
            </a:p>
          </p:txBody>
        </p:sp>
        <p:sp>
          <p:nvSpPr>
            <p:cNvPr id="12" name="object 2">
              <a:extLst>
                <a:ext uri="{FF2B5EF4-FFF2-40B4-BE49-F238E27FC236}">
                  <a16:creationId xmlns:a16="http://schemas.microsoft.com/office/drawing/2014/main" id="{63B9DA6E-38D4-4610-948E-E136CAC1239B}"/>
                </a:ext>
              </a:extLst>
            </p:cNvPr>
            <p:cNvSpPr txBox="1">
              <a:spLocks/>
            </p:cNvSpPr>
            <p:nvPr/>
          </p:nvSpPr>
          <p:spPr>
            <a:xfrm>
              <a:off x="615376" y="4537346"/>
              <a:ext cx="5080001" cy="1119536"/>
            </a:xfrm>
            <a:prstGeom prst="rect">
              <a:avLst/>
            </a:prstGeom>
          </p:spPr>
          <p:txBody>
            <a:bodyPr vert="horz" wrap="square" lIns="0" tIns="7715" rIns="0" bIns="0" rtlCol="0">
              <a:spAutoFit/>
            </a:bodyPr>
            <a:lstStyle>
              <a:lvl1pPr>
                <a:defRPr>
                  <a:latin typeface="+mj-lt"/>
                  <a:ea typeface="+mj-ea"/>
                  <a:cs typeface="+mj-cs"/>
                </a:defRPr>
              </a:lvl1pPr>
            </a:lstStyle>
            <a:p>
              <a:pPr marL="7715" defTabSz="617220" fontAlgn="auto">
                <a:spcBef>
                  <a:spcPts val="61"/>
                </a:spcBef>
                <a:spcAft>
                  <a:spcPts val="0"/>
                </a:spcAft>
              </a:pPr>
              <a:r>
                <a:rPr lang="es-CO" sz="4860" kern="0" spc="86" dirty="0">
                  <a:solidFill>
                    <a:schemeClr val="bg1"/>
                  </a:solidFill>
                  <a:latin typeface="Calibri"/>
                </a:rPr>
                <a:t>CONTENIDO</a:t>
              </a:r>
            </a:p>
          </p:txBody>
        </p:sp>
      </p:grpSp>
      <p:grpSp>
        <p:nvGrpSpPr>
          <p:cNvPr id="3" name="Grupo 2"/>
          <p:cNvGrpSpPr/>
          <p:nvPr/>
        </p:nvGrpSpPr>
        <p:grpSpPr>
          <a:xfrm>
            <a:off x="4635247" y="1268760"/>
            <a:ext cx="7149385" cy="4032448"/>
            <a:chOff x="4707255" y="1268760"/>
            <a:chExt cx="7149385" cy="4032448"/>
          </a:xfrm>
        </p:grpSpPr>
        <p:sp>
          <p:nvSpPr>
            <p:cNvPr id="52" name="TextBox 82"/>
            <p:cNvSpPr txBox="1"/>
            <p:nvPr/>
          </p:nvSpPr>
          <p:spPr>
            <a:xfrm>
              <a:off x="4707255" y="1268760"/>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08</a:t>
              </a:r>
            </a:p>
          </p:txBody>
        </p:sp>
        <p:sp>
          <p:nvSpPr>
            <p:cNvPr id="53" name="TextBox 83"/>
            <p:cNvSpPr txBox="1"/>
            <p:nvPr/>
          </p:nvSpPr>
          <p:spPr>
            <a:xfrm>
              <a:off x="4707255" y="1988840"/>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09</a:t>
              </a:r>
            </a:p>
          </p:txBody>
        </p:sp>
        <p:sp>
          <p:nvSpPr>
            <p:cNvPr id="59" name="Rectangle 89"/>
            <p:cNvSpPr/>
            <p:nvPr/>
          </p:nvSpPr>
          <p:spPr>
            <a:xfrm>
              <a:off x="5561077" y="1268760"/>
              <a:ext cx="622355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defTabSz="617220" fontAlgn="auto">
                <a:spcBef>
                  <a:spcPts val="0"/>
                </a:spcBef>
                <a:spcAft>
                  <a:spcPts val="0"/>
                </a:spcAft>
              </a:pPr>
              <a:r>
                <a:rPr lang="es-MX" sz="1800" b="0" kern="0" dirty="0">
                  <a:solidFill>
                    <a:schemeClr val="tx1"/>
                  </a:solidFill>
                  <a:ea typeface="Open Sans" panose="020B0606030504020204" pitchFamily="34" charset="0"/>
                  <a:cs typeface="Open Sans" panose="020B0606030504020204" pitchFamily="34" charset="0"/>
                </a:rPr>
                <a:t>Módulo Percepciones, preferencias y deseos </a:t>
              </a:r>
            </a:p>
            <a:p>
              <a:pPr defTabSz="617220" fontAlgn="auto">
                <a:spcBef>
                  <a:spcPts val="0"/>
                </a:spcBef>
                <a:spcAft>
                  <a:spcPts val="0"/>
                </a:spcAft>
              </a:pPr>
              <a:r>
                <a:rPr lang="es-MX" sz="1800" b="0" kern="0" dirty="0">
                  <a:solidFill>
                    <a:schemeClr val="tx1"/>
                  </a:solidFill>
                  <a:ea typeface="Open Sans" panose="020B0606030504020204" pitchFamily="34" charset="0"/>
                  <a:cs typeface="Open Sans" panose="020B0606030504020204" pitchFamily="34" charset="0"/>
                </a:rPr>
                <a:t>Submódulo: Percepciones sobre el modo</a:t>
              </a:r>
              <a:endParaRPr lang="es-CO" sz="1800" b="0" kern="0" dirty="0">
                <a:solidFill>
                  <a:schemeClr val="tx1"/>
                </a:solidFill>
                <a:latin typeface="Calibri"/>
                <a:ea typeface="Open Sans" panose="020B0606030504020204" pitchFamily="34" charset="0"/>
                <a:cs typeface="Open Sans" panose="020B0606030504020204" pitchFamily="34" charset="0"/>
              </a:endParaRPr>
            </a:p>
          </p:txBody>
        </p:sp>
        <p:sp>
          <p:nvSpPr>
            <p:cNvPr id="60" name="Rectangle 90"/>
            <p:cNvSpPr/>
            <p:nvPr/>
          </p:nvSpPr>
          <p:spPr>
            <a:xfrm>
              <a:off x="5561077" y="1988840"/>
              <a:ext cx="629556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defTabSz="617220" fontAlgn="auto">
                <a:spcBef>
                  <a:spcPts val="0"/>
                </a:spcBef>
                <a:spcAft>
                  <a:spcPts val="0"/>
                </a:spcAft>
              </a:pPr>
              <a:r>
                <a:rPr lang="es-MX" sz="1800" b="0" kern="0" dirty="0">
                  <a:solidFill>
                    <a:schemeClr val="tx1"/>
                  </a:solidFill>
                  <a:ea typeface="Open Sans" panose="020B0606030504020204" pitchFamily="34" charset="0"/>
                  <a:cs typeface="Open Sans" panose="020B0606030504020204" pitchFamily="34" charset="0"/>
                </a:rPr>
                <a:t>Módulo Percepciones, preferencias y deseos </a:t>
              </a:r>
            </a:p>
            <a:p>
              <a:pPr defTabSz="617220" fontAlgn="auto">
                <a:spcBef>
                  <a:spcPts val="0"/>
                </a:spcBef>
                <a:spcAft>
                  <a:spcPts val="0"/>
                </a:spcAft>
              </a:pPr>
              <a:r>
                <a:rPr lang="es-MX" sz="1800" b="0" kern="0" dirty="0">
                  <a:solidFill>
                    <a:schemeClr val="tx1"/>
                  </a:solidFill>
                  <a:ea typeface="Open Sans" panose="020B0606030504020204" pitchFamily="34" charset="0"/>
                  <a:cs typeface="Open Sans" panose="020B0606030504020204" pitchFamily="34" charset="0"/>
                </a:rPr>
                <a:t>Submódulo Deseos sobre la movilidad </a:t>
              </a:r>
              <a:endParaRPr lang="es-CO" sz="1800" b="0" kern="0" dirty="0">
                <a:solidFill>
                  <a:schemeClr val="tx1"/>
                </a:solidFill>
                <a:latin typeface="Calibri"/>
                <a:ea typeface="Open Sans" panose="020B0606030504020204" pitchFamily="34" charset="0"/>
                <a:cs typeface="Open Sans" panose="020B0606030504020204" pitchFamily="34" charset="0"/>
              </a:endParaRPr>
            </a:p>
          </p:txBody>
        </p:sp>
        <p:sp>
          <p:nvSpPr>
            <p:cNvPr id="24" name="TextBox 82"/>
            <p:cNvSpPr txBox="1"/>
            <p:nvPr/>
          </p:nvSpPr>
          <p:spPr>
            <a:xfrm>
              <a:off x="4707255" y="2708920"/>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10</a:t>
              </a:r>
            </a:p>
          </p:txBody>
        </p:sp>
        <p:sp>
          <p:nvSpPr>
            <p:cNvPr id="25" name="TextBox 83"/>
            <p:cNvSpPr txBox="1"/>
            <p:nvPr/>
          </p:nvSpPr>
          <p:spPr>
            <a:xfrm>
              <a:off x="4707255" y="3436316"/>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11</a:t>
              </a:r>
            </a:p>
          </p:txBody>
        </p:sp>
        <p:sp>
          <p:nvSpPr>
            <p:cNvPr id="26" name="Rectangle 89"/>
            <p:cNvSpPr/>
            <p:nvPr/>
          </p:nvSpPr>
          <p:spPr>
            <a:xfrm>
              <a:off x="5591944" y="2708920"/>
              <a:ext cx="622355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defTabSz="617220" fontAlgn="auto">
                <a:spcBef>
                  <a:spcPts val="0"/>
                </a:spcBef>
                <a:spcAft>
                  <a:spcPts val="0"/>
                </a:spcAft>
              </a:pPr>
              <a:r>
                <a:rPr lang="es-MX" sz="1800" b="0" kern="0" dirty="0">
                  <a:solidFill>
                    <a:schemeClr val="tx1"/>
                  </a:solidFill>
                  <a:ea typeface="Open Sans" panose="020B0606030504020204" pitchFamily="34" charset="0"/>
                  <a:cs typeface="Open Sans" panose="020B0606030504020204" pitchFamily="34" charset="0"/>
                </a:rPr>
                <a:t>Submódulo Percepción sobre de barreras y obstáculos en la movilidad sostenible</a:t>
              </a:r>
              <a:endParaRPr lang="es-CO" sz="1800" b="0" kern="0" dirty="0">
                <a:solidFill>
                  <a:schemeClr val="tx1"/>
                </a:solidFill>
                <a:ea typeface="Open Sans" panose="020B0606030504020204" pitchFamily="34" charset="0"/>
                <a:cs typeface="Open Sans" panose="020B0606030504020204" pitchFamily="34" charset="0"/>
              </a:endParaRPr>
            </a:p>
          </p:txBody>
        </p:sp>
        <p:sp>
          <p:nvSpPr>
            <p:cNvPr id="27" name="Rectangle 90"/>
            <p:cNvSpPr/>
            <p:nvPr/>
          </p:nvSpPr>
          <p:spPr>
            <a:xfrm>
              <a:off x="5561077" y="3429000"/>
              <a:ext cx="629556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defTabSz="617220" fontAlgn="auto">
                <a:spcBef>
                  <a:spcPts val="0"/>
                </a:spcBef>
                <a:spcAft>
                  <a:spcPts val="0"/>
                </a:spcAft>
              </a:pPr>
              <a:r>
                <a:rPr lang="es-MX" sz="1800" b="0" kern="0" dirty="0">
                  <a:solidFill>
                    <a:schemeClr val="tx1"/>
                  </a:solidFill>
                  <a:ea typeface="Open Sans" panose="020B0606030504020204" pitchFamily="34" charset="0"/>
                  <a:cs typeface="Open Sans" panose="020B0606030504020204" pitchFamily="34" charset="0"/>
                </a:rPr>
                <a:t>Submódulo Módulo Influencia Social</a:t>
              </a:r>
              <a:endParaRPr lang="es-CO" sz="1800" b="0" kern="0" dirty="0">
                <a:solidFill>
                  <a:schemeClr val="tx1"/>
                </a:solidFill>
                <a:latin typeface="Calibri"/>
                <a:ea typeface="Open Sans" panose="020B0606030504020204" pitchFamily="34" charset="0"/>
                <a:cs typeface="Open Sans" panose="020B0606030504020204" pitchFamily="34" charset="0"/>
              </a:endParaRPr>
            </a:p>
          </p:txBody>
        </p:sp>
        <p:sp>
          <p:nvSpPr>
            <p:cNvPr id="28" name="TextBox 83"/>
            <p:cNvSpPr txBox="1"/>
            <p:nvPr/>
          </p:nvSpPr>
          <p:spPr>
            <a:xfrm>
              <a:off x="4707255" y="4156396"/>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12</a:t>
              </a:r>
            </a:p>
          </p:txBody>
        </p:sp>
        <p:sp>
          <p:nvSpPr>
            <p:cNvPr id="29" name="Rectangle 90"/>
            <p:cNvSpPr/>
            <p:nvPr/>
          </p:nvSpPr>
          <p:spPr>
            <a:xfrm>
              <a:off x="5561077" y="4132472"/>
              <a:ext cx="629556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defTabSz="617220" fontAlgn="auto">
                <a:spcBef>
                  <a:spcPts val="0"/>
                </a:spcBef>
                <a:spcAft>
                  <a:spcPts val="0"/>
                </a:spcAft>
              </a:pPr>
              <a:r>
                <a:rPr lang="es-MX" sz="1800" b="0" kern="0" dirty="0">
                  <a:solidFill>
                    <a:schemeClr val="tx1"/>
                  </a:solidFill>
                  <a:ea typeface="Open Sans" panose="020B0606030504020204" pitchFamily="34" charset="0"/>
                  <a:cs typeface="Open Sans" panose="020B0606030504020204" pitchFamily="34" charset="0"/>
                </a:rPr>
                <a:t>Módulo Experiencias Acoso, inseguridad, discriminación y VBG</a:t>
              </a:r>
              <a:endParaRPr lang="es-CO" sz="1800" b="0" kern="0" dirty="0">
                <a:solidFill>
                  <a:schemeClr val="tx1"/>
                </a:solidFill>
                <a:latin typeface="Calibri"/>
                <a:ea typeface="Open Sans" panose="020B0606030504020204" pitchFamily="34" charset="0"/>
                <a:cs typeface="Open Sans" panose="020B0606030504020204" pitchFamily="34" charset="0"/>
              </a:endParaRPr>
            </a:p>
          </p:txBody>
        </p:sp>
        <p:sp>
          <p:nvSpPr>
            <p:cNvPr id="30" name="TextBox 83"/>
            <p:cNvSpPr txBox="1"/>
            <p:nvPr/>
          </p:nvSpPr>
          <p:spPr>
            <a:xfrm>
              <a:off x="4707255" y="4876476"/>
              <a:ext cx="680561" cy="424732"/>
            </a:xfrm>
            <a:prstGeom prst="rect">
              <a:avLst/>
            </a:prstGeom>
            <a:noFill/>
          </p:spPr>
          <p:txBody>
            <a:bodyPr wrap="square" rtlCol="0" anchor="ctr">
              <a:spAutoFit/>
            </a:bodyPr>
            <a:lstStyle/>
            <a:p>
              <a:pPr algn="r" defTabSz="617220">
                <a:spcBef>
                  <a:spcPts val="0"/>
                </a:spcBef>
                <a:spcAft>
                  <a:spcPts val="0"/>
                </a:spcAft>
              </a:pPr>
              <a:r>
                <a:rPr lang="en-US" sz="2160" kern="0" dirty="0">
                  <a:solidFill>
                    <a:schemeClr val="bg1"/>
                  </a:solidFill>
                  <a:latin typeface="Calibri"/>
                  <a:ea typeface="Open Sans" panose="020B0606030504020204" pitchFamily="34" charset="0"/>
                  <a:cs typeface="Open Sans" panose="020B0606030504020204" pitchFamily="34" charset="0"/>
                </a:rPr>
                <a:t>13</a:t>
              </a:r>
            </a:p>
          </p:txBody>
        </p:sp>
        <p:sp>
          <p:nvSpPr>
            <p:cNvPr id="34" name="Rectangle 90"/>
            <p:cNvSpPr/>
            <p:nvPr/>
          </p:nvSpPr>
          <p:spPr>
            <a:xfrm>
              <a:off x="5561077" y="4852552"/>
              <a:ext cx="6295563"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defTabSz="617220" fontAlgn="auto">
                <a:spcBef>
                  <a:spcPts val="0"/>
                </a:spcBef>
                <a:spcAft>
                  <a:spcPts val="0"/>
                </a:spcAft>
              </a:pPr>
              <a:r>
                <a:rPr lang="es-MX" sz="1800" b="0" kern="0" dirty="0">
                  <a:solidFill>
                    <a:schemeClr val="tx1"/>
                  </a:solidFill>
                  <a:ea typeface="Open Sans" panose="020B0606030504020204" pitchFamily="34" charset="0"/>
                  <a:cs typeface="Open Sans" panose="020B0606030504020204" pitchFamily="34" charset="0"/>
                </a:rPr>
                <a:t>Identidad de Género</a:t>
              </a:r>
              <a:endParaRPr lang="es-CO" sz="1800" b="0" kern="0" dirty="0">
                <a:solidFill>
                  <a:schemeClr val="tx1"/>
                </a:solidFill>
                <a:latin typeface="Calibri"/>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068938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30</a:t>
            </a:fld>
            <a:endParaRPr sz="1350" dirty="0">
              <a:solidFill>
                <a:schemeClr val="accent3">
                  <a:lumMod val="75000"/>
                </a:schemeClr>
              </a:solidFill>
              <a:latin typeface="Calibri"/>
              <a:cs typeface="Calibri"/>
            </a:endParaRPr>
          </a:p>
        </p:txBody>
      </p:sp>
      <p:sp>
        <p:nvSpPr>
          <p:cNvPr id="7" name="object 4">
            <a:extLst>
              <a:ext uri="{FF2B5EF4-FFF2-40B4-BE49-F238E27FC236}">
                <a16:creationId xmlns:a16="http://schemas.microsoft.com/office/drawing/2014/main" id="{FC66D8EB-E0AF-40E7-8EE1-0C25FBC9B55C}"/>
              </a:ext>
            </a:extLst>
          </p:cNvPr>
          <p:cNvSpPr txBox="1"/>
          <p:nvPr/>
        </p:nvSpPr>
        <p:spPr>
          <a:xfrm>
            <a:off x="1064527" y="1423007"/>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9" name="Grupo 8"/>
          <p:cNvGrpSpPr/>
          <p:nvPr/>
        </p:nvGrpSpPr>
        <p:grpSpPr>
          <a:xfrm>
            <a:off x="335360" y="5949280"/>
            <a:ext cx="3403253" cy="446715"/>
            <a:chOff x="8957443" y="6078629"/>
            <a:chExt cx="3403253" cy="446715"/>
          </a:xfrm>
        </p:grpSpPr>
        <p:sp>
          <p:nvSpPr>
            <p:cNvPr id="10"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1" name="CuadroTexto 10">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12" name="Rectángulo 1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3" name="CuadroTexto 12">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14" name="Rectángulo 13">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 name="Rectángulo 14">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6" name="CuadroTexto 15">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17" name="Rectángulo 16">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8" name="CuadroTexto 17">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3"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¿Con quien vive actualmente en su hogar?</a:t>
            </a:r>
          </a:p>
        </p:txBody>
      </p:sp>
      <p:sp>
        <p:nvSpPr>
          <p:cNvPr id="24" name="object 2"/>
          <p:cNvSpPr txBox="1">
            <a:spLocks/>
          </p:cNvSpPr>
          <p:nvPr/>
        </p:nvSpPr>
        <p:spPr>
          <a:xfrm>
            <a:off x="581776" y="285890"/>
            <a:ext cx="6738360"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PERSONAS CON LAS</a:t>
            </a:r>
          </a:p>
          <a:p>
            <a:pPr marL="8573" marR="3429">
              <a:spcBef>
                <a:spcPts val="68"/>
              </a:spcBef>
            </a:pPr>
            <a:r>
              <a:rPr lang="es-MX" sz="2363" spc="101" dirty="0">
                <a:solidFill>
                  <a:schemeClr val="accent3">
                    <a:lumMod val="75000"/>
                  </a:schemeClr>
                </a:solidFill>
                <a:latin typeface="+mn-lt"/>
              </a:rPr>
              <a:t>QUE VIVE EN EL HOGAR</a:t>
            </a:r>
            <a:endParaRPr lang="es-MX" sz="2363" spc="84" dirty="0">
              <a:solidFill>
                <a:schemeClr val="accent3">
                  <a:lumMod val="75000"/>
                </a:schemeClr>
              </a:solidFill>
              <a:latin typeface="+mn-lt"/>
            </a:endParaRPr>
          </a:p>
        </p:txBody>
      </p:sp>
      <p:graphicFrame>
        <p:nvGraphicFramePr>
          <p:cNvPr id="2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659317222"/>
              </p:ext>
            </p:extLst>
          </p:nvPr>
        </p:nvGraphicFramePr>
        <p:xfrm>
          <a:off x="335360" y="1586850"/>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343736136"/>
              </p:ext>
            </p:extLst>
          </p:nvPr>
        </p:nvGraphicFramePr>
        <p:xfrm>
          <a:off x="3359696" y="1628800"/>
          <a:ext cx="8508998" cy="2250682"/>
        </p:xfrm>
        <a:graphic>
          <a:graphicData uri="http://schemas.openxmlformats.org/drawingml/2006/table">
            <a:tbl>
              <a:tblPr>
                <a:tableStyleId>{69C7853C-536D-4A76-A0AE-DD22124D55A5}</a:tableStyleId>
              </a:tblPr>
              <a:tblGrid>
                <a:gridCol w="3720998">
                  <a:extLst>
                    <a:ext uri="{9D8B030D-6E8A-4147-A177-3AD203B41FA5}">
                      <a16:colId xmlns:a16="http://schemas.microsoft.com/office/drawing/2014/main" val="3479238157"/>
                    </a:ext>
                  </a:extLst>
                </a:gridCol>
                <a:gridCol w="684000">
                  <a:extLst>
                    <a:ext uri="{9D8B030D-6E8A-4147-A177-3AD203B41FA5}">
                      <a16:colId xmlns:a16="http://schemas.microsoft.com/office/drawing/2014/main" val="2699539714"/>
                    </a:ext>
                  </a:extLst>
                </a:gridCol>
                <a:gridCol w="684000">
                  <a:extLst>
                    <a:ext uri="{9D8B030D-6E8A-4147-A177-3AD203B41FA5}">
                      <a16:colId xmlns:a16="http://schemas.microsoft.com/office/drawing/2014/main" val="1074175630"/>
                    </a:ext>
                  </a:extLst>
                </a:gridCol>
                <a:gridCol w="684000">
                  <a:extLst>
                    <a:ext uri="{9D8B030D-6E8A-4147-A177-3AD203B41FA5}">
                      <a16:colId xmlns:a16="http://schemas.microsoft.com/office/drawing/2014/main" val="2981862701"/>
                    </a:ext>
                  </a:extLst>
                </a:gridCol>
                <a:gridCol w="684000">
                  <a:extLst>
                    <a:ext uri="{9D8B030D-6E8A-4147-A177-3AD203B41FA5}">
                      <a16:colId xmlns:a16="http://schemas.microsoft.com/office/drawing/2014/main" val="1252995347"/>
                    </a:ext>
                  </a:extLst>
                </a:gridCol>
                <a:gridCol w="684000">
                  <a:extLst>
                    <a:ext uri="{9D8B030D-6E8A-4147-A177-3AD203B41FA5}">
                      <a16:colId xmlns:a16="http://schemas.microsoft.com/office/drawing/2014/main" val="404410851"/>
                    </a:ext>
                  </a:extLst>
                </a:gridCol>
                <a:gridCol w="684000">
                  <a:extLst>
                    <a:ext uri="{9D8B030D-6E8A-4147-A177-3AD203B41FA5}">
                      <a16:colId xmlns:a16="http://schemas.microsoft.com/office/drawing/2014/main" val="4160924792"/>
                    </a:ext>
                  </a:extLst>
                </a:gridCol>
                <a:gridCol w="684000">
                  <a:extLst>
                    <a:ext uri="{9D8B030D-6E8A-4147-A177-3AD203B41FA5}">
                      <a16:colId xmlns:a16="http://schemas.microsoft.com/office/drawing/2014/main" val="2132472540"/>
                    </a:ext>
                  </a:extLst>
                </a:gridCol>
              </a:tblGrid>
              <a:tr h="0">
                <a:tc rowSpan="2">
                  <a:txBody>
                    <a:bodyPr/>
                    <a:lstStyle/>
                    <a:p>
                      <a:pPr algn="l" fontAlgn="ctr"/>
                      <a:r>
                        <a:rPr lang="es-CO" sz="1050" u="none" strike="noStrike" dirty="0">
                          <a:effectLst/>
                        </a:rPr>
                        <a:t> </a:t>
                      </a:r>
                      <a:endParaRPr lang="es-CO" sz="1050" b="0" i="0" u="none" strike="noStrike" dirty="0">
                        <a:solidFill>
                          <a:srgbClr val="000000"/>
                        </a:solidFill>
                        <a:effectLst/>
                        <a:latin typeface="+mn-lt"/>
                      </a:endParaRPr>
                    </a:p>
                  </a:txBody>
                  <a:tcPr marL="743" marR="743" marT="743" marB="0" anchor="ctr"/>
                </a:tc>
                <a:tc rowSpan="2">
                  <a:txBody>
                    <a:bodyPr/>
                    <a:lstStyle/>
                    <a:p>
                      <a:pPr algn="ctr" fontAlgn="ctr"/>
                      <a:r>
                        <a:rPr lang="es-CO" sz="1050" b="1" u="none" strike="noStrike" dirty="0">
                          <a:effectLst/>
                        </a:rPr>
                        <a:t>Total</a:t>
                      </a:r>
                      <a:endParaRPr lang="es-CO" sz="1050" b="1" i="0" u="none" strike="noStrike" dirty="0">
                        <a:solidFill>
                          <a:srgbClr val="000000"/>
                        </a:solidFill>
                        <a:effectLst/>
                        <a:latin typeface="+mn-lt"/>
                      </a:endParaRPr>
                    </a:p>
                  </a:txBody>
                  <a:tcPr marL="743" marR="743" marT="743" marB="0" anchor="ctr"/>
                </a:tc>
                <a:tc gridSpan="6">
                  <a:txBody>
                    <a:bodyPr/>
                    <a:lstStyle/>
                    <a:p>
                      <a:pPr algn="ctr" fontAlgn="ctr"/>
                      <a:r>
                        <a:rPr lang="es-CO" sz="1050" b="1" u="none" strike="noStrike">
                          <a:effectLst/>
                        </a:rPr>
                        <a:t>Rango Edad</a:t>
                      </a:r>
                      <a:endParaRPr lang="es-CO" sz="1050" b="1" i="0" u="none" strike="noStrike">
                        <a:solidFill>
                          <a:srgbClr val="000000"/>
                        </a:solidFill>
                        <a:effectLst/>
                        <a:latin typeface="+mn-lt"/>
                      </a:endParaRPr>
                    </a:p>
                  </a:txBody>
                  <a:tcPr marL="743" marR="743" marT="743"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16861061"/>
                  </a:ext>
                </a:extLst>
              </a:tr>
              <a:tr h="27705">
                <a:tc vMerge="1">
                  <a:txBody>
                    <a:bodyPr/>
                    <a:lstStyle/>
                    <a:p>
                      <a:endParaRPr lang="en-US"/>
                    </a:p>
                  </a:txBody>
                  <a:tcPr/>
                </a:tc>
                <a:tc vMerge="1">
                  <a:txBody>
                    <a:bodyPr/>
                    <a:lstStyle/>
                    <a:p>
                      <a:endParaRPr lang="en-US"/>
                    </a:p>
                  </a:txBody>
                  <a:tcPr/>
                </a:tc>
                <a:tc>
                  <a:txBody>
                    <a:bodyPr/>
                    <a:lstStyle/>
                    <a:p>
                      <a:pPr algn="ctr" fontAlgn="ctr"/>
                      <a:r>
                        <a:rPr lang="es-CO" sz="1050" b="1" u="none" strike="noStrike" dirty="0">
                          <a:effectLst/>
                        </a:rPr>
                        <a:t>18 - 24 años</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25 - 34 años</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35 - 44 años</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45 - 54 años</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55 - 64 años</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65 - 80 años</a:t>
                      </a:r>
                      <a:endParaRPr lang="es-CO" sz="1050" b="1" i="0" u="none" strike="noStrike" dirty="0">
                        <a:solidFill>
                          <a:srgbClr val="000000"/>
                        </a:solidFill>
                        <a:effectLst/>
                        <a:latin typeface="+mn-lt"/>
                      </a:endParaRPr>
                    </a:p>
                  </a:txBody>
                  <a:tcPr marL="743" marR="743" marT="743" marB="0" anchor="ctr"/>
                </a:tc>
                <a:extLst>
                  <a:ext uri="{0D108BD9-81ED-4DB2-BD59-A6C34878D82A}">
                    <a16:rowId xmlns:a16="http://schemas.microsoft.com/office/drawing/2014/main" val="712513748"/>
                  </a:ext>
                </a:extLst>
              </a:tr>
              <a:tr h="0">
                <a:tc>
                  <a:txBody>
                    <a:bodyPr/>
                    <a:lstStyle/>
                    <a:p>
                      <a:pPr algn="r" fontAlgn="ctr"/>
                      <a:r>
                        <a:rPr lang="es-MX" sz="1050" b="1" u="none" strike="noStrike" dirty="0">
                          <a:effectLst/>
                        </a:rPr>
                        <a:t>Con su pareja y sus hijos o hijas</a:t>
                      </a:r>
                      <a:endParaRPr lang="es-MX" sz="1050" b="1" i="0" u="none" strike="noStrike" dirty="0">
                        <a:solidFill>
                          <a:srgbClr val="000000"/>
                        </a:solidFill>
                        <a:effectLst/>
                        <a:latin typeface="+mn-lt"/>
                      </a:endParaRPr>
                    </a:p>
                  </a:txBody>
                  <a:tcPr marL="743" marR="743" marT="743" marB="0" anchor="ctr"/>
                </a:tc>
                <a:tc>
                  <a:txBody>
                    <a:bodyPr/>
                    <a:lstStyle/>
                    <a:p>
                      <a:pPr algn="ctr" fontAlgn="ctr"/>
                      <a:r>
                        <a:rPr lang="es-CO" sz="1050" u="none" strike="noStrike">
                          <a:effectLst/>
                        </a:rPr>
                        <a:t>23%</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9%</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19%</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44%</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29%</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19%</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13%</a:t>
                      </a:r>
                      <a:endParaRPr lang="es-CO" sz="1050" b="0" i="0" u="none" strike="noStrike">
                        <a:solidFill>
                          <a:srgbClr val="000000"/>
                        </a:solidFill>
                        <a:effectLst/>
                        <a:latin typeface="+mn-lt"/>
                      </a:endParaRPr>
                    </a:p>
                  </a:txBody>
                  <a:tcPr marL="743" marR="743" marT="743" marB="0" anchor="ctr"/>
                </a:tc>
                <a:extLst>
                  <a:ext uri="{0D108BD9-81ED-4DB2-BD59-A6C34878D82A}">
                    <a16:rowId xmlns:a16="http://schemas.microsoft.com/office/drawing/2014/main" val="403643894"/>
                  </a:ext>
                </a:extLst>
              </a:tr>
              <a:tr h="0">
                <a:tc>
                  <a:txBody>
                    <a:bodyPr/>
                    <a:lstStyle/>
                    <a:p>
                      <a:pPr algn="r" fontAlgn="ctr"/>
                      <a:r>
                        <a:rPr lang="es-CO" sz="1050" b="1" u="none" strike="noStrike" dirty="0">
                          <a:effectLst/>
                        </a:rPr>
                        <a:t>Sola(o)</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u="none" strike="noStrike">
                          <a:effectLst/>
                        </a:rPr>
                        <a:t>19%</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13%</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22%</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25%</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21%</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18%</a:t>
                      </a:r>
                      <a:endParaRPr lang="es-CO" sz="1050" b="0" i="0" u="none" strike="noStrike">
                        <a:solidFill>
                          <a:srgbClr val="000000"/>
                        </a:solidFill>
                        <a:effectLst/>
                        <a:latin typeface="+mn-lt"/>
                      </a:endParaRPr>
                    </a:p>
                  </a:txBody>
                  <a:tcPr marL="743" marR="743" marT="743" marB="0" anchor="ctr"/>
                </a:tc>
                <a:extLst>
                  <a:ext uri="{0D108BD9-81ED-4DB2-BD59-A6C34878D82A}">
                    <a16:rowId xmlns:a16="http://schemas.microsoft.com/office/drawing/2014/main" val="3263011206"/>
                  </a:ext>
                </a:extLst>
              </a:tr>
              <a:tr h="35684">
                <a:tc>
                  <a:txBody>
                    <a:bodyPr/>
                    <a:lstStyle/>
                    <a:p>
                      <a:pPr algn="r" fontAlgn="ctr"/>
                      <a:r>
                        <a:rPr lang="es-MX" sz="1050" b="1" u="none" strike="noStrike">
                          <a:effectLst/>
                        </a:rPr>
                        <a:t>Con otros familiares diferentes a sus hijos o pareja</a:t>
                      </a:r>
                      <a:endParaRPr lang="es-MX" sz="1050" b="1"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18%</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60%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13%</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7%</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9%</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12%</a:t>
                      </a:r>
                      <a:endParaRPr lang="es-CO" sz="1050" b="0" i="0" u="none" strike="noStrike">
                        <a:solidFill>
                          <a:srgbClr val="000000"/>
                        </a:solidFill>
                        <a:effectLst/>
                        <a:latin typeface="+mn-lt"/>
                      </a:endParaRPr>
                    </a:p>
                  </a:txBody>
                  <a:tcPr marL="743" marR="743" marT="743" marB="0" anchor="ctr"/>
                </a:tc>
                <a:extLst>
                  <a:ext uri="{0D108BD9-81ED-4DB2-BD59-A6C34878D82A}">
                    <a16:rowId xmlns:a16="http://schemas.microsoft.com/office/drawing/2014/main" val="828309085"/>
                  </a:ext>
                </a:extLst>
              </a:tr>
              <a:tr h="0">
                <a:tc>
                  <a:txBody>
                    <a:bodyPr/>
                    <a:lstStyle/>
                    <a:p>
                      <a:pPr algn="r" fontAlgn="ctr"/>
                      <a:r>
                        <a:rPr lang="es-MX" sz="1050" b="1" u="none" strike="noStrike">
                          <a:effectLst/>
                        </a:rPr>
                        <a:t>Sola(o) con sus hijas o hijos</a:t>
                      </a:r>
                      <a:endParaRPr lang="es-MX" sz="1050" b="1"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13%</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3%</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13%</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14%</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16%</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22%</a:t>
                      </a:r>
                      <a:endParaRPr lang="es-CO" sz="1050" b="0" i="0" u="none" strike="noStrike">
                        <a:solidFill>
                          <a:srgbClr val="000000"/>
                        </a:solidFill>
                        <a:effectLst/>
                        <a:latin typeface="+mn-lt"/>
                      </a:endParaRPr>
                    </a:p>
                  </a:txBody>
                  <a:tcPr marL="743" marR="743" marT="743" marB="0" anchor="ctr"/>
                </a:tc>
                <a:extLst>
                  <a:ext uri="{0D108BD9-81ED-4DB2-BD59-A6C34878D82A}">
                    <a16:rowId xmlns:a16="http://schemas.microsoft.com/office/drawing/2014/main" val="402574207"/>
                  </a:ext>
                </a:extLst>
              </a:tr>
              <a:tr h="0">
                <a:tc>
                  <a:txBody>
                    <a:bodyPr/>
                    <a:lstStyle/>
                    <a:p>
                      <a:pPr algn="r" fontAlgn="ctr"/>
                      <a:r>
                        <a:rPr lang="es-CO" sz="1050" b="1" u="none" strike="noStrike" dirty="0">
                          <a:effectLst/>
                        </a:rPr>
                        <a:t>Con su pareja</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u="none" strike="noStrike">
                          <a:effectLst/>
                        </a:rPr>
                        <a:t>13%</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16%</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18%</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21%</a:t>
                      </a:r>
                      <a:endParaRPr lang="es-CO" sz="1050" b="0" i="0" u="none" strike="noStrike">
                        <a:solidFill>
                          <a:srgbClr val="000000"/>
                        </a:solidFill>
                        <a:effectLst/>
                        <a:latin typeface="+mn-lt"/>
                      </a:endParaRPr>
                    </a:p>
                  </a:txBody>
                  <a:tcPr marL="743" marR="743" marT="743" marB="0" anchor="ctr"/>
                </a:tc>
                <a:extLst>
                  <a:ext uri="{0D108BD9-81ED-4DB2-BD59-A6C34878D82A}">
                    <a16:rowId xmlns:a16="http://schemas.microsoft.com/office/drawing/2014/main" val="1766915501"/>
                  </a:ext>
                </a:extLst>
              </a:tr>
              <a:tr h="0">
                <a:tc>
                  <a:txBody>
                    <a:bodyPr/>
                    <a:lstStyle/>
                    <a:p>
                      <a:pPr algn="r" fontAlgn="ctr"/>
                      <a:r>
                        <a:rPr lang="es-MX" sz="1050" b="1" u="none" strike="noStrike" dirty="0">
                          <a:effectLst/>
                        </a:rPr>
                        <a:t>Con sus hijos y otros familiares</a:t>
                      </a:r>
                      <a:endParaRPr lang="es-MX" sz="1050" b="1" i="0" u="none" strike="noStrike" dirty="0">
                        <a:solidFill>
                          <a:srgbClr val="000000"/>
                        </a:solidFill>
                        <a:effectLst/>
                        <a:latin typeface="+mn-lt"/>
                      </a:endParaRPr>
                    </a:p>
                  </a:txBody>
                  <a:tcPr marL="743" marR="743" marT="743" marB="0" anchor="ctr"/>
                </a:tc>
                <a:tc>
                  <a:txBody>
                    <a:bodyPr/>
                    <a:lstStyle/>
                    <a:p>
                      <a:pPr algn="ctr" fontAlgn="ctr"/>
                      <a:r>
                        <a:rPr lang="es-CO" sz="1050" u="none" strike="noStrike">
                          <a:effectLst/>
                        </a:rPr>
                        <a:t>5%</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4%</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3%</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9%</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6%</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7%</a:t>
                      </a:r>
                      <a:endParaRPr lang="es-CO" sz="1050" b="0" i="0" u="none" strike="noStrike">
                        <a:solidFill>
                          <a:srgbClr val="000000"/>
                        </a:solidFill>
                        <a:effectLst/>
                        <a:latin typeface="+mn-lt"/>
                      </a:endParaRPr>
                    </a:p>
                  </a:txBody>
                  <a:tcPr marL="743" marR="743" marT="743" marB="0" anchor="ctr"/>
                </a:tc>
                <a:extLst>
                  <a:ext uri="{0D108BD9-81ED-4DB2-BD59-A6C34878D82A}">
                    <a16:rowId xmlns:a16="http://schemas.microsoft.com/office/drawing/2014/main" val="2208407977"/>
                  </a:ext>
                </a:extLst>
              </a:tr>
              <a:tr h="0">
                <a:tc>
                  <a:txBody>
                    <a:bodyPr/>
                    <a:lstStyle/>
                    <a:p>
                      <a:pPr algn="r" fontAlgn="ctr"/>
                      <a:r>
                        <a:rPr lang="es-MX" sz="1050" b="1" u="none" strike="noStrike">
                          <a:effectLst/>
                        </a:rPr>
                        <a:t>Con su pareja, sus hijos y otros familiares</a:t>
                      </a:r>
                      <a:endParaRPr lang="es-MX" sz="1050" b="1"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5%</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5%</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5%</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3%</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8%</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5%</a:t>
                      </a:r>
                      <a:endParaRPr lang="es-CO" sz="1050" b="0" i="0" u="none" strike="noStrike">
                        <a:solidFill>
                          <a:srgbClr val="000000"/>
                        </a:solidFill>
                        <a:effectLst/>
                        <a:latin typeface="+mn-lt"/>
                      </a:endParaRPr>
                    </a:p>
                  </a:txBody>
                  <a:tcPr marL="743" marR="743" marT="743" marB="0" anchor="ctr"/>
                </a:tc>
                <a:extLst>
                  <a:ext uri="{0D108BD9-81ED-4DB2-BD59-A6C34878D82A}">
                    <a16:rowId xmlns:a16="http://schemas.microsoft.com/office/drawing/2014/main" val="791362430"/>
                  </a:ext>
                </a:extLst>
              </a:tr>
              <a:tr h="35684">
                <a:tc>
                  <a:txBody>
                    <a:bodyPr/>
                    <a:lstStyle/>
                    <a:p>
                      <a:pPr algn="r" fontAlgn="ctr"/>
                      <a:r>
                        <a:rPr lang="es-MX" sz="1050" b="1" u="none" strike="noStrike">
                          <a:effectLst/>
                        </a:rPr>
                        <a:t>Con otras personas que no son de su familia (amigos, compañeros)</a:t>
                      </a:r>
                      <a:endParaRPr lang="es-MX" sz="1050" b="1"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8%</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5%</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0%</a:t>
                      </a:r>
                      <a:endParaRPr lang="es-CO" sz="1050" b="0" i="0" u="none" strike="noStrike">
                        <a:solidFill>
                          <a:srgbClr val="000000"/>
                        </a:solidFill>
                        <a:effectLst/>
                        <a:latin typeface="+mn-lt"/>
                      </a:endParaRPr>
                    </a:p>
                  </a:txBody>
                  <a:tcPr marL="743" marR="743" marT="743" marB="0" anchor="ctr"/>
                </a:tc>
                <a:extLst>
                  <a:ext uri="{0D108BD9-81ED-4DB2-BD59-A6C34878D82A}">
                    <a16:rowId xmlns:a16="http://schemas.microsoft.com/office/drawing/2014/main" val="1822749784"/>
                  </a:ext>
                </a:extLst>
              </a:tr>
              <a:tr h="0">
                <a:tc>
                  <a:txBody>
                    <a:bodyPr/>
                    <a:lstStyle/>
                    <a:p>
                      <a:pPr algn="r" fontAlgn="ctr"/>
                      <a:r>
                        <a:rPr lang="es-MX" sz="1050" b="1" u="none" strike="noStrike" dirty="0">
                          <a:effectLst/>
                        </a:rPr>
                        <a:t>Con su pareja y otros familiares</a:t>
                      </a:r>
                      <a:endParaRPr lang="es-MX" sz="1050" b="1" i="0" u="none" strike="noStrike" dirty="0">
                        <a:solidFill>
                          <a:srgbClr val="000000"/>
                        </a:solidFill>
                        <a:effectLst/>
                        <a:latin typeface="+mn-lt"/>
                      </a:endParaRPr>
                    </a:p>
                  </a:txBody>
                  <a:tcPr marL="743" marR="743" marT="743" marB="0" anchor="ctr"/>
                </a:tc>
                <a:tc>
                  <a:txBody>
                    <a:bodyPr/>
                    <a:lstStyle/>
                    <a:p>
                      <a:pPr algn="ctr" fontAlgn="ctr"/>
                      <a:r>
                        <a:rPr lang="es-CO" sz="1050" u="none" strike="noStrike">
                          <a:effectLst/>
                        </a:rPr>
                        <a:t>2%</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3%</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2%</a:t>
                      </a:r>
                      <a:endParaRPr lang="es-CO" sz="1050" b="0" i="0" u="none" strike="noStrike">
                        <a:solidFill>
                          <a:srgbClr val="000000"/>
                        </a:solidFill>
                        <a:effectLst/>
                        <a:latin typeface="+mn-lt"/>
                      </a:endParaRPr>
                    </a:p>
                  </a:txBody>
                  <a:tcPr marL="743" marR="743" marT="743" marB="0" anchor="ctr"/>
                </a:tc>
                <a:extLst>
                  <a:ext uri="{0D108BD9-81ED-4DB2-BD59-A6C34878D82A}">
                    <a16:rowId xmlns:a16="http://schemas.microsoft.com/office/drawing/2014/main" val="1397554268"/>
                  </a:ext>
                </a:extLst>
              </a:tr>
              <a:tr h="0">
                <a:tc>
                  <a:txBody>
                    <a:bodyPr/>
                    <a:lstStyle/>
                    <a:p>
                      <a:pPr algn="r" fontAlgn="ctr"/>
                      <a:r>
                        <a:rPr lang="es-CO" sz="1050" b="1" u="none" strike="noStrike" dirty="0">
                          <a:effectLst/>
                        </a:rPr>
                        <a:t>Total</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u="none" strike="noStrike">
                          <a:effectLst/>
                        </a:rPr>
                        <a:t>100,0%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100%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100%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100%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100%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100%</a:t>
                      </a:r>
                      <a:endParaRPr lang="es-CO" sz="1050" b="0" i="0" u="none" strike="noStrike">
                        <a:solidFill>
                          <a:srgbClr val="000000"/>
                        </a:solidFill>
                        <a:effectLst/>
                        <a:latin typeface="+mn-lt"/>
                      </a:endParaRPr>
                    </a:p>
                  </a:txBody>
                  <a:tcPr marL="743" marR="743" marT="743" marB="0" anchor="ctr"/>
                </a:tc>
                <a:tc>
                  <a:txBody>
                    <a:bodyPr/>
                    <a:lstStyle/>
                    <a:p>
                      <a:pPr algn="ctr" fontAlgn="ctr"/>
                      <a:r>
                        <a:rPr lang="es-CO" sz="1050" u="none" strike="noStrike">
                          <a:effectLst/>
                        </a:rPr>
                        <a:t>100%</a:t>
                      </a:r>
                      <a:endParaRPr lang="es-CO" sz="1050" b="0" i="0" u="none" strike="noStrike">
                        <a:solidFill>
                          <a:srgbClr val="000000"/>
                        </a:solidFill>
                        <a:effectLst/>
                        <a:latin typeface="+mn-lt"/>
                      </a:endParaRPr>
                    </a:p>
                  </a:txBody>
                  <a:tcPr marL="743" marR="743" marT="743" marB="0" anchor="ctr"/>
                </a:tc>
                <a:extLst>
                  <a:ext uri="{0D108BD9-81ED-4DB2-BD59-A6C34878D82A}">
                    <a16:rowId xmlns:a16="http://schemas.microsoft.com/office/drawing/2014/main" val="233824212"/>
                  </a:ext>
                </a:extLst>
              </a:tr>
              <a:tr h="0">
                <a:tc>
                  <a:txBody>
                    <a:bodyPr/>
                    <a:lstStyle/>
                    <a:p>
                      <a:pPr algn="r" fontAlgn="ctr"/>
                      <a:r>
                        <a:rPr lang="es-CO" sz="1050" b="1" u="none" strike="noStrike" dirty="0">
                          <a:effectLst/>
                        </a:rPr>
                        <a:t>Base Expandida</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1.652.557</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205.446</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294.934</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270.878</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309.932</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333.057</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dirty="0">
                          <a:effectLst/>
                        </a:rPr>
                        <a:t>238.311</a:t>
                      </a:r>
                      <a:endParaRPr lang="es-CO" sz="1050" b="1" i="0" u="none" strike="noStrike" dirty="0">
                        <a:solidFill>
                          <a:srgbClr val="000000"/>
                        </a:solidFill>
                        <a:effectLst/>
                        <a:latin typeface="+mn-lt"/>
                      </a:endParaRPr>
                    </a:p>
                  </a:txBody>
                  <a:tcPr marL="743" marR="743" marT="743" marB="0" anchor="ctr"/>
                </a:tc>
                <a:extLst>
                  <a:ext uri="{0D108BD9-81ED-4DB2-BD59-A6C34878D82A}">
                    <a16:rowId xmlns:a16="http://schemas.microsoft.com/office/drawing/2014/main" val="727904695"/>
                  </a:ext>
                </a:extLst>
              </a:tr>
              <a:tr h="0">
                <a:tc>
                  <a:txBody>
                    <a:bodyPr/>
                    <a:lstStyle/>
                    <a:p>
                      <a:pPr algn="r" fontAlgn="ctr"/>
                      <a:r>
                        <a:rPr lang="es-CO" sz="1050" b="1" u="none" strike="noStrike" dirty="0">
                          <a:effectLst/>
                        </a:rPr>
                        <a:t>Base Total Encuestados</a:t>
                      </a:r>
                      <a:endParaRPr lang="es-CO" sz="1050" b="1" i="0" u="none" strike="noStrike" dirty="0">
                        <a:solidFill>
                          <a:srgbClr val="000000"/>
                        </a:solidFill>
                        <a:effectLst/>
                        <a:latin typeface="+mn-lt"/>
                      </a:endParaRPr>
                    </a:p>
                  </a:txBody>
                  <a:tcPr marL="743" marR="743" marT="743" marB="0" anchor="ctr"/>
                </a:tc>
                <a:tc>
                  <a:txBody>
                    <a:bodyPr/>
                    <a:lstStyle/>
                    <a:p>
                      <a:pPr algn="ctr" fontAlgn="ctr"/>
                      <a:r>
                        <a:rPr lang="es-CO" sz="1050" b="1" u="none" strike="noStrike">
                          <a:effectLst/>
                        </a:rPr>
                        <a:t>435</a:t>
                      </a:r>
                      <a:endParaRPr lang="es-CO" sz="1050" b="1" i="0" u="none" strike="noStrike">
                        <a:solidFill>
                          <a:srgbClr val="000000"/>
                        </a:solidFill>
                        <a:effectLst/>
                        <a:latin typeface="+mn-lt"/>
                      </a:endParaRPr>
                    </a:p>
                  </a:txBody>
                  <a:tcPr marL="743" marR="743" marT="743" marB="0" anchor="ctr"/>
                </a:tc>
                <a:tc>
                  <a:txBody>
                    <a:bodyPr/>
                    <a:lstStyle/>
                    <a:p>
                      <a:pPr algn="ctr" fontAlgn="ctr"/>
                      <a:r>
                        <a:rPr lang="es-CO" sz="1050" b="1" u="none" strike="noStrike">
                          <a:effectLst/>
                        </a:rPr>
                        <a:t>54</a:t>
                      </a:r>
                      <a:endParaRPr lang="es-CO" sz="1050" b="1" i="0" u="none" strike="noStrike">
                        <a:solidFill>
                          <a:srgbClr val="000000"/>
                        </a:solidFill>
                        <a:effectLst/>
                        <a:latin typeface="+mn-lt"/>
                      </a:endParaRPr>
                    </a:p>
                  </a:txBody>
                  <a:tcPr marL="743" marR="743" marT="743" marB="0" anchor="ctr"/>
                </a:tc>
                <a:tc>
                  <a:txBody>
                    <a:bodyPr/>
                    <a:lstStyle/>
                    <a:p>
                      <a:pPr algn="ctr" fontAlgn="ctr"/>
                      <a:r>
                        <a:rPr lang="es-CO" sz="1050" b="1" u="none" strike="noStrike">
                          <a:effectLst/>
                        </a:rPr>
                        <a:t>83</a:t>
                      </a:r>
                      <a:endParaRPr lang="es-CO" sz="1050" b="1" i="0" u="none" strike="noStrike">
                        <a:solidFill>
                          <a:srgbClr val="000000"/>
                        </a:solidFill>
                        <a:effectLst/>
                        <a:latin typeface="+mn-lt"/>
                      </a:endParaRPr>
                    </a:p>
                  </a:txBody>
                  <a:tcPr marL="743" marR="743" marT="743" marB="0" anchor="ctr"/>
                </a:tc>
                <a:tc>
                  <a:txBody>
                    <a:bodyPr/>
                    <a:lstStyle/>
                    <a:p>
                      <a:pPr algn="ctr" fontAlgn="ctr"/>
                      <a:r>
                        <a:rPr lang="es-CO" sz="1050" b="1" u="none" strike="noStrike">
                          <a:effectLst/>
                        </a:rPr>
                        <a:t>77</a:t>
                      </a:r>
                      <a:endParaRPr lang="es-CO" sz="1050" b="1" i="0" u="none" strike="noStrike">
                        <a:solidFill>
                          <a:srgbClr val="000000"/>
                        </a:solidFill>
                        <a:effectLst/>
                        <a:latin typeface="+mn-lt"/>
                      </a:endParaRPr>
                    </a:p>
                  </a:txBody>
                  <a:tcPr marL="743" marR="743" marT="743" marB="0" anchor="ctr"/>
                </a:tc>
                <a:tc>
                  <a:txBody>
                    <a:bodyPr/>
                    <a:lstStyle/>
                    <a:p>
                      <a:pPr algn="ctr" fontAlgn="ctr"/>
                      <a:r>
                        <a:rPr lang="es-CO" sz="1050" b="1" u="none" strike="noStrike">
                          <a:effectLst/>
                        </a:rPr>
                        <a:t>79</a:t>
                      </a:r>
                      <a:endParaRPr lang="es-CO" sz="1050" b="1" i="0" u="none" strike="noStrike">
                        <a:solidFill>
                          <a:srgbClr val="000000"/>
                        </a:solidFill>
                        <a:effectLst/>
                        <a:latin typeface="+mn-lt"/>
                      </a:endParaRPr>
                    </a:p>
                  </a:txBody>
                  <a:tcPr marL="743" marR="743" marT="743" marB="0" anchor="ctr"/>
                </a:tc>
                <a:tc>
                  <a:txBody>
                    <a:bodyPr/>
                    <a:lstStyle/>
                    <a:p>
                      <a:pPr algn="ctr" fontAlgn="ctr"/>
                      <a:r>
                        <a:rPr lang="es-CO" sz="1050" b="1" u="none" strike="noStrike">
                          <a:effectLst/>
                        </a:rPr>
                        <a:t>80</a:t>
                      </a:r>
                      <a:endParaRPr lang="es-CO" sz="1050" b="1" i="0" u="none" strike="noStrike">
                        <a:solidFill>
                          <a:srgbClr val="000000"/>
                        </a:solidFill>
                        <a:effectLst/>
                        <a:latin typeface="+mn-lt"/>
                      </a:endParaRPr>
                    </a:p>
                  </a:txBody>
                  <a:tcPr marL="743" marR="743" marT="743" marB="0" anchor="ctr"/>
                </a:tc>
                <a:tc>
                  <a:txBody>
                    <a:bodyPr/>
                    <a:lstStyle/>
                    <a:p>
                      <a:pPr algn="ctr" fontAlgn="ctr"/>
                      <a:r>
                        <a:rPr lang="es-CO" sz="1050" b="1" u="none" strike="noStrike" dirty="0">
                          <a:effectLst/>
                        </a:rPr>
                        <a:t>62</a:t>
                      </a:r>
                      <a:endParaRPr lang="es-CO" sz="1050" b="1" i="0" u="none" strike="noStrike" dirty="0">
                        <a:solidFill>
                          <a:srgbClr val="000000"/>
                        </a:solidFill>
                        <a:effectLst/>
                        <a:latin typeface="+mn-lt"/>
                      </a:endParaRPr>
                    </a:p>
                  </a:txBody>
                  <a:tcPr marL="743" marR="743" marT="743" marB="0" anchor="ctr"/>
                </a:tc>
                <a:extLst>
                  <a:ext uri="{0D108BD9-81ED-4DB2-BD59-A6C34878D82A}">
                    <a16:rowId xmlns:a16="http://schemas.microsoft.com/office/drawing/2014/main" val="4008837656"/>
                  </a:ext>
                </a:extLst>
              </a:tr>
            </a:tbl>
          </a:graphicData>
        </a:graphic>
      </p:graphicFrame>
    </p:spTree>
    <p:extLst>
      <p:ext uri="{BB962C8B-B14F-4D97-AF65-F5344CB8AC3E}">
        <p14:creationId xmlns:p14="http://schemas.microsoft.com/office/powerpoint/2010/main" val="3401936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NIVEL</a:t>
            </a:r>
          </a:p>
          <a:p>
            <a:pPr marL="8573" marR="3429">
              <a:spcBef>
                <a:spcPts val="68"/>
              </a:spcBef>
            </a:pPr>
            <a:r>
              <a:rPr lang="es-MX" sz="2363" spc="101" dirty="0">
                <a:solidFill>
                  <a:schemeClr val="accent3">
                    <a:lumMod val="75000"/>
                  </a:schemeClr>
                </a:solidFill>
                <a:latin typeface="+mn-lt"/>
              </a:rPr>
              <a:t>SOCIOECONÓMICO</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31</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De acuerdo con el recibo de servicios públicos, la vivienda donde usted vive es estrato:</a:t>
            </a:r>
          </a:p>
        </p:txBody>
      </p:sp>
      <p:sp>
        <p:nvSpPr>
          <p:cNvPr id="108" name="object 4">
            <a:extLst>
              <a:ext uri="{FF2B5EF4-FFF2-40B4-BE49-F238E27FC236}">
                <a16:creationId xmlns:a16="http://schemas.microsoft.com/office/drawing/2014/main" id="{A7157F5C-9DC2-425E-A31F-74B0C3BE6816}"/>
              </a:ext>
            </a:extLst>
          </p:cNvPr>
          <p:cNvSpPr txBox="1"/>
          <p:nvPr/>
        </p:nvSpPr>
        <p:spPr>
          <a:xfrm>
            <a:off x="700670"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4764571"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12" name="Rectángulo 111">
            <a:extLst>
              <a:ext uri="{FF2B5EF4-FFF2-40B4-BE49-F238E27FC236}">
                <a16:creationId xmlns:a16="http://schemas.microsoft.com/office/drawing/2014/main" id="{82BEA086-6F56-425E-93AB-1C9BCBCE5A27}"/>
              </a:ext>
            </a:extLst>
          </p:cNvPr>
          <p:cNvSpPr/>
          <p:nvPr/>
        </p:nvSpPr>
        <p:spPr>
          <a:xfrm>
            <a:off x="335360" y="146827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3" name="Rectángulo 112">
            <a:extLst>
              <a:ext uri="{FF2B5EF4-FFF2-40B4-BE49-F238E27FC236}">
                <a16:creationId xmlns:a16="http://schemas.microsoft.com/office/drawing/2014/main" id="{7081C7F0-A3E9-4743-9530-F2B4C8089B2D}"/>
              </a:ext>
            </a:extLst>
          </p:cNvPr>
          <p:cNvSpPr/>
          <p:nvPr/>
        </p:nvSpPr>
        <p:spPr>
          <a:xfrm>
            <a:off x="4373078" y="1468270"/>
            <a:ext cx="2894159"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20" name="Grupo 119"/>
          <p:cNvGrpSpPr/>
          <p:nvPr/>
        </p:nvGrpSpPr>
        <p:grpSpPr>
          <a:xfrm>
            <a:off x="4805126" y="6050511"/>
            <a:ext cx="2114861" cy="446715"/>
            <a:chOff x="9536152" y="5954085"/>
            <a:chExt cx="2114861" cy="446715"/>
          </a:xfrm>
        </p:grpSpPr>
        <p:sp>
          <p:nvSpPr>
            <p:cNvPr id="12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124" name="Rectángulo 123">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5" name="CuadroTexto 124">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126" name="Rectángulo 12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7" name="CuadroTexto 126">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135" name="Grupo 134"/>
          <p:cNvGrpSpPr/>
          <p:nvPr/>
        </p:nvGrpSpPr>
        <p:grpSpPr>
          <a:xfrm>
            <a:off x="1204726" y="6079790"/>
            <a:ext cx="1212265" cy="430887"/>
            <a:chOff x="8433990" y="5969913"/>
            <a:chExt cx="1212265" cy="430887"/>
          </a:xfrm>
        </p:grpSpPr>
        <p:sp>
          <p:nvSpPr>
            <p:cNvPr id="13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137" name="Rectángulo 13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8" name="CuadroTexto 137">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143" name="object 4">
            <a:extLst>
              <a:ext uri="{FF2B5EF4-FFF2-40B4-BE49-F238E27FC236}">
                <a16:creationId xmlns:a16="http://schemas.microsoft.com/office/drawing/2014/main" id="{FC66D8EB-E0AF-40E7-8EE1-0C25FBC9B55C}"/>
              </a:ext>
            </a:extLst>
          </p:cNvPr>
          <p:cNvSpPr txBox="1"/>
          <p:nvPr/>
        </p:nvSpPr>
        <p:spPr>
          <a:xfrm>
            <a:off x="8508987" y="1552356"/>
            <a:ext cx="2154656" cy="208710"/>
          </a:xfrm>
          <a:prstGeom prst="rect">
            <a:avLst/>
          </a:prstGeom>
        </p:spPr>
        <p:txBody>
          <a:bodyPr vert="horz" wrap="square" lIns="0" tIns="8572" rIns="0" bIns="0" rtlCol="0">
            <a:spAutoFit/>
          </a:bodyPr>
          <a:lstStyle/>
          <a:p>
            <a:pPr marL="8573" algn="ctr">
              <a:spcBef>
                <a:spcPts val="68"/>
              </a:spcBef>
            </a:pPr>
            <a:r>
              <a:rPr lang="es-CO" sz="1300"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sp>
        <p:nvSpPr>
          <p:cNvPr id="144" name="Rectángulo 143">
            <a:extLst>
              <a:ext uri="{FF2B5EF4-FFF2-40B4-BE49-F238E27FC236}">
                <a16:creationId xmlns:a16="http://schemas.microsoft.com/office/drawing/2014/main" id="{7081C7F0-A3E9-4743-9530-F2B4C8089B2D}"/>
              </a:ext>
            </a:extLst>
          </p:cNvPr>
          <p:cNvSpPr/>
          <p:nvPr/>
        </p:nvSpPr>
        <p:spPr>
          <a:xfrm>
            <a:off x="8130917" y="1470117"/>
            <a:ext cx="2866897"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484140228"/>
              </p:ext>
            </p:extLst>
          </p:nvPr>
        </p:nvGraphicFramePr>
        <p:xfrm>
          <a:off x="4535971"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877595043"/>
              </p:ext>
            </p:extLst>
          </p:nvPr>
        </p:nvGraphicFramePr>
        <p:xfrm>
          <a:off x="556654"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pSp>
        <p:nvGrpSpPr>
          <p:cNvPr id="39" name="Grupo 38"/>
          <p:cNvGrpSpPr/>
          <p:nvPr/>
        </p:nvGrpSpPr>
        <p:grpSpPr>
          <a:xfrm>
            <a:off x="7896200" y="6135246"/>
            <a:ext cx="3427299" cy="446715"/>
            <a:chOff x="8957443" y="6078629"/>
            <a:chExt cx="3427299"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1" name="CuadroTexto 40">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42" name="Rectángulo 4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3" name="CuadroTexto 42">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44" name="Rectángulo 43">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5" name="Rectángulo 44">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6" name="CuadroTexto 45">
              <a:extLst>
                <a:ext uri="{FF2B5EF4-FFF2-40B4-BE49-F238E27FC236}">
                  <a16:creationId xmlns:a16="http://schemas.microsoft.com/office/drawing/2014/main" id="{C80FD727-6A73-4F22-989A-FF4F7D29AFB0}"/>
                </a:ext>
              </a:extLst>
            </p:cNvPr>
            <p:cNvSpPr txBox="1"/>
            <p:nvPr/>
          </p:nvSpPr>
          <p:spPr>
            <a:xfrm>
              <a:off x="10630912" y="6078629"/>
              <a:ext cx="889987"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47" name="Rectángulo 46">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48" name="CuadroTexto 47">
              <a:extLst>
                <a:ext uri="{FF2B5EF4-FFF2-40B4-BE49-F238E27FC236}">
                  <a16:creationId xmlns:a16="http://schemas.microsoft.com/office/drawing/2014/main" id="{C80FD727-6A73-4F22-989A-FF4F7D29AFB0}"/>
                </a:ext>
              </a:extLst>
            </p:cNvPr>
            <p:cNvSpPr txBox="1"/>
            <p:nvPr/>
          </p:nvSpPr>
          <p:spPr>
            <a:xfrm>
              <a:off x="11566889" y="6093296"/>
              <a:ext cx="817853"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graphicFrame>
        <p:nvGraphicFramePr>
          <p:cNvPr id="5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610125865"/>
              </p:ext>
            </p:extLst>
          </p:nvPr>
        </p:nvGraphicFramePr>
        <p:xfrm>
          <a:off x="8238253" y="1708349"/>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4799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32</a:t>
            </a:fld>
            <a:endParaRPr sz="1350" dirty="0">
              <a:solidFill>
                <a:schemeClr val="accent3">
                  <a:lumMod val="75000"/>
                </a:schemeClr>
              </a:solidFill>
              <a:latin typeface="Calibri"/>
              <a:cs typeface="Calibri"/>
            </a:endParaRPr>
          </a:p>
        </p:txBody>
      </p:sp>
      <p:sp>
        <p:nvSpPr>
          <p:cNvPr id="3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NIVEL</a:t>
            </a:r>
          </a:p>
          <a:p>
            <a:pPr marL="8573" marR="3429">
              <a:spcBef>
                <a:spcPts val="68"/>
              </a:spcBef>
            </a:pPr>
            <a:r>
              <a:rPr lang="es-MX" sz="2363" spc="101" dirty="0">
                <a:solidFill>
                  <a:schemeClr val="accent3">
                    <a:lumMod val="75000"/>
                  </a:schemeClr>
                </a:solidFill>
                <a:latin typeface="+mn-lt"/>
              </a:rPr>
              <a:t>SOCIOECONÓMICO</a:t>
            </a:r>
            <a:endParaRPr lang="es-MX" sz="2363" spc="84" dirty="0">
              <a:solidFill>
                <a:schemeClr val="accent3">
                  <a:lumMod val="75000"/>
                </a:schemeClr>
              </a:solidFill>
              <a:latin typeface="+mn-lt"/>
            </a:endParaRPr>
          </a:p>
        </p:txBody>
      </p:sp>
      <p:sp>
        <p:nvSpPr>
          <p:cNvPr id="3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De acuerdo con el recibo de servicios públicos, la vivienda donde usted vive es estrato:</a:t>
            </a:r>
          </a:p>
        </p:txBody>
      </p:sp>
      <p:sp>
        <p:nvSpPr>
          <p:cNvPr id="33" name="object 8"/>
          <p:cNvSpPr txBox="1"/>
          <p:nvPr/>
        </p:nvSpPr>
        <p:spPr>
          <a:xfrm>
            <a:off x="335360" y="1772432"/>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Edad</a:t>
            </a:r>
          </a:p>
        </p:txBody>
      </p:sp>
      <p:graphicFrame>
        <p:nvGraphicFramePr>
          <p:cNvPr id="4" name="Tabla 3"/>
          <p:cNvGraphicFramePr>
            <a:graphicFrameLocks noGrp="1"/>
          </p:cNvGraphicFramePr>
          <p:nvPr>
            <p:extLst>
              <p:ext uri="{D42A27DB-BD31-4B8C-83A1-F6EECF244321}">
                <p14:modId xmlns:p14="http://schemas.microsoft.com/office/powerpoint/2010/main" val="402528545"/>
              </p:ext>
            </p:extLst>
          </p:nvPr>
        </p:nvGraphicFramePr>
        <p:xfrm>
          <a:off x="2135560" y="1988840"/>
          <a:ext cx="7038227" cy="1477296"/>
        </p:xfrm>
        <a:graphic>
          <a:graphicData uri="http://schemas.openxmlformats.org/drawingml/2006/table">
            <a:tbl>
              <a:tblPr>
                <a:tableStyleId>{69C7853C-536D-4A76-A0AE-DD22124D55A5}</a:tableStyleId>
              </a:tblPr>
              <a:tblGrid>
                <a:gridCol w="1494227">
                  <a:extLst>
                    <a:ext uri="{9D8B030D-6E8A-4147-A177-3AD203B41FA5}">
                      <a16:colId xmlns:a16="http://schemas.microsoft.com/office/drawing/2014/main" val="872291020"/>
                    </a:ext>
                  </a:extLst>
                </a:gridCol>
                <a:gridCol w="792000">
                  <a:extLst>
                    <a:ext uri="{9D8B030D-6E8A-4147-A177-3AD203B41FA5}">
                      <a16:colId xmlns:a16="http://schemas.microsoft.com/office/drawing/2014/main" val="2213624606"/>
                    </a:ext>
                  </a:extLst>
                </a:gridCol>
                <a:gridCol w="792000">
                  <a:extLst>
                    <a:ext uri="{9D8B030D-6E8A-4147-A177-3AD203B41FA5}">
                      <a16:colId xmlns:a16="http://schemas.microsoft.com/office/drawing/2014/main" val="3933897380"/>
                    </a:ext>
                  </a:extLst>
                </a:gridCol>
                <a:gridCol w="792000">
                  <a:extLst>
                    <a:ext uri="{9D8B030D-6E8A-4147-A177-3AD203B41FA5}">
                      <a16:colId xmlns:a16="http://schemas.microsoft.com/office/drawing/2014/main" val="1738041151"/>
                    </a:ext>
                  </a:extLst>
                </a:gridCol>
                <a:gridCol w="792000">
                  <a:extLst>
                    <a:ext uri="{9D8B030D-6E8A-4147-A177-3AD203B41FA5}">
                      <a16:colId xmlns:a16="http://schemas.microsoft.com/office/drawing/2014/main" val="2189292344"/>
                    </a:ext>
                  </a:extLst>
                </a:gridCol>
                <a:gridCol w="792000">
                  <a:extLst>
                    <a:ext uri="{9D8B030D-6E8A-4147-A177-3AD203B41FA5}">
                      <a16:colId xmlns:a16="http://schemas.microsoft.com/office/drawing/2014/main" val="4168748464"/>
                    </a:ext>
                  </a:extLst>
                </a:gridCol>
                <a:gridCol w="792000">
                  <a:extLst>
                    <a:ext uri="{9D8B030D-6E8A-4147-A177-3AD203B41FA5}">
                      <a16:colId xmlns:a16="http://schemas.microsoft.com/office/drawing/2014/main" val="189329028"/>
                    </a:ext>
                  </a:extLst>
                </a:gridCol>
                <a:gridCol w="792000">
                  <a:extLst>
                    <a:ext uri="{9D8B030D-6E8A-4147-A177-3AD203B41FA5}">
                      <a16:colId xmlns:a16="http://schemas.microsoft.com/office/drawing/2014/main" val="2483443065"/>
                    </a:ext>
                  </a:extLst>
                </a:gridCol>
              </a:tblGrid>
              <a:tr h="37428">
                <a:tc rowSpan="2">
                  <a:txBody>
                    <a:bodyPr/>
                    <a:lstStyle/>
                    <a:p>
                      <a:pPr algn="l" fontAlgn="b"/>
                      <a:r>
                        <a:rPr lang="es-CO" sz="1200" u="none" strike="noStrike" dirty="0">
                          <a:effectLst/>
                        </a:rPr>
                        <a:t> </a:t>
                      </a:r>
                      <a:endParaRPr lang="es-CO" sz="1200" b="0" i="0" u="none" strike="noStrike" dirty="0">
                        <a:solidFill>
                          <a:srgbClr val="000000"/>
                        </a:solidFill>
                        <a:effectLst/>
                        <a:latin typeface="+mn-lt"/>
                      </a:endParaRPr>
                    </a:p>
                  </a:txBody>
                  <a:tcPr marL="1782" marR="1782" marT="1782" marB="0" anchor="b"/>
                </a:tc>
                <a:tc rowSpan="2">
                  <a:txBody>
                    <a:bodyPr/>
                    <a:lstStyle/>
                    <a:p>
                      <a:pPr algn="ctr" fontAlgn="ctr"/>
                      <a:r>
                        <a:rPr lang="es-CO" sz="1200" b="1" u="none" strike="noStrike" dirty="0">
                          <a:effectLst/>
                        </a:rPr>
                        <a:t>Total</a:t>
                      </a:r>
                      <a:endParaRPr lang="es-CO" sz="1200" b="1" i="0" u="none" strike="noStrike" dirty="0">
                        <a:solidFill>
                          <a:srgbClr val="000000"/>
                        </a:solidFill>
                        <a:effectLst/>
                        <a:latin typeface="+mn-lt"/>
                      </a:endParaRPr>
                    </a:p>
                  </a:txBody>
                  <a:tcPr marL="1782" marR="1782" marT="1782" marB="0" anchor="ctr"/>
                </a:tc>
                <a:tc gridSpan="6">
                  <a:txBody>
                    <a:bodyPr/>
                    <a:lstStyle/>
                    <a:p>
                      <a:pPr algn="ctr" fontAlgn="b"/>
                      <a:r>
                        <a:rPr lang="es-CO" sz="1200" b="1" u="none" strike="noStrike" dirty="0">
                          <a:effectLst/>
                        </a:rPr>
                        <a:t>Rango Edad</a:t>
                      </a:r>
                      <a:endParaRPr lang="es-CO" sz="1200" b="1" i="0" u="none" strike="noStrike" dirty="0">
                        <a:solidFill>
                          <a:srgbClr val="000000"/>
                        </a:solidFill>
                        <a:effectLst/>
                        <a:latin typeface="+mn-lt"/>
                      </a:endParaRPr>
                    </a:p>
                  </a:txBody>
                  <a:tcPr marL="1782" marR="1782" marT="1782"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9075007"/>
                  </a:ext>
                </a:extLst>
              </a:tr>
              <a:tr h="53111">
                <a:tc vMerge="1">
                  <a:txBody>
                    <a:bodyPr/>
                    <a:lstStyle/>
                    <a:p>
                      <a:endParaRPr lang="en-US"/>
                    </a:p>
                  </a:txBody>
                  <a:tcPr/>
                </a:tc>
                <a:tc vMerge="1">
                  <a:txBody>
                    <a:bodyPr/>
                    <a:lstStyle/>
                    <a:p>
                      <a:endParaRPr lang="en-US"/>
                    </a:p>
                  </a:txBody>
                  <a:tcPr/>
                </a:tc>
                <a:tc>
                  <a:txBody>
                    <a:bodyPr/>
                    <a:lstStyle/>
                    <a:p>
                      <a:pPr algn="ctr" fontAlgn="b"/>
                      <a:r>
                        <a:rPr lang="es-CO" sz="1200" b="1" u="none" strike="noStrike">
                          <a:effectLst/>
                        </a:rPr>
                        <a:t>18 - 24 años</a:t>
                      </a:r>
                      <a:endParaRPr lang="es-CO" sz="1200" b="1" i="0" u="none" strike="noStrike">
                        <a:solidFill>
                          <a:srgbClr val="000000"/>
                        </a:solidFill>
                        <a:effectLst/>
                        <a:latin typeface="+mn-lt"/>
                      </a:endParaRPr>
                    </a:p>
                  </a:txBody>
                  <a:tcPr marL="1782" marR="1782" marT="1782" marB="0" anchor="b"/>
                </a:tc>
                <a:tc>
                  <a:txBody>
                    <a:bodyPr/>
                    <a:lstStyle/>
                    <a:p>
                      <a:pPr algn="ctr" fontAlgn="b"/>
                      <a:r>
                        <a:rPr lang="es-CO" sz="1200" b="1" u="none" strike="noStrike">
                          <a:effectLst/>
                        </a:rPr>
                        <a:t>25 - 34 años</a:t>
                      </a:r>
                      <a:endParaRPr lang="es-CO" sz="1200" b="1" i="0" u="none" strike="noStrike">
                        <a:solidFill>
                          <a:srgbClr val="000000"/>
                        </a:solidFill>
                        <a:effectLst/>
                        <a:latin typeface="+mn-lt"/>
                      </a:endParaRPr>
                    </a:p>
                  </a:txBody>
                  <a:tcPr marL="1782" marR="1782" marT="1782" marB="0" anchor="b"/>
                </a:tc>
                <a:tc>
                  <a:txBody>
                    <a:bodyPr/>
                    <a:lstStyle/>
                    <a:p>
                      <a:pPr algn="ctr" fontAlgn="b"/>
                      <a:r>
                        <a:rPr lang="es-CO" sz="1200" b="1" u="none" strike="noStrike">
                          <a:effectLst/>
                        </a:rPr>
                        <a:t>35 - 44 años</a:t>
                      </a:r>
                      <a:endParaRPr lang="es-CO" sz="1200" b="1" i="0" u="none" strike="noStrike">
                        <a:solidFill>
                          <a:srgbClr val="000000"/>
                        </a:solidFill>
                        <a:effectLst/>
                        <a:latin typeface="+mn-lt"/>
                      </a:endParaRPr>
                    </a:p>
                  </a:txBody>
                  <a:tcPr marL="1782" marR="1782" marT="1782" marB="0" anchor="b"/>
                </a:tc>
                <a:tc>
                  <a:txBody>
                    <a:bodyPr/>
                    <a:lstStyle/>
                    <a:p>
                      <a:pPr algn="ctr" fontAlgn="b"/>
                      <a:r>
                        <a:rPr lang="es-CO" sz="1200" b="1" u="none" strike="noStrike">
                          <a:effectLst/>
                        </a:rPr>
                        <a:t>45 - 54 años</a:t>
                      </a:r>
                      <a:endParaRPr lang="es-CO" sz="1200" b="1" i="0" u="none" strike="noStrike">
                        <a:solidFill>
                          <a:srgbClr val="000000"/>
                        </a:solidFill>
                        <a:effectLst/>
                        <a:latin typeface="+mn-lt"/>
                      </a:endParaRPr>
                    </a:p>
                  </a:txBody>
                  <a:tcPr marL="1782" marR="1782" marT="1782" marB="0" anchor="b"/>
                </a:tc>
                <a:tc>
                  <a:txBody>
                    <a:bodyPr/>
                    <a:lstStyle/>
                    <a:p>
                      <a:pPr algn="ctr" fontAlgn="b"/>
                      <a:r>
                        <a:rPr lang="es-CO" sz="1200" b="1" u="none" strike="noStrike" dirty="0">
                          <a:effectLst/>
                        </a:rPr>
                        <a:t>55 - 64 años</a:t>
                      </a:r>
                      <a:endParaRPr lang="es-CO" sz="1200" b="1" i="0" u="none" strike="noStrike" dirty="0">
                        <a:solidFill>
                          <a:srgbClr val="000000"/>
                        </a:solidFill>
                        <a:effectLst/>
                        <a:latin typeface="+mn-lt"/>
                      </a:endParaRPr>
                    </a:p>
                  </a:txBody>
                  <a:tcPr marL="1782" marR="1782" marT="1782" marB="0" anchor="b"/>
                </a:tc>
                <a:tc>
                  <a:txBody>
                    <a:bodyPr/>
                    <a:lstStyle/>
                    <a:p>
                      <a:pPr algn="ctr" fontAlgn="b"/>
                      <a:r>
                        <a:rPr lang="es-CO" sz="1200" b="1" u="none" strike="noStrike" dirty="0">
                          <a:effectLst/>
                        </a:rPr>
                        <a:t>65 - 80 años</a:t>
                      </a:r>
                      <a:endParaRPr lang="es-CO" sz="1200" b="1" i="0" u="none" strike="noStrike" dirty="0">
                        <a:solidFill>
                          <a:srgbClr val="000000"/>
                        </a:solidFill>
                        <a:effectLst/>
                        <a:latin typeface="+mn-lt"/>
                      </a:endParaRPr>
                    </a:p>
                  </a:txBody>
                  <a:tcPr marL="1782" marR="1782" marT="1782" marB="0" anchor="b"/>
                </a:tc>
                <a:extLst>
                  <a:ext uri="{0D108BD9-81ED-4DB2-BD59-A6C34878D82A}">
                    <a16:rowId xmlns:a16="http://schemas.microsoft.com/office/drawing/2014/main" val="4111224093"/>
                  </a:ext>
                </a:extLst>
              </a:tr>
              <a:tr h="37428">
                <a:tc>
                  <a:txBody>
                    <a:bodyPr/>
                    <a:lstStyle/>
                    <a:p>
                      <a:pPr algn="l" fontAlgn="t"/>
                      <a:r>
                        <a:rPr lang="es-CO" sz="1200" b="1" u="none" strike="noStrike" dirty="0">
                          <a:effectLst/>
                        </a:rPr>
                        <a:t>NSE 1-2</a:t>
                      </a:r>
                      <a:endParaRPr lang="es-CO" sz="1200" b="1" i="0" u="none" strike="noStrike" dirty="0">
                        <a:solidFill>
                          <a:srgbClr val="000000"/>
                        </a:solidFill>
                        <a:effectLst/>
                        <a:latin typeface="+mn-lt"/>
                      </a:endParaRPr>
                    </a:p>
                  </a:txBody>
                  <a:tcPr marL="1782" marR="1782" marT="1782" marB="0"/>
                </a:tc>
                <a:tc>
                  <a:txBody>
                    <a:bodyPr/>
                    <a:lstStyle/>
                    <a:p>
                      <a:pPr algn="ctr" fontAlgn="ctr"/>
                      <a:r>
                        <a:rPr lang="es-CO" sz="1200" u="none" strike="noStrike">
                          <a:effectLst/>
                        </a:rPr>
                        <a:t>47%</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49%</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43%</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27%</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54%</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62%</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44%</a:t>
                      </a:r>
                      <a:endParaRPr lang="es-CO" sz="1200" b="0" i="0" u="none" strike="noStrike">
                        <a:solidFill>
                          <a:srgbClr val="000000"/>
                        </a:solidFill>
                        <a:effectLst/>
                        <a:latin typeface="+mn-lt"/>
                      </a:endParaRPr>
                    </a:p>
                  </a:txBody>
                  <a:tcPr marL="1782" marR="1782" marT="1782" marB="0" anchor="ctr"/>
                </a:tc>
                <a:extLst>
                  <a:ext uri="{0D108BD9-81ED-4DB2-BD59-A6C34878D82A}">
                    <a16:rowId xmlns:a16="http://schemas.microsoft.com/office/drawing/2014/main" val="3178534214"/>
                  </a:ext>
                </a:extLst>
              </a:tr>
              <a:tr h="35645">
                <a:tc>
                  <a:txBody>
                    <a:bodyPr/>
                    <a:lstStyle/>
                    <a:p>
                      <a:pPr algn="l" fontAlgn="t"/>
                      <a:r>
                        <a:rPr lang="es-CO" sz="1200" b="1" u="none" strike="noStrike" dirty="0">
                          <a:effectLst/>
                        </a:rPr>
                        <a:t>NSE 3-4</a:t>
                      </a:r>
                      <a:endParaRPr lang="es-CO" sz="1200" b="1" i="0" u="none" strike="noStrike" dirty="0">
                        <a:solidFill>
                          <a:srgbClr val="000000"/>
                        </a:solidFill>
                        <a:effectLst/>
                        <a:latin typeface="+mn-lt"/>
                      </a:endParaRPr>
                    </a:p>
                  </a:txBody>
                  <a:tcPr marL="1782" marR="1782" marT="1782" marB="0"/>
                </a:tc>
                <a:tc>
                  <a:txBody>
                    <a:bodyPr/>
                    <a:lstStyle/>
                    <a:p>
                      <a:pPr algn="ctr" fontAlgn="ctr"/>
                      <a:r>
                        <a:rPr lang="es-CO" sz="1200" u="none" strike="noStrike">
                          <a:effectLst/>
                        </a:rPr>
                        <a:t>41%</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43%</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39%</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57%</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33%</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29%</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47%</a:t>
                      </a:r>
                      <a:endParaRPr lang="es-CO" sz="1200" b="0" i="0" u="none" strike="noStrike">
                        <a:solidFill>
                          <a:srgbClr val="000000"/>
                        </a:solidFill>
                        <a:effectLst/>
                        <a:latin typeface="+mn-lt"/>
                      </a:endParaRPr>
                    </a:p>
                  </a:txBody>
                  <a:tcPr marL="1782" marR="1782" marT="1782" marB="0" anchor="ctr"/>
                </a:tc>
                <a:extLst>
                  <a:ext uri="{0D108BD9-81ED-4DB2-BD59-A6C34878D82A}">
                    <a16:rowId xmlns:a16="http://schemas.microsoft.com/office/drawing/2014/main" val="3490524006"/>
                  </a:ext>
                </a:extLst>
              </a:tr>
              <a:tr h="35645">
                <a:tc>
                  <a:txBody>
                    <a:bodyPr/>
                    <a:lstStyle/>
                    <a:p>
                      <a:pPr algn="l" fontAlgn="t"/>
                      <a:r>
                        <a:rPr lang="es-CO" sz="1200" b="1" u="none" strike="noStrike" dirty="0">
                          <a:effectLst/>
                        </a:rPr>
                        <a:t>NSE 5.6</a:t>
                      </a:r>
                      <a:endParaRPr lang="es-CO" sz="1200" b="1" i="0" u="none" strike="noStrike" dirty="0">
                        <a:solidFill>
                          <a:srgbClr val="000000"/>
                        </a:solidFill>
                        <a:effectLst/>
                        <a:latin typeface="+mn-lt"/>
                      </a:endParaRPr>
                    </a:p>
                  </a:txBody>
                  <a:tcPr marL="1782" marR="1782" marT="1782" marB="0"/>
                </a:tc>
                <a:tc>
                  <a:txBody>
                    <a:bodyPr/>
                    <a:lstStyle/>
                    <a:p>
                      <a:pPr algn="ctr" fontAlgn="ctr"/>
                      <a:r>
                        <a:rPr lang="es-CO" sz="1200" u="none" strike="noStrike">
                          <a:effectLst/>
                        </a:rPr>
                        <a:t>12%</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8%</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18%</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16%</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13%</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9%</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9%</a:t>
                      </a:r>
                      <a:endParaRPr lang="es-CO" sz="1200" b="0" i="0" u="none" strike="noStrike">
                        <a:solidFill>
                          <a:srgbClr val="000000"/>
                        </a:solidFill>
                        <a:effectLst/>
                        <a:latin typeface="+mn-lt"/>
                      </a:endParaRPr>
                    </a:p>
                  </a:txBody>
                  <a:tcPr marL="1782" marR="1782" marT="1782" marB="0" anchor="ctr"/>
                </a:tc>
                <a:extLst>
                  <a:ext uri="{0D108BD9-81ED-4DB2-BD59-A6C34878D82A}">
                    <a16:rowId xmlns:a16="http://schemas.microsoft.com/office/drawing/2014/main" val="1138137625"/>
                  </a:ext>
                </a:extLst>
              </a:tr>
              <a:tr h="35645">
                <a:tc>
                  <a:txBody>
                    <a:bodyPr/>
                    <a:lstStyle/>
                    <a:p>
                      <a:pPr algn="l" fontAlgn="t"/>
                      <a:r>
                        <a:rPr lang="es-CO" sz="1200" b="1" u="none" strike="noStrike" dirty="0">
                          <a:effectLst/>
                        </a:rPr>
                        <a:t>Total</a:t>
                      </a:r>
                      <a:endParaRPr lang="es-CO" sz="1200" b="1" i="0" u="none" strike="noStrike" dirty="0">
                        <a:solidFill>
                          <a:srgbClr val="000000"/>
                        </a:solidFill>
                        <a:effectLst/>
                        <a:latin typeface="+mn-lt"/>
                      </a:endParaRPr>
                    </a:p>
                  </a:txBody>
                  <a:tcPr marL="1782" marR="1782" marT="1782" marB="0"/>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782" marR="1782" marT="1782"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782" marR="1782" marT="1782" marB="0" anchor="ctr"/>
                </a:tc>
                <a:extLst>
                  <a:ext uri="{0D108BD9-81ED-4DB2-BD59-A6C34878D82A}">
                    <a16:rowId xmlns:a16="http://schemas.microsoft.com/office/drawing/2014/main" val="54253164"/>
                  </a:ext>
                </a:extLst>
              </a:tr>
              <a:tr h="35645">
                <a:tc>
                  <a:txBody>
                    <a:bodyPr/>
                    <a:lstStyle/>
                    <a:p>
                      <a:pPr algn="l" fontAlgn="t"/>
                      <a:r>
                        <a:rPr lang="es-CO" sz="1200" b="1" u="none" strike="noStrike" dirty="0">
                          <a:effectLst/>
                        </a:rPr>
                        <a:t>Base Expandida</a:t>
                      </a:r>
                      <a:endParaRPr lang="es-CO" sz="1200" b="1" i="0" u="none" strike="noStrike" dirty="0">
                        <a:solidFill>
                          <a:srgbClr val="000000"/>
                        </a:solidFill>
                        <a:effectLst/>
                        <a:latin typeface="+mn-lt"/>
                      </a:endParaRPr>
                    </a:p>
                  </a:txBody>
                  <a:tcPr marL="1782" marR="1782" marT="1782" marB="0"/>
                </a:tc>
                <a:tc>
                  <a:txBody>
                    <a:bodyPr/>
                    <a:lstStyle/>
                    <a:p>
                      <a:pPr algn="ctr" fontAlgn="ctr"/>
                      <a:r>
                        <a:rPr lang="es-CO" sz="1200" b="1" u="none" strike="noStrike" dirty="0">
                          <a:effectLst/>
                        </a:rPr>
                        <a:t>1.652.557</a:t>
                      </a:r>
                      <a:endParaRPr lang="es-CO" sz="1200" b="1" i="0" u="none" strike="noStrike" dirty="0">
                        <a:solidFill>
                          <a:srgbClr val="000000"/>
                        </a:solidFill>
                        <a:effectLst/>
                        <a:latin typeface="+mn-lt"/>
                      </a:endParaRPr>
                    </a:p>
                  </a:txBody>
                  <a:tcPr marL="1782" marR="1782" marT="1782" marB="0" anchor="ctr"/>
                </a:tc>
                <a:tc>
                  <a:txBody>
                    <a:bodyPr/>
                    <a:lstStyle/>
                    <a:p>
                      <a:pPr algn="ctr" fontAlgn="ctr"/>
                      <a:r>
                        <a:rPr lang="es-CO" sz="1200" b="1" u="none" strike="noStrike" dirty="0">
                          <a:effectLst/>
                        </a:rPr>
                        <a:t>205.446</a:t>
                      </a:r>
                      <a:endParaRPr lang="es-CO" sz="1200" b="1" i="0" u="none" strike="noStrike" dirty="0">
                        <a:solidFill>
                          <a:srgbClr val="000000"/>
                        </a:solidFill>
                        <a:effectLst/>
                        <a:latin typeface="+mn-lt"/>
                      </a:endParaRPr>
                    </a:p>
                  </a:txBody>
                  <a:tcPr marL="1782" marR="1782" marT="1782" marB="0" anchor="ctr"/>
                </a:tc>
                <a:tc>
                  <a:txBody>
                    <a:bodyPr/>
                    <a:lstStyle/>
                    <a:p>
                      <a:pPr algn="ctr" fontAlgn="ctr"/>
                      <a:r>
                        <a:rPr lang="es-CO" sz="1200" b="1" u="none" strike="noStrike" dirty="0">
                          <a:effectLst/>
                        </a:rPr>
                        <a:t>294.934</a:t>
                      </a:r>
                      <a:endParaRPr lang="es-CO" sz="1200" b="1" i="0" u="none" strike="noStrike" dirty="0">
                        <a:solidFill>
                          <a:srgbClr val="000000"/>
                        </a:solidFill>
                        <a:effectLst/>
                        <a:latin typeface="+mn-lt"/>
                      </a:endParaRPr>
                    </a:p>
                  </a:txBody>
                  <a:tcPr marL="1782" marR="1782" marT="1782" marB="0" anchor="ctr"/>
                </a:tc>
                <a:tc>
                  <a:txBody>
                    <a:bodyPr/>
                    <a:lstStyle/>
                    <a:p>
                      <a:pPr algn="ctr" fontAlgn="ctr"/>
                      <a:r>
                        <a:rPr lang="es-CO" sz="1200" b="1" u="none" strike="noStrike">
                          <a:effectLst/>
                        </a:rPr>
                        <a:t>270.878</a:t>
                      </a:r>
                      <a:endParaRPr lang="es-CO" sz="1200" b="1" i="0" u="none" strike="noStrike">
                        <a:solidFill>
                          <a:srgbClr val="000000"/>
                        </a:solidFill>
                        <a:effectLst/>
                        <a:latin typeface="+mn-lt"/>
                      </a:endParaRPr>
                    </a:p>
                  </a:txBody>
                  <a:tcPr marL="1782" marR="1782" marT="1782" marB="0" anchor="ctr"/>
                </a:tc>
                <a:tc>
                  <a:txBody>
                    <a:bodyPr/>
                    <a:lstStyle/>
                    <a:p>
                      <a:pPr algn="ctr" fontAlgn="ctr"/>
                      <a:r>
                        <a:rPr lang="es-CO" sz="1200" b="1" u="none" strike="noStrike">
                          <a:effectLst/>
                        </a:rPr>
                        <a:t>309.932</a:t>
                      </a:r>
                      <a:endParaRPr lang="es-CO" sz="1200" b="1" i="0" u="none" strike="noStrike">
                        <a:solidFill>
                          <a:srgbClr val="000000"/>
                        </a:solidFill>
                        <a:effectLst/>
                        <a:latin typeface="+mn-lt"/>
                      </a:endParaRPr>
                    </a:p>
                  </a:txBody>
                  <a:tcPr marL="1782" marR="1782" marT="1782" marB="0" anchor="ctr"/>
                </a:tc>
                <a:tc>
                  <a:txBody>
                    <a:bodyPr/>
                    <a:lstStyle/>
                    <a:p>
                      <a:pPr algn="ctr" fontAlgn="ctr"/>
                      <a:r>
                        <a:rPr lang="es-CO" sz="1200" b="1" u="none" strike="noStrike">
                          <a:effectLst/>
                        </a:rPr>
                        <a:t>333.057</a:t>
                      </a:r>
                      <a:endParaRPr lang="es-CO" sz="1200" b="1" i="0" u="none" strike="noStrike">
                        <a:solidFill>
                          <a:srgbClr val="000000"/>
                        </a:solidFill>
                        <a:effectLst/>
                        <a:latin typeface="+mn-lt"/>
                      </a:endParaRPr>
                    </a:p>
                  </a:txBody>
                  <a:tcPr marL="1782" marR="1782" marT="1782" marB="0" anchor="ctr"/>
                </a:tc>
                <a:tc>
                  <a:txBody>
                    <a:bodyPr/>
                    <a:lstStyle/>
                    <a:p>
                      <a:pPr algn="ctr" fontAlgn="ctr"/>
                      <a:r>
                        <a:rPr lang="es-CO" sz="1200" b="1" u="none" strike="noStrike">
                          <a:effectLst/>
                        </a:rPr>
                        <a:t>238.311</a:t>
                      </a:r>
                      <a:endParaRPr lang="es-CO" sz="1200" b="1" i="0" u="none" strike="noStrike">
                        <a:solidFill>
                          <a:srgbClr val="000000"/>
                        </a:solidFill>
                        <a:effectLst/>
                        <a:latin typeface="+mn-lt"/>
                      </a:endParaRPr>
                    </a:p>
                  </a:txBody>
                  <a:tcPr marL="1782" marR="1782" marT="1782" marB="0" anchor="ctr"/>
                </a:tc>
                <a:extLst>
                  <a:ext uri="{0D108BD9-81ED-4DB2-BD59-A6C34878D82A}">
                    <a16:rowId xmlns:a16="http://schemas.microsoft.com/office/drawing/2014/main" val="1887936347"/>
                  </a:ext>
                </a:extLst>
              </a:tr>
              <a:tr h="37428">
                <a:tc>
                  <a:txBody>
                    <a:bodyPr/>
                    <a:lstStyle/>
                    <a:p>
                      <a:pPr algn="l" fontAlgn="t"/>
                      <a:r>
                        <a:rPr lang="es-CO" sz="1200" b="1" u="none" strike="noStrike" dirty="0">
                          <a:effectLst/>
                        </a:rPr>
                        <a:t>Base Total Encuestados</a:t>
                      </a:r>
                      <a:endParaRPr lang="es-CO" sz="1200" b="1" i="0" u="none" strike="noStrike" dirty="0">
                        <a:solidFill>
                          <a:srgbClr val="000000"/>
                        </a:solidFill>
                        <a:effectLst/>
                        <a:latin typeface="+mn-lt"/>
                      </a:endParaRPr>
                    </a:p>
                  </a:txBody>
                  <a:tcPr marL="1782" marR="1782" marT="1782" marB="0"/>
                </a:tc>
                <a:tc>
                  <a:txBody>
                    <a:bodyPr/>
                    <a:lstStyle/>
                    <a:p>
                      <a:pPr algn="ctr" fontAlgn="ctr"/>
                      <a:r>
                        <a:rPr lang="es-CO" sz="1200" b="1" u="none" strike="noStrike">
                          <a:effectLst/>
                        </a:rPr>
                        <a:t>435</a:t>
                      </a:r>
                      <a:endParaRPr lang="es-CO" sz="1200" b="1" i="0" u="none" strike="noStrike">
                        <a:solidFill>
                          <a:srgbClr val="000000"/>
                        </a:solidFill>
                        <a:effectLst/>
                        <a:latin typeface="+mn-lt"/>
                      </a:endParaRPr>
                    </a:p>
                  </a:txBody>
                  <a:tcPr marL="1782" marR="1782" marT="1782" marB="0" anchor="ctr"/>
                </a:tc>
                <a:tc>
                  <a:txBody>
                    <a:bodyPr/>
                    <a:lstStyle/>
                    <a:p>
                      <a:pPr algn="ctr" fontAlgn="ctr"/>
                      <a:r>
                        <a:rPr lang="es-CO" sz="1200" b="1" u="none" strike="noStrike">
                          <a:effectLst/>
                        </a:rPr>
                        <a:t>54</a:t>
                      </a:r>
                      <a:endParaRPr lang="es-CO" sz="1200" b="1" i="0" u="none" strike="noStrike">
                        <a:solidFill>
                          <a:srgbClr val="000000"/>
                        </a:solidFill>
                        <a:effectLst/>
                        <a:latin typeface="+mn-lt"/>
                      </a:endParaRPr>
                    </a:p>
                  </a:txBody>
                  <a:tcPr marL="1782" marR="1782" marT="1782" marB="0" anchor="ctr"/>
                </a:tc>
                <a:tc>
                  <a:txBody>
                    <a:bodyPr/>
                    <a:lstStyle/>
                    <a:p>
                      <a:pPr algn="ctr" fontAlgn="ctr"/>
                      <a:r>
                        <a:rPr lang="es-CO" sz="1200" b="1" u="none" strike="noStrike">
                          <a:effectLst/>
                        </a:rPr>
                        <a:t>83</a:t>
                      </a:r>
                      <a:endParaRPr lang="es-CO" sz="1200" b="1" i="0" u="none" strike="noStrike">
                        <a:solidFill>
                          <a:srgbClr val="000000"/>
                        </a:solidFill>
                        <a:effectLst/>
                        <a:latin typeface="+mn-lt"/>
                      </a:endParaRPr>
                    </a:p>
                  </a:txBody>
                  <a:tcPr marL="1782" marR="1782" marT="1782" marB="0" anchor="ctr"/>
                </a:tc>
                <a:tc>
                  <a:txBody>
                    <a:bodyPr/>
                    <a:lstStyle/>
                    <a:p>
                      <a:pPr algn="ctr" fontAlgn="ctr"/>
                      <a:r>
                        <a:rPr lang="es-CO" sz="1200" b="1" u="none" strike="noStrike" dirty="0">
                          <a:effectLst/>
                        </a:rPr>
                        <a:t>77</a:t>
                      </a:r>
                      <a:endParaRPr lang="es-CO" sz="1200" b="1" i="0" u="none" strike="noStrike" dirty="0">
                        <a:solidFill>
                          <a:srgbClr val="000000"/>
                        </a:solidFill>
                        <a:effectLst/>
                        <a:latin typeface="+mn-lt"/>
                      </a:endParaRPr>
                    </a:p>
                  </a:txBody>
                  <a:tcPr marL="1782" marR="1782" marT="1782" marB="0" anchor="ctr"/>
                </a:tc>
                <a:tc>
                  <a:txBody>
                    <a:bodyPr/>
                    <a:lstStyle/>
                    <a:p>
                      <a:pPr algn="ctr" fontAlgn="ctr"/>
                      <a:r>
                        <a:rPr lang="es-CO" sz="1200" b="1" u="none" strike="noStrike" dirty="0">
                          <a:effectLst/>
                        </a:rPr>
                        <a:t>79</a:t>
                      </a:r>
                      <a:endParaRPr lang="es-CO" sz="1200" b="1" i="0" u="none" strike="noStrike" dirty="0">
                        <a:solidFill>
                          <a:srgbClr val="000000"/>
                        </a:solidFill>
                        <a:effectLst/>
                        <a:latin typeface="+mn-lt"/>
                      </a:endParaRPr>
                    </a:p>
                  </a:txBody>
                  <a:tcPr marL="1782" marR="1782" marT="1782" marB="0" anchor="ctr"/>
                </a:tc>
                <a:tc>
                  <a:txBody>
                    <a:bodyPr/>
                    <a:lstStyle/>
                    <a:p>
                      <a:pPr algn="ctr" fontAlgn="ctr"/>
                      <a:r>
                        <a:rPr lang="es-CO" sz="1200" b="1" u="none" strike="noStrike" dirty="0">
                          <a:effectLst/>
                        </a:rPr>
                        <a:t>80</a:t>
                      </a:r>
                      <a:endParaRPr lang="es-CO" sz="1200" b="1" i="0" u="none" strike="noStrike" dirty="0">
                        <a:solidFill>
                          <a:srgbClr val="000000"/>
                        </a:solidFill>
                        <a:effectLst/>
                        <a:latin typeface="+mn-lt"/>
                      </a:endParaRPr>
                    </a:p>
                  </a:txBody>
                  <a:tcPr marL="1782" marR="1782" marT="1782" marB="0" anchor="ctr"/>
                </a:tc>
                <a:tc>
                  <a:txBody>
                    <a:bodyPr/>
                    <a:lstStyle/>
                    <a:p>
                      <a:pPr algn="ctr" fontAlgn="ctr"/>
                      <a:r>
                        <a:rPr lang="es-CO" sz="1200" b="1" u="none" strike="noStrike" dirty="0">
                          <a:effectLst/>
                        </a:rPr>
                        <a:t>62</a:t>
                      </a:r>
                      <a:endParaRPr lang="es-CO" sz="1200" b="1" i="0" u="none" strike="noStrike" dirty="0">
                        <a:solidFill>
                          <a:srgbClr val="000000"/>
                        </a:solidFill>
                        <a:effectLst/>
                        <a:latin typeface="+mn-lt"/>
                      </a:endParaRPr>
                    </a:p>
                  </a:txBody>
                  <a:tcPr marL="1782" marR="1782" marT="1782" marB="0" anchor="ctr"/>
                </a:tc>
                <a:extLst>
                  <a:ext uri="{0D108BD9-81ED-4DB2-BD59-A6C34878D82A}">
                    <a16:rowId xmlns:a16="http://schemas.microsoft.com/office/drawing/2014/main" val="3276487618"/>
                  </a:ext>
                </a:extLst>
              </a:tr>
            </a:tbl>
          </a:graphicData>
        </a:graphic>
      </p:graphicFrame>
    </p:spTree>
    <p:extLst>
      <p:ext uri="{BB962C8B-B14F-4D97-AF65-F5344CB8AC3E}">
        <p14:creationId xmlns:p14="http://schemas.microsoft.com/office/powerpoint/2010/main" val="329875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DINERO INVERTIDO</a:t>
            </a:r>
          </a:p>
          <a:p>
            <a:pPr marL="8573" marR="3429">
              <a:spcBef>
                <a:spcPts val="68"/>
              </a:spcBef>
            </a:pPr>
            <a:r>
              <a:rPr lang="es-MX" sz="2363" spc="101" dirty="0">
                <a:solidFill>
                  <a:schemeClr val="accent3">
                    <a:lumMod val="75000"/>
                  </a:schemeClr>
                </a:solidFill>
                <a:latin typeface="+mn-lt"/>
              </a:rPr>
              <a:t>EN TRANSPORTE</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33</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10585176"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qué rango se encuentra el valor que destina mensualmente para transportarse? (Por ejemplo tiquetes de transporte público, carreras de taxi, pago de aplicaciones, gasolina, peajes, mantenimiento de la bicicleta etc.)</a:t>
            </a:r>
          </a:p>
        </p:txBody>
      </p:sp>
      <p:sp>
        <p:nvSpPr>
          <p:cNvPr id="49"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50"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51" name="Rectángulo 50">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7081C7F0-A3E9-4743-9530-F2B4C8089B2D}"/>
              </a:ext>
            </a:extLst>
          </p:cNvPr>
          <p:cNvSpPr/>
          <p:nvPr/>
        </p:nvSpPr>
        <p:spPr>
          <a:xfrm>
            <a:off x="4543278"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3" name="Grupo 52"/>
          <p:cNvGrpSpPr/>
          <p:nvPr/>
        </p:nvGrpSpPr>
        <p:grpSpPr>
          <a:xfrm>
            <a:off x="5087888" y="6194527"/>
            <a:ext cx="2114861" cy="446715"/>
            <a:chOff x="9536152" y="5954085"/>
            <a:chExt cx="2114861" cy="446715"/>
          </a:xfrm>
        </p:grpSpPr>
        <p:sp>
          <p:nvSpPr>
            <p:cNvPr id="5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55" name="Rectángulo 5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56" name="CuadroTexto 5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57" name="Rectángulo 5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59" name="CuadroTexto 5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60" name="Grupo 59"/>
          <p:cNvGrpSpPr/>
          <p:nvPr/>
        </p:nvGrpSpPr>
        <p:grpSpPr>
          <a:xfrm>
            <a:off x="1487488" y="6223806"/>
            <a:ext cx="1212265" cy="430887"/>
            <a:chOff x="8433990" y="5969913"/>
            <a:chExt cx="1212265" cy="430887"/>
          </a:xfrm>
        </p:grpSpPr>
        <p:sp>
          <p:nvSpPr>
            <p:cNvPr id="6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62" name="Rectángulo 6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3" name="CuadroTexto 6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6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67" name="Rectángulo 66">
            <a:extLst>
              <a:ext uri="{FF2B5EF4-FFF2-40B4-BE49-F238E27FC236}">
                <a16:creationId xmlns:a16="http://schemas.microsoft.com/office/drawing/2014/main" id="{7081C7F0-A3E9-4743-9530-F2B4C8089B2D}"/>
              </a:ext>
            </a:extLst>
          </p:cNvPr>
          <p:cNvSpPr/>
          <p:nvPr/>
        </p:nvSpPr>
        <p:spPr>
          <a:xfrm>
            <a:off x="8302177"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68" name="Grupo 67"/>
          <p:cNvGrpSpPr/>
          <p:nvPr/>
        </p:nvGrpSpPr>
        <p:grpSpPr>
          <a:xfrm>
            <a:off x="8616280" y="6222645"/>
            <a:ext cx="2517106" cy="446715"/>
            <a:chOff x="8256240" y="6309320"/>
            <a:chExt cx="2517106" cy="446715"/>
          </a:xfrm>
        </p:grpSpPr>
        <p:sp>
          <p:nvSpPr>
            <p:cNvPr id="69"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70" name="Rectángulo 69">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71" name="CuadroTexto 70">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72" name="Rectángulo 71">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73" name="CuadroTexto 72">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74" name="Rectángulo 73">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76" name="CuadroTexto 7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8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673702343"/>
              </p:ext>
            </p:extLst>
          </p:nvPr>
        </p:nvGraphicFramePr>
        <p:xfrm>
          <a:off x="4818733" y="1858368"/>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536391596"/>
              </p:ext>
            </p:extLst>
          </p:nvPr>
        </p:nvGraphicFramePr>
        <p:xfrm>
          <a:off x="839416" y="1846924"/>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47029102"/>
              </p:ext>
            </p:extLst>
          </p:nvPr>
        </p:nvGraphicFramePr>
        <p:xfrm>
          <a:off x="8563149"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54886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34</a:t>
            </a:fld>
            <a:endParaRPr sz="1350" dirty="0">
              <a:solidFill>
                <a:schemeClr val="accent3">
                  <a:lumMod val="75000"/>
                </a:schemeClr>
              </a:solidFill>
              <a:latin typeface="Calibri"/>
              <a:cs typeface="Calibri"/>
            </a:endParaRPr>
          </a:p>
        </p:txBody>
      </p:sp>
      <p:sp>
        <p:nvSpPr>
          <p:cNvPr id="7" name="object 4">
            <a:extLst>
              <a:ext uri="{FF2B5EF4-FFF2-40B4-BE49-F238E27FC236}">
                <a16:creationId xmlns:a16="http://schemas.microsoft.com/office/drawing/2014/main" id="{FC66D8EB-E0AF-40E7-8EE1-0C25FBC9B55C}"/>
              </a:ext>
            </a:extLst>
          </p:cNvPr>
          <p:cNvSpPr txBox="1"/>
          <p:nvPr/>
        </p:nvSpPr>
        <p:spPr>
          <a:xfrm>
            <a:off x="776495" y="178013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9" name="Grupo 8"/>
          <p:cNvGrpSpPr/>
          <p:nvPr/>
        </p:nvGrpSpPr>
        <p:grpSpPr>
          <a:xfrm>
            <a:off x="335360" y="6083065"/>
            <a:ext cx="3403253" cy="446715"/>
            <a:chOff x="8957443" y="6078629"/>
            <a:chExt cx="3403253" cy="446715"/>
          </a:xfrm>
        </p:grpSpPr>
        <p:sp>
          <p:nvSpPr>
            <p:cNvPr id="10"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1" name="CuadroTexto 10">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12" name="Rectángulo 1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3" name="CuadroTexto 12">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14" name="Rectángulo 13">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 name="Rectángulo 14">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6" name="CuadroTexto 15">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17" name="Rectángulo 16">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8" name="CuadroTexto 17">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DINERO INVERTIDO</a:t>
            </a:r>
          </a:p>
          <a:p>
            <a:pPr marL="8573" marR="3429">
              <a:spcBef>
                <a:spcPts val="68"/>
              </a:spcBef>
            </a:pPr>
            <a:r>
              <a:rPr lang="es-MX" sz="2363" spc="101" dirty="0">
                <a:solidFill>
                  <a:schemeClr val="accent3">
                    <a:lumMod val="75000"/>
                  </a:schemeClr>
                </a:solidFill>
                <a:latin typeface="+mn-lt"/>
              </a:rPr>
              <a:t>EN TRANSPORTE</a:t>
            </a:r>
            <a:endParaRPr lang="es-MX" sz="2363" spc="84" dirty="0">
              <a:solidFill>
                <a:schemeClr val="accent3">
                  <a:lumMod val="75000"/>
                </a:schemeClr>
              </a:solidFill>
              <a:latin typeface="+mn-lt"/>
            </a:endParaRPr>
          </a:p>
        </p:txBody>
      </p:sp>
      <p:sp>
        <p:nvSpPr>
          <p:cNvPr id="22" name="object 8"/>
          <p:cNvSpPr txBox="1"/>
          <p:nvPr/>
        </p:nvSpPr>
        <p:spPr>
          <a:xfrm>
            <a:off x="551384" y="1052736"/>
            <a:ext cx="10585176"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qué rango se encuentra el valor que destina mensualmente para transportarse? (Por ejemplo tiquetes de transporte público, carreras de taxi, pago de aplicaciones, gasolina, peajes, mantenimiento de la bicicleta etc.)</a:t>
            </a:r>
          </a:p>
        </p:txBody>
      </p:sp>
      <p:graphicFrame>
        <p:nvGraphicFramePr>
          <p:cNvPr id="2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840906041"/>
              </p:ext>
            </p:extLst>
          </p:nvPr>
        </p:nvGraphicFramePr>
        <p:xfrm>
          <a:off x="-24680" y="191683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4131191890"/>
              </p:ext>
            </p:extLst>
          </p:nvPr>
        </p:nvGraphicFramePr>
        <p:xfrm>
          <a:off x="4707994" y="1988840"/>
          <a:ext cx="7148646" cy="2023910"/>
        </p:xfrm>
        <a:graphic>
          <a:graphicData uri="http://schemas.openxmlformats.org/drawingml/2006/table">
            <a:tbl>
              <a:tblPr>
                <a:tableStyleId>{69C7853C-536D-4A76-A0AE-DD22124D55A5}</a:tableStyleId>
              </a:tblPr>
              <a:tblGrid>
                <a:gridCol w="1856646">
                  <a:extLst>
                    <a:ext uri="{9D8B030D-6E8A-4147-A177-3AD203B41FA5}">
                      <a16:colId xmlns:a16="http://schemas.microsoft.com/office/drawing/2014/main" val="2141874448"/>
                    </a:ext>
                  </a:extLst>
                </a:gridCol>
                <a:gridCol w="756000">
                  <a:extLst>
                    <a:ext uri="{9D8B030D-6E8A-4147-A177-3AD203B41FA5}">
                      <a16:colId xmlns:a16="http://schemas.microsoft.com/office/drawing/2014/main" val="184837037"/>
                    </a:ext>
                  </a:extLst>
                </a:gridCol>
                <a:gridCol w="756000">
                  <a:extLst>
                    <a:ext uri="{9D8B030D-6E8A-4147-A177-3AD203B41FA5}">
                      <a16:colId xmlns:a16="http://schemas.microsoft.com/office/drawing/2014/main" val="2328941265"/>
                    </a:ext>
                  </a:extLst>
                </a:gridCol>
                <a:gridCol w="756000">
                  <a:extLst>
                    <a:ext uri="{9D8B030D-6E8A-4147-A177-3AD203B41FA5}">
                      <a16:colId xmlns:a16="http://schemas.microsoft.com/office/drawing/2014/main" val="3257869802"/>
                    </a:ext>
                  </a:extLst>
                </a:gridCol>
                <a:gridCol w="756000">
                  <a:extLst>
                    <a:ext uri="{9D8B030D-6E8A-4147-A177-3AD203B41FA5}">
                      <a16:colId xmlns:a16="http://schemas.microsoft.com/office/drawing/2014/main" val="2694053669"/>
                    </a:ext>
                  </a:extLst>
                </a:gridCol>
                <a:gridCol w="756000">
                  <a:extLst>
                    <a:ext uri="{9D8B030D-6E8A-4147-A177-3AD203B41FA5}">
                      <a16:colId xmlns:a16="http://schemas.microsoft.com/office/drawing/2014/main" val="4245983796"/>
                    </a:ext>
                  </a:extLst>
                </a:gridCol>
                <a:gridCol w="756000">
                  <a:extLst>
                    <a:ext uri="{9D8B030D-6E8A-4147-A177-3AD203B41FA5}">
                      <a16:colId xmlns:a16="http://schemas.microsoft.com/office/drawing/2014/main" val="3113362920"/>
                    </a:ext>
                  </a:extLst>
                </a:gridCol>
                <a:gridCol w="756000">
                  <a:extLst>
                    <a:ext uri="{9D8B030D-6E8A-4147-A177-3AD203B41FA5}">
                      <a16:colId xmlns:a16="http://schemas.microsoft.com/office/drawing/2014/main" val="129037173"/>
                    </a:ext>
                  </a:extLst>
                </a:gridCol>
              </a:tblGrid>
              <a:tr h="0">
                <a:tc rowSpan="2">
                  <a:txBody>
                    <a:bodyPr/>
                    <a:lstStyle/>
                    <a:p>
                      <a:pPr algn="l" fontAlgn="ctr"/>
                      <a:r>
                        <a:rPr lang="es-CO" sz="1200" u="none" strike="noStrike" dirty="0">
                          <a:effectLst/>
                        </a:rPr>
                        <a:t> </a:t>
                      </a:r>
                      <a:endParaRPr lang="es-CO" sz="1200" b="0" i="0" u="none" strike="noStrike" dirty="0">
                        <a:solidFill>
                          <a:srgbClr val="000000"/>
                        </a:solidFill>
                        <a:effectLst/>
                        <a:latin typeface="+mn-lt"/>
                      </a:endParaRPr>
                    </a:p>
                  </a:txBody>
                  <a:tcPr marL="1223" marR="1223" marT="1223" marB="0" anchor="ctr"/>
                </a:tc>
                <a:tc rowSpan="2">
                  <a:txBody>
                    <a:bodyPr/>
                    <a:lstStyle/>
                    <a:p>
                      <a:pPr algn="ctr" fontAlgn="ctr"/>
                      <a:r>
                        <a:rPr lang="es-CO" sz="1200" b="1" u="none" strike="noStrike" dirty="0">
                          <a:effectLst/>
                        </a:rPr>
                        <a:t>Total</a:t>
                      </a:r>
                      <a:endParaRPr lang="es-CO" sz="1200" b="1" i="0" u="none" strike="noStrike" dirty="0">
                        <a:solidFill>
                          <a:srgbClr val="000000"/>
                        </a:solidFill>
                        <a:effectLst/>
                        <a:latin typeface="+mn-lt"/>
                      </a:endParaRPr>
                    </a:p>
                  </a:txBody>
                  <a:tcPr marL="1223" marR="1223" marT="1223" marB="0" anchor="ctr"/>
                </a:tc>
                <a:tc gridSpan="6">
                  <a:txBody>
                    <a:bodyPr/>
                    <a:lstStyle/>
                    <a:p>
                      <a:pPr algn="ctr" fontAlgn="ctr"/>
                      <a:r>
                        <a:rPr lang="es-CO" sz="1200" b="1" u="none" strike="noStrike">
                          <a:effectLst/>
                        </a:rPr>
                        <a:t>Rango Edad</a:t>
                      </a:r>
                      <a:endParaRPr lang="es-CO" sz="1200" b="1" i="0" u="none" strike="noStrike">
                        <a:solidFill>
                          <a:srgbClr val="000000"/>
                        </a:solidFill>
                        <a:effectLst/>
                        <a:latin typeface="+mn-lt"/>
                      </a:endParaRPr>
                    </a:p>
                  </a:txBody>
                  <a:tcPr marL="1223" marR="1223" marT="1223"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6380611"/>
                  </a:ext>
                </a:extLst>
              </a:tr>
              <a:tr h="45581">
                <a:tc vMerge="1">
                  <a:txBody>
                    <a:bodyPr/>
                    <a:lstStyle/>
                    <a:p>
                      <a:endParaRPr lang="en-US"/>
                    </a:p>
                  </a:txBody>
                  <a:tcPr/>
                </a:tc>
                <a:tc vMerge="1">
                  <a:txBody>
                    <a:bodyPr/>
                    <a:lstStyle/>
                    <a:p>
                      <a:endParaRPr lang="en-US"/>
                    </a:p>
                  </a:txBody>
                  <a:tcPr/>
                </a:tc>
                <a:tc>
                  <a:txBody>
                    <a:bodyPr/>
                    <a:lstStyle/>
                    <a:p>
                      <a:pPr algn="ctr" fontAlgn="ctr"/>
                      <a:r>
                        <a:rPr lang="es-CO" sz="1200" b="1" u="none" strike="noStrike" dirty="0">
                          <a:effectLst/>
                        </a:rPr>
                        <a:t>18 - 24 años</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25 - 34 años</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35 - 44 años</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45 - 54 años</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55 - 64 años</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65 - 80 años</a:t>
                      </a:r>
                      <a:endParaRPr lang="es-CO" sz="1200" b="1" i="0" u="none" strike="noStrike" dirty="0">
                        <a:solidFill>
                          <a:srgbClr val="000000"/>
                        </a:solidFill>
                        <a:effectLst/>
                        <a:latin typeface="+mn-lt"/>
                      </a:endParaRPr>
                    </a:p>
                  </a:txBody>
                  <a:tcPr marL="1223" marR="1223" marT="1223" marB="0" anchor="ctr"/>
                </a:tc>
                <a:extLst>
                  <a:ext uri="{0D108BD9-81ED-4DB2-BD59-A6C34878D82A}">
                    <a16:rowId xmlns:a16="http://schemas.microsoft.com/office/drawing/2014/main" val="1488805471"/>
                  </a:ext>
                </a:extLst>
              </a:tr>
              <a:tr h="0">
                <a:tc>
                  <a:txBody>
                    <a:bodyPr/>
                    <a:lstStyle/>
                    <a:p>
                      <a:pPr algn="r" fontAlgn="ctr"/>
                      <a:r>
                        <a:rPr lang="es-CO" sz="1200" b="1" u="none" strike="noStrike" dirty="0">
                          <a:effectLst/>
                        </a:rPr>
                        <a:t>Menos de 100 mil pesos</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u="none" strike="noStrike">
                          <a:effectLst/>
                        </a:rPr>
                        <a:t>44%</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42%</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31%</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43%</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42%</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51%</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55%</a:t>
                      </a:r>
                      <a:endParaRPr lang="es-CO" sz="1200" b="0" i="0" u="none" strike="noStrike">
                        <a:solidFill>
                          <a:srgbClr val="000000"/>
                        </a:solidFill>
                        <a:effectLst/>
                        <a:latin typeface="+mn-lt"/>
                      </a:endParaRPr>
                    </a:p>
                  </a:txBody>
                  <a:tcPr marL="1223" marR="1223" marT="1223" marB="0" anchor="ctr"/>
                </a:tc>
                <a:extLst>
                  <a:ext uri="{0D108BD9-81ED-4DB2-BD59-A6C34878D82A}">
                    <a16:rowId xmlns:a16="http://schemas.microsoft.com/office/drawing/2014/main" val="2323118237"/>
                  </a:ext>
                </a:extLst>
              </a:tr>
              <a:tr h="45581">
                <a:tc>
                  <a:txBody>
                    <a:bodyPr/>
                    <a:lstStyle/>
                    <a:p>
                      <a:pPr algn="r" fontAlgn="ctr"/>
                      <a:r>
                        <a:rPr lang="es-MX" sz="1200" b="1" u="none" strike="noStrike" dirty="0">
                          <a:effectLst/>
                        </a:rPr>
                        <a:t>Entre 100 y 300 mil pesos</a:t>
                      </a:r>
                      <a:endParaRPr lang="es-MX" sz="1200" b="1" i="0" u="none" strike="noStrike" dirty="0">
                        <a:solidFill>
                          <a:srgbClr val="000000"/>
                        </a:solidFill>
                        <a:effectLst/>
                        <a:latin typeface="+mn-lt"/>
                      </a:endParaRPr>
                    </a:p>
                  </a:txBody>
                  <a:tcPr marL="1223" marR="1223" marT="1223" marB="0" anchor="ctr"/>
                </a:tc>
                <a:tc>
                  <a:txBody>
                    <a:bodyPr/>
                    <a:lstStyle/>
                    <a:p>
                      <a:pPr algn="ctr" fontAlgn="ctr"/>
                      <a:r>
                        <a:rPr lang="es-CO" sz="1200" u="none" strike="noStrike">
                          <a:effectLst/>
                        </a:rPr>
                        <a:t>40%</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48%</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52%</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34%</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39%</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33%</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33%</a:t>
                      </a:r>
                      <a:endParaRPr lang="es-CO" sz="1200" b="0" i="0" u="none" strike="noStrike">
                        <a:solidFill>
                          <a:srgbClr val="000000"/>
                        </a:solidFill>
                        <a:effectLst/>
                        <a:latin typeface="+mn-lt"/>
                      </a:endParaRPr>
                    </a:p>
                  </a:txBody>
                  <a:tcPr marL="1223" marR="1223" marT="1223" marB="0" anchor="ctr"/>
                </a:tc>
                <a:extLst>
                  <a:ext uri="{0D108BD9-81ED-4DB2-BD59-A6C34878D82A}">
                    <a16:rowId xmlns:a16="http://schemas.microsoft.com/office/drawing/2014/main" val="10021183"/>
                  </a:ext>
                </a:extLst>
              </a:tr>
              <a:tr h="45581">
                <a:tc>
                  <a:txBody>
                    <a:bodyPr/>
                    <a:lstStyle/>
                    <a:p>
                      <a:pPr algn="r" fontAlgn="ctr"/>
                      <a:r>
                        <a:rPr lang="es-MX" sz="1200" b="1" u="none" strike="noStrike" dirty="0">
                          <a:effectLst/>
                        </a:rPr>
                        <a:t>Entre 300 mil y 500 mil pesos</a:t>
                      </a:r>
                      <a:endParaRPr lang="es-MX" sz="1200" b="1" i="0" u="none" strike="noStrike" dirty="0">
                        <a:solidFill>
                          <a:srgbClr val="000000"/>
                        </a:solidFill>
                        <a:effectLst/>
                        <a:latin typeface="+mn-lt"/>
                      </a:endParaRPr>
                    </a:p>
                  </a:txBody>
                  <a:tcPr marL="1223" marR="1223" marT="1223" marB="0" anchor="ctr"/>
                </a:tc>
                <a:tc>
                  <a:txBody>
                    <a:bodyPr/>
                    <a:lstStyle/>
                    <a:p>
                      <a:pPr algn="ctr" fontAlgn="ctr"/>
                      <a:r>
                        <a:rPr lang="es-CO" sz="1200" u="none" strike="noStrike">
                          <a:effectLst/>
                        </a:rPr>
                        <a:t>9%</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8%</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8%</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14%</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9%</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10%</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6%</a:t>
                      </a:r>
                      <a:endParaRPr lang="es-CO" sz="1200" b="0" i="0" u="none" strike="noStrike">
                        <a:solidFill>
                          <a:srgbClr val="000000"/>
                        </a:solidFill>
                        <a:effectLst/>
                        <a:latin typeface="+mn-lt"/>
                      </a:endParaRPr>
                    </a:p>
                  </a:txBody>
                  <a:tcPr marL="1223" marR="1223" marT="1223" marB="0" anchor="ctr"/>
                </a:tc>
                <a:extLst>
                  <a:ext uri="{0D108BD9-81ED-4DB2-BD59-A6C34878D82A}">
                    <a16:rowId xmlns:a16="http://schemas.microsoft.com/office/drawing/2014/main" val="3290362421"/>
                  </a:ext>
                </a:extLst>
              </a:tr>
              <a:tr h="0">
                <a:tc>
                  <a:txBody>
                    <a:bodyPr/>
                    <a:lstStyle/>
                    <a:p>
                      <a:pPr algn="r" fontAlgn="ctr"/>
                      <a:r>
                        <a:rPr lang="es-MX" sz="1200" b="1" u="none" strike="noStrike">
                          <a:effectLst/>
                        </a:rPr>
                        <a:t>Más de 500 mil pesos</a:t>
                      </a:r>
                      <a:endParaRPr lang="es-MX" sz="1200" b="1"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4%</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1%</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5%</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5%</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7%</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3%</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2%</a:t>
                      </a:r>
                      <a:endParaRPr lang="es-CO" sz="1200" b="0" i="0" u="none" strike="noStrike">
                        <a:solidFill>
                          <a:srgbClr val="000000"/>
                        </a:solidFill>
                        <a:effectLst/>
                        <a:latin typeface="+mn-lt"/>
                      </a:endParaRPr>
                    </a:p>
                  </a:txBody>
                  <a:tcPr marL="1223" marR="1223" marT="1223" marB="0" anchor="ctr"/>
                </a:tc>
                <a:extLst>
                  <a:ext uri="{0D108BD9-81ED-4DB2-BD59-A6C34878D82A}">
                    <a16:rowId xmlns:a16="http://schemas.microsoft.com/office/drawing/2014/main" val="1078198230"/>
                  </a:ext>
                </a:extLst>
              </a:tr>
              <a:tr h="0">
                <a:tc>
                  <a:txBody>
                    <a:bodyPr/>
                    <a:lstStyle/>
                    <a:p>
                      <a:pPr algn="r" fontAlgn="ctr"/>
                      <a:r>
                        <a:rPr lang="es-CO" sz="1200" b="1" u="none" strike="noStrike" dirty="0">
                          <a:effectLst/>
                        </a:rPr>
                        <a:t>No sabe/no responde</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u="none" strike="noStrike">
                          <a:effectLst/>
                        </a:rPr>
                        <a:t>3%</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0%</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3%</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4%</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3%</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3%</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3%</a:t>
                      </a:r>
                      <a:endParaRPr lang="es-CO" sz="1200" b="0" i="0" u="none" strike="noStrike">
                        <a:solidFill>
                          <a:srgbClr val="000000"/>
                        </a:solidFill>
                        <a:effectLst/>
                        <a:latin typeface="+mn-lt"/>
                      </a:endParaRPr>
                    </a:p>
                  </a:txBody>
                  <a:tcPr marL="1223" marR="1223" marT="1223" marB="0" anchor="ctr"/>
                </a:tc>
                <a:extLst>
                  <a:ext uri="{0D108BD9-81ED-4DB2-BD59-A6C34878D82A}">
                    <a16:rowId xmlns:a16="http://schemas.microsoft.com/office/drawing/2014/main" val="691681109"/>
                  </a:ext>
                </a:extLst>
              </a:tr>
              <a:tr h="0">
                <a:tc>
                  <a:txBody>
                    <a:bodyPr/>
                    <a:lstStyle/>
                    <a:p>
                      <a:pPr algn="r" fontAlgn="ctr"/>
                      <a:r>
                        <a:rPr lang="es-CO" sz="1200" b="1" u="none" strike="noStrike" dirty="0">
                          <a:effectLst/>
                        </a:rPr>
                        <a:t>Total</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223" marR="1223" marT="1223" marB="0" anchor="ctr"/>
                </a:tc>
                <a:tc>
                  <a:txBody>
                    <a:bodyPr/>
                    <a:lstStyle/>
                    <a:p>
                      <a:pPr algn="ctr" fontAlgn="ctr"/>
                      <a:r>
                        <a:rPr lang="es-CO" sz="1200" u="none" strike="noStrike">
                          <a:effectLst/>
                        </a:rPr>
                        <a:t>100%</a:t>
                      </a:r>
                      <a:endParaRPr lang="es-CO" sz="1200" b="0" i="0" u="none" strike="noStrike">
                        <a:solidFill>
                          <a:srgbClr val="000000"/>
                        </a:solidFill>
                        <a:effectLst/>
                        <a:latin typeface="+mn-lt"/>
                      </a:endParaRPr>
                    </a:p>
                  </a:txBody>
                  <a:tcPr marL="1223" marR="1223" marT="1223" marB="0" anchor="ctr"/>
                </a:tc>
                <a:extLst>
                  <a:ext uri="{0D108BD9-81ED-4DB2-BD59-A6C34878D82A}">
                    <a16:rowId xmlns:a16="http://schemas.microsoft.com/office/drawing/2014/main" val="402411685"/>
                  </a:ext>
                </a:extLst>
              </a:tr>
              <a:tr h="0">
                <a:tc>
                  <a:txBody>
                    <a:bodyPr/>
                    <a:lstStyle/>
                    <a:p>
                      <a:pPr algn="r" fontAlgn="ctr"/>
                      <a:r>
                        <a:rPr lang="es-CO" sz="1200" b="1" u="none" strike="noStrike" dirty="0">
                          <a:effectLst/>
                        </a:rPr>
                        <a:t>Base Expandida</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1.652.557</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a:effectLst/>
                        </a:rPr>
                        <a:t>205.446</a:t>
                      </a:r>
                      <a:endParaRPr lang="es-CO" sz="1200" b="1" i="0" u="none" strike="noStrike">
                        <a:solidFill>
                          <a:srgbClr val="000000"/>
                        </a:solidFill>
                        <a:effectLst/>
                        <a:latin typeface="+mn-lt"/>
                      </a:endParaRPr>
                    </a:p>
                  </a:txBody>
                  <a:tcPr marL="1223" marR="1223" marT="1223" marB="0" anchor="ctr"/>
                </a:tc>
                <a:tc>
                  <a:txBody>
                    <a:bodyPr/>
                    <a:lstStyle/>
                    <a:p>
                      <a:pPr algn="ctr" fontAlgn="ctr"/>
                      <a:r>
                        <a:rPr lang="es-CO" sz="1200" b="1" u="none" strike="noStrike">
                          <a:effectLst/>
                        </a:rPr>
                        <a:t>294.934</a:t>
                      </a:r>
                      <a:endParaRPr lang="es-CO" sz="1200" b="1" i="0" u="none" strike="noStrike">
                        <a:solidFill>
                          <a:srgbClr val="000000"/>
                        </a:solidFill>
                        <a:effectLst/>
                        <a:latin typeface="+mn-lt"/>
                      </a:endParaRPr>
                    </a:p>
                  </a:txBody>
                  <a:tcPr marL="1223" marR="1223" marT="1223" marB="0" anchor="ctr"/>
                </a:tc>
                <a:tc>
                  <a:txBody>
                    <a:bodyPr/>
                    <a:lstStyle/>
                    <a:p>
                      <a:pPr algn="ctr" fontAlgn="ctr"/>
                      <a:r>
                        <a:rPr lang="es-CO" sz="1200" b="1" u="none" strike="noStrike">
                          <a:effectLst/>
                        </a:rPr>
                        <a:t>270.878</a:t>
                      </a:r>
                      <a:endParaRPr lang="es-CO" sz="1200" b="1" i="0" u="none" strike="noStrike">
                        <a:solidFill>
                          <a:srgbClr val="000000"/>
                        </a:solidFill>
                        <a:effectLst/>
                        <a:latin typeface="+mn-lt"/>
                      </a:endParaRPr>
                    </a:p>
                  </a:txBody>
                  <a:tcPr marL="1223" marR="1223" marT="1223" marB="0" anchor="ctr"/>
                </a:tc>
                <a:tc>
                  <a:txBody>
                    <a:bodyPr/>
                    <a:lstStyle/>
                    <a:p>
                      <a:pPr algn="ctr" fontAlgn="ctr"/>
                      <a:r>
                        <a:rPr lang="es-CO" sz="1200" b="1" u="none" strike="noStrike">
                          <a:effectLst/>
                        </a:rPr>
                        <a:t>309.932</a:t>
                      </a:r>
                      <a:endParaRPr lang="es-CO" sz="1200" b="1" i="0" u="none" strike="noStrike">
                        <a:solidFill>
                          <a:srgbClr val="000000"/>
                        </a:solidFill>
                        <a:effectLst/>
                        <a:latin typeface="+mn-lt"/>
                      </a:endParaRPr>
                    </a:p>
                  </a:txBody>
                  <a:tcPr marL="1223" marR="1223" marT="1223" marB="0" anchor="ctr"/>
                </a:tc>
                <a:tc>
                  <a:txBody>
                    <a:bodyPr/>
                    <a:lstStyle/>
                    <a:p>
                      <a:pPr algn="ctr" fontAlgn="ctr"/>
                      <a:r>
                        <a:rPr lang="es-CO" sz="1200" b="1" u="none" strike="noStrike">
                          <a:effectLst/>
                        </a:rPr>
                        <a:t>333.057</a:t>
                      </a:r>
                      <a:endParaRPr lang="es-CO" sz="1200" b="1" i="0" u="none" strike="noStrike">
                        <a:solidFill>
                          <a:srgbClr val="000000"/>
                        </a:solidFill>
                        <a:effectLst/>
                        <a:latin typeface="+mn-lt"/>
                      </a:endParaRPr>
                    </a:p>
                  </a:txBody>
                  <a:tcPr marL="1223" marR="1223" marT="1223" marB="0" anchor="ctr"/>
                </a:tc>
                <a:tc>
                  <a:txBody>
                    <a:bodyPr/>
                    <a:lstStyle/>
                    <a:p>
                      <a:pPr algn="ctr" fontAlgn="ctr"/>
                      <a:r>
                        <a:rPr lang="es-CO" sz="1200" b="1" u="none" strike="noStrike">
                          <a:effectLst/>
                        </a:rPr>
                        <a:t>238.311</a:t>
                      </a:r>
                      <a:endParaRPr lang="es-CO" sz="1200" b="1" i="0" u="none" strike="noStrike">
                        <a:solidFill>
                          <a:srgbClr val="000000"/>
                        </a:solidFill>
                        <a:effectLst/>
                        <a:latin typeface="+mn-lt"/>
                      </a:endParaRPr>
                    </a:p>
                  </a:txBody>
                  <a:tcPr marL="1223" marR="1223" marT="1223" marB="0" anchor="ctr"/>
                </a:tc>
                <a:extLst>
                  <a:ext uri="{0D108BD9-81ED-4DB2-BD59-A6C34878D82A}">
                    <a16:rowId xmlns:a16="http://schemas.microsoft.com/office/drawing/2014/main" val="3002218188"/>
                  </a:ext>
                </a:extLst>
              </a:tr>
              <a:tr h="0">
                <a:tc>
                  <a:txBody>
                    <a:bodyPr/>
                    <a:lstStyle/>
                    <a:p>
                      <a:pPr algn="r" fontAlgn="ctr"/>
                      <a:r>
                        <a:rPr lang="es-CO" sz="1200" b="1" u="none" strike="noStrike" dirty="0">
                          <a:effectLst/>
                        </a:rPr>
                        <a:t>Base Total Encuestados</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a:effectLst/>
                        </a:rPr>
                        <a:t>435</a:t>
                      </a:r>
                      <a:endParaRPr lang="es-CO" sz="1200" b="1" i="0" u="none" strike="noStrike">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54</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83</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77</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79</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80</a:t>
                      </a:r>
                      <a:endParaRPr lang="es-CO" sz="1200" b="1" i="0" u="none" strike="noStrike" dirty="0">
                        <a:solidFill>
                          <a:srgbClr val="000000"/>
                        </a:solidFill>
                        <a:effectLst/>
                        <a:latin typeface="+mn-lt"/>
                      </a:endParaRPr>
                    </a:p>
                  </a:txBody>
                  <a:tcPr marL="1223" marR="1223" marT="1223" marB="0" anchor="ctr"/>
                </a:tc>
                <a:tc>
                  <a:txBody>
                    <a:bodyPr/>
                    <a:lstStyle/>
                    <a:p>
                      <a:pPr algn="ctr" fontAlgn="ctr"/>
                      <a:r>
                        <a:rPr lang="es-CO" sz="1200" b="1" u="none" strike="noStrike" dirty="0">
                          <a:effectLst/>
                        </a:rPr>
                        <a:t>62</a:t>
                      </a:r>
                      <a:endParaRPr lang="es-CO" sz="1200" b="1" i="0" u="none" strike="noStrike" dirty="0">
                        <a:solidFill>
                          <a:srgbClr val="000000"/>
                        </a:solidFill>
                        <a:effectLst/>
                        <a:latin typeface="+mn-lt"/>
                      </a:endParaRPr>
                    </a:p>
                  </a:txBody>
                  <a:tcPr marL="1223" marR="1223" marT="1223" marB="0" anchor="ctr"/>
                </a:tc>
                <a:extLst>
                  <a:ext uri="{0D108BD9-81ED-4DB2-BD59-A6C34878D82A}">
                    <a16:rowId xmlns:a16="http://schemas.microsoft.com/office/drawing/2014/main" val="509565251"/>
                  </a:ext>
                </a:extLst>
              </a:tr>
            </a:tbl>
          </a:graphicData>
        </a:graphic>
      </p:graphicFrame>
    </p:spTree>
    <p:extLst>
      <p:ext uri="{BB962C8B-B14F-4D97-AF65-F5344CB8AC3E}">
        <p14:creationId xmlns:p14="http://schemas.microsoft.com/office/powerpoint/2010/main" val="2976475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39" name="22 Rectángulo"/>
          <p:cNvSpPr/>
          <p:nvPr/>
        </p:nvSpPr>
        <p:spPr>
          <a:xfrm>
            <a:off x="5525476" y="1646832"/>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grpSp>
        <p:nvGrpSpPr>
          <p:cNvPr id="203" name="Grupo 202"/>
          <p:cNvGrpSpPr/>
          <p:nvPr/>
        </p:nvGrpSpPr>
        <p:grpSpPr>
          <a:xfrm>
            <a:off x="4893576" y="5862605"/>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631504" y="5853916"/>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229" name="Grupo 228"/>
          <p:cNvGrpSpPr/>
          <p:nvPr/>
        </p:nvGrpSpPr>
        <p:grpSpPr>
          <a:xfrm>
            <a:off x="8845727" y="5862605"/>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35</a:t>
            </a:fld>
            <a:endParaRPr sz="1350" dirty="0">
              <a:solidFill>
                <a:schemeClr val="accent3">
                  <a:lumMod val="75000"/>
                </a:schemeClr>
              </a:solidFill>
              <a:latin typeface="Calibri"/>
              <a:cs typeface="Calibri"/>
            </a:endParaRPr>
          </a:p>
        </p:txBody>
      </p:sp>
      <p:sp>
        <p:nvSpPr>
          <p:cNvPr id="78" name="object 4">
            <a:extLst>
              <a:ext uri="{FF2B5EF4-FFF2-40B4-BE49-F238E27FC236}">
                <a16:creationId xmlns:a16="http://schemas.microsoft.com/office/drawing/2014/main" id="{A7157F5C-9DC2-425E-A31F-74B0C3BE6816}"/>
              </a:ext>
            </a:extLst>
          </p:cNvPr>
          <p:cNvSpPr txBox="1"/>
          <p:nvPr/>
        </p:nvSpPr>
        <p:spPr>
          <a:xfrm>
            <a:off x="1133032"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79" name="object 4">
            <a:extLst>
              <a:ext uri="{FF2B5EF4-FFF2-40B4-BE49-F238E27FC236}">
                <a16:creationId xmlns:a16="http://schemas.microsoft.com/office/drawing/2014/main" id="{FC66D8EB-E0AF-40E7-8EE1-0C25FBC9B55C}"/>
              </a:ext>
            </a:extLst>
          </p:cNvPr>
          <p:cNvSpPr txBox="1"/>
          <p:nvPr/>
        </p:nvSpPr>
        <p:spPr>
          <a:xfrm>
            <a:off x="4975325"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80" name="Rectángulo 79">
            <a:extLst>
              <a:ext uri="{FF2B5EF4-FFF2-40B4-BE49-F238E27FC236}">
                <a16:creationId xmlns:a16="http://schemas.microsoft.com/office/drawing/2014/main" id="{82BEA086-6F56-425E-93AB-1C9BCBCE5A27}"/>
              </a:ext>
            </a:extLst>
          </p:cNvPr>
          <p:cNvSpPr/>
          <p:nvPr/>
        </p:nvSpPr>
        <p:spPr>
          <a:xfrm>
            <a:off x="983432" y="2275025"/>
            <a:ext cx="2546149"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1" name="Rectángulo 80">
            <a:extLst>
              <a:ext uri="{FF2B5EF4-FFF2-40B4-BE49-F238E27FC236}">
                <a16:creationId xmlns:a16="http://schemas.microsoft.com/office/drawing/2014/main" id="{7081C7F0-A3E9-4743-9530-F2B4C8089B2D}"/>
              </a:ext>
            </a:extLst>
          </p:cNvPr>
          <p:cNvSpPr/>
          <p:nvPr/>
        </p:nvSpPr>
        <p:spPr>
          <a:xfrm>
            <a:off x="4236369" y="2275025"/>
            <a:ext cx="3515815"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2" name="object 4">
            <a:extLst>
              <a:ext uri="{FF2B5EF4-FFF2-40B4-BE49-F238E27FC236}">
                <a16:creationId xmlns:a16="http://schemas.microsoft.com/office/drawing/2014/main" id="{FC66D8EB-E0AF-40E7-8EE1-0C25FBC9B55C}"/>
              </a:ext>
            </a:extLst>
          </p:cNvPr>
          <p:cNvSpPr txBox="1"/>
          <p:nvPr/>
        </p:nvSpPr>
        <p:spPr>
          <a:xfrm>
            <a:off x="8719741" y="264422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83" name="Rectángulo 82">
            <a:extLst>
              <a:ext uri="{FF2B5EF4-FFF2-40B4-BE49-F238E27FC236}">
                <a16:creationId xmlns:a16="http://schemas.microsoft.com/office/drawing/2014/main" id="{7081C7F0-A3E9-4743-9530-F2B4C8089B2D}"/>
              </a:ext>
            </a:extLst>
          </p:cNvPr>
          <p:cNvSpPr/>
          <p:nvPr/>
        </p:nvSpPr>
        <p:spPr>
          <a:xfrm>
            <a:off x="8256240" y="2276872"/>
            <a:ext cx="3312368"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PERSONAS CON</a:t>
            </a:r>
          </a:p>
          <a:p>
            <a:pPr marL="8573" marR="3429">
              <a:spcBef>
                <a:spcPts val="68"/>
              </a:spcBef>
            </a:pPr>
            <a:r>
              <a:rPr lang="es-MX" sz="2363" spc="101" dirty="0">
                <a:solidFill>
                  <a:schemeClr val="accent3">
                    <a:lumMod val="75000"/>
                  </a:schemeClr>
                </a:solidFill>
                <a:latin typeface="+mn-lt"/>
              </a:rPr>
              <a:t>ATENCIÓN ESPECIAL</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su hogar hay personas que requieran atención y cuidado permanente por alguna enfermedad, accidente o por su edad (niños o persona mayor)?</a:t>
            </a:r>
          </a:p>
        </p:txBody>
      </p:sp>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983549287"/>
              </p:ext>
            </p:extLst>
          </p:nvPr>
        </p:nvGraphicFramePr>
        <p:xfrm>
          <a:off x="4439817" y="2973727"/>
          <a:ext cx="3077467" cy="2683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851618"/>
              </p:ext>
            </p:extLst>
          </p:nvPr>
        </p:nvGraphicFramePr>
        <p:xfrm>
          <a:off x="8419133" y="2973727"/>
          <a:ext cx="3077467" cy="2685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186598183"/>
              </p:ext>
            </p:extLst>
          </p:nvPr>
        </p:nvGraphicFramePr>
        <p:xfrm>
          <a:off x="767408" y="2973595"/>
          <a:ext cx="3077467" cy="26397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35011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36</a:t>
            </a:fld>
            <a:endParaRPr sz="1350" dirty="0">
              <a:solidFill>
                <a:schemeClr val="accent3">
                  <a:lumMod val="75000"/>
                </a:schemeClr>
              </a:solidFill>
              <a:latin typeface="Calibri"/>
              <a:cs typeface="Calibri"/>
            </a:endParaRPr>
          </a:p>
        </p:txBody>
      </p:sp>
      <p:grpSp>
        <p:nvGrpSpPr>
          <p:cNvPr id="9" name="Grupo 8"/>
          <p:cNvGrpSpPr/>
          <p:nvPr/>
        </p:nvGrpSpPr>
        <p:grpSpPr>
          <a:xfrm>
            <a:off x="119337" y="4782485"/>
            <a:ext cx="2958374" cy="446715"/>
            <a:chOff x="8957443" y="6078629"/>
            <a:chExt cx="3519487" cy="446715"/>
          </a:xfrm>
        </p:grpSpPr>
        <p:sp>
          <p:nvSpPr>
            <p:cNvPr id="10"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000" dirty="0">
                <a:solidFill>
                  <a:schemeClr val="accent3">
                    <a:lumMod val="75000"/>
                  </a:schemeClr>
                </a:solidFill>
              </a:endParaRPr>
            </a:p>
          </p:txBody>
        </p:sp>
        <p:sp>
          <p:nvSpPr>
            <p:cNvPr id="11" name="CuadroTexto 10">
              <a:extLst>
                <a:ext uri="{FF2B5EF4-FFF2-40B4-BE49-F238E27FC236}">
                  <a16:creationId xmlns:a16="http://schemas.microsoft.com/office/drawing/2014/main" id="{C80FD727-6A73-4F22-989A-FF4F7D29AFB0}"/>
                </a:ext>
              </a:extLst>
            </p:cNvPr>
            <p:cNvSpPr txBox="1"/>
            <p:nvPr/>
          </p:nvSpPr>
          <p:spPr>
            <a:xfrm>
              <a:off x="9886787" y="6094457"/>
              <a:ext cx="776548" cy="415498"/>
            </a:xfrm>
            <a:prstGeom prst="rect">
              <a:avLst/>
            </a:prstGeom>
            <a:noFill/>
          </p:spPr>
          <p:txBody>
            <a:bodyPr wrap="none" rtlCol="0">
              <a:spAutoFit/>
            </a:bodyPr>
            <a:lstStyle/>
            <a:p>
              <a:r>
                <a:rPr lang="es-CO" sz="1000" dirty="0">
                  <a:solidFill>
                    <a:schemeClr val="accent3">
                      <a:lumMod val="75000"/>
                    </a:schemeClr>
                  </a:solidFill>
                  <a:latin typeface="+mn-lt"/>
                </a:rPr>
                <a:t>Ladera</a:t>
              </a:r>
            </a:p>
            <a:p>
              <a:r>
                <a:rPr lang="es-CO" sz="1000" dirty="0">
                  <a:solidFill>
                    <a:schemeClr val="accent3">
                      <a:lumMod val="75000"/>
                    </a:schemeClr>
                  </a:solidFill>
                  <a:latin typeface="+mn-lt"/>
                </a:rPr>
                <a:t>Base: 42</a:t>
              </a:r>
            </a:p>
          </p:txBody>
        </p:sp>
        <p:sp>
          <p:nvSpPr>
            <p:cNvPr id="12" name="Rectángulo 1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13" name="CuadroTexto 12">
              <a:extLst>
                <a:ext uri="{FF2B5EF4-FFF2-40B4-BE49-F238E27FC236}">
                  <a16:creationId xmlns:a16="http://schemas.microsoft.com/office/drawing/2014/main" id="{958EB4CF-4518-4B49-9A15-18ADBDAAF982}"/>
                </a:ext>
              </a:extLst>
            </p:cNvPr>
            <p:cNvSpPr txBox="1"/>
            <p:nvPr/>
          </p:nvSpPr>
          <p:spPr>
            <a:xfrm>
              <a:off x="9094699" y="6094457"/>
              <a:ext cx="801340" cy="415498"/>
            </a:xfrm>
            <a:prstGeom prst="rect">
              <a:avLst/>
            </a:prstGeom>
            <a:noFill/>
          </p:spPr>
          <p:txBody>
            <a:bodyPr wrap="none" rtlCol="0">
              <a:spAutoFit/>
            </a:bodyPr>
            <a:lstStyle/>
            <a:p>
              <a:r>
                <a:rPr lang="es-CO" sz="1000" dirty="0">
                  <a:solidFill>
                    <a:schemeClr val="accent3">
                      <a:lumMod val="75000"/>
                    </a:schemeClr>
                  </a:solidFill>
                  <a:latin typeface="+mn-lt"/>
                </a:rPr>
                <a:t>Centro A</a:t>
              </a:r>
            </a:p>
            <a:p>
              <a:r>
                <a:rPr lang="es-CO" sz="1000" dirty="0">
                  <a:solidFill>
                    <a:schemeClr val="accent3">
                      <a:lumMod val="75000"/>
                    </a:schemeClr>
                  </a:solidFill>
                  <a:latin typeface="+mn-lt"/>
                </a:rPr>
                <a:t>Base: 89</a:t>
              </a:r>
            </a:p>
          </p:txBody>
        </p:sp>
        <p:sp>
          <p:nvSpPr>
            <p:cNvPr id="14" name="Rectángulo 13">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15" name="Rectángulo 14">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16" name="CuadroTexto 15">
              <a:extLst>
                <a:ext uri="{FF2B5EF4-FFF2-40B4-BE49-F238E27FC236}">
                  <a16:creationId xmlns:a16="http://schemas.microsoft.com/office/drawing/2014/main" id="{C80FD727-6A73-4F22-989A-FF4F7D29AFB0}"/>
                </a:ext>
              </a:extLst>
            </p:cNvPr>
            <p:cNvSpPr txBox="1"/>
            <p:nvPr/>
          </p:nvSpPr>
          <p:spPr>
            <a:xfrm>
              <a:off x="10630912" y="6078629"/>
              <a:ext cx="955810" cy="400110"/>
            </a:xfrm>
            <a:prstGeom prst="rect">
              <a:avLst/>
            </a:prstGeom>
            <a:noFill/>
          </p:spPr>
          <p:txBody>
            <a:bodyPr wrap="none" rtlCol="0">
              <a:spAutoFit/>
            </a:bodyPr>
            <a:lstStyle/>
            <a:p>
              <a:r>
                <a:rPr lang="es-CO" sz="1000" dirty="0">
                  <a:solidFill>
                    <a:schemeClr val="accent3">
                      <a:lumMod val="75000"/>
                    </a:schemeClr>
                  </a:solidFill>
                  <a:latin typeface="+mn-lt"/>
                </a:rPr>
                <a:t>U. Corredor</a:t>
              </a:r>
            </a:p>
            <a:p>
              <a:r>
                <a:rPr lang="es-CO" sz="1000" dirty="0">
                  <a:solidFill>
                    <a:schemeClr val="accent3">
                      <a:lumMod val="75000"/>
                    </a:schemeClr>
                  </a:solidFill>
                  <a:latin typeface="+mn-lt"/>
                </a:rPr>
                <a:t>Base: 171</a:t>
              </a:r>
            </a:p>
          </p:txBody>
        </p:sp>
        <p:sp>
          <p:nvSpPr>
            <p:cNvPr id="17" name="Rectángulo 16">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000" dirty="0">
                <a:solidFill>
                  <a:schemeClr val="accent3">
                    <a:lumMod val="75000"/>
                  </a:schemeClr>
                </a:solidFill>
              </a:endParaRPr>
            </a:p>
          </p:txBody>
        </p:sp>
        <p:sp>
          <p:nvSpPr>
            <p:cNvPr id="18" name="CuadroTexto 17">
              <a:extLst>
                <a:ext uri="{FF2B5EF4-FFF2-40B4-BE49-F238E27FC236}">
                  <a16:creationId xmlns:a16="http://schemas.microsoft.com/office/drawing/2014/main" id="{C80FD727-6A73-4F22-989A-FF4F7D29AFB0}"/>
                </a:ext>
              </a:extLst>
            </p:cNvPr>
            <p:cNvSpPr txBox="1"/>
            <p:nvPr/>
          </p:nvSpPr>
          <p:spPr>
            <a:xfrm>
              <a:off x="11566889" y="6093296"/>
              <a:ext cx="910041" cy="415498"/>
            </a:xfrm>
            <a:prstGeom prst="rect">
              <a:avLst/>
            </a:prstGeom>
            <a:noFill/>
          </p:spPr>
          <p:txBody>
            <a:bodyPr wrap="none" rtlCol="0">
              <a:spAutoFit/>
            </a:bodyPr>
            <a:lstStyle/>
            <a:p>
              <a:r>
                <a:rPr lang="es-CO" sz="1000" dirty="0">
                  <a:solidFill>
                    <a:schemeClr val="accent3">
                      <a:lumMod val="75000"/>
                    </a:schemeClr>
                  </a:solidFill>
                  <a:latin typeface="+mn-lt"/>
                </a:rPr>
                <a:t>U. Oriente</a:t>
              </a:r>
            </a:p>
            <a:p>
              <a:r>
                <a:rPr lang="es-CO" sz="1000" dirty="0">
                  <a:solidFill>
                    <a:schemeClr val="accent3">
                      <a:lumMod val="75000"/>
                    </a:schemeClr>
                  </a:solidFill>
                  <a:latin typeface="+mn-lt"/>
                </a:rPr>
                <a:t>Base: 133</a:t>
              </a:r>
            </a:p>
          </p:txBody>
        </p:sp>
      </p:grpSp>
      <p:sp>
        <p:nvSpPr>
          <p:cNvPr id="19" name="object 4">
            <a:extLst>
              <a:ext uri="{FF2B5EF4-FFF2-40B4-BE49-F238E27FC236}">
                <a16:creationId xmlns:a16="http://schemas.microsoft.com/office/drawing/2014/main" id="{FC66D8EB-E0AF-40E7-8EE1-0C25FBC9B55C}"/>
              </a:ext>
            </a:extLst>
          </p:cNvPr>
          <p:cNvSpPr txBox="1"/>
          <p:nvPr/>
        </p:nvSpPr>
        <p:spPr>
          <a:xfrm>
            <a:off x="511631" y="198884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aphicFrame>
        <p:nvGraphicFramePr>
          <p:cNvPr id="2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020552434"/>
              </p:ext>
            </p:extLst>
          </p:nvPr>
        </p:nvGraphicFramePr>
        <p:xfrm>
          <a:off x="116654" y="2258526"/>
          <a:ext cx="2863353" cy="2632465"/>
        </p:xfrm>
        <a:graphic>
          <a:graphicData uri="http://schemas.openxmlformats.org/drawingml/2006/chart">
            <c:chart xmlns:c="http://schemas.openxmlformats.org/drawingml/2006/chart" xmlns:r="http://schemas.openxmlformats.org/officeDocument/2006/relationships" r:id="rId2"/>
          </a:graphicData>
        </a:graphic>
      </p:graphicFrame>
      <p:sp>
        <p:nvSpPr>
          <p:cNvPr id="23"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PERSONAS CON</a:t>
            </a:r>
          </a:p>
          <a:p>
            <a:pPr marL="8573" marR="3429">
              <a:spcBef>
                <a:spcPts val="68"/>
              </a:spcBef>
            </a:pPr>
            <a:r>
              <a:rPr lang="es-MX" sz="2363" spc="101" dirty="0">
                <a:solidFill>
                  <a:schemeClr val="accent3">
                    <a:lumMod val="75000"/>
                  </a:schemeClr>
                </a:solidFill>
                <a:latin typeface="+mn-lt"/>
              </a:rPr>
              <a:t>ATENCIÓN ESPECIAL</a:t>
            </a:r>
            <a:endParaRPr lang="es-MX" sz="2363" spc="84" dirty="0">
              <a:solidFill>
                <a:schemeClr val="accent3">
                  <a:lumMod val="75000"/>
                </a:schemeClr>
              </a:solidFill>
              <a:latin typeface="+mn-lt"/>
            </a:endParaRPr>
          </a:p>
        </p:txBody>
      </p:sp>
      <p:sp>
        <p:nvSpPr>
          <p:cNvPr id="26" name="object 8"/>
          <p:cNvSpPr txBox="1"/>
          <p:nvPr/>
        </p:nvSpPr>
        <p:spPr>
          <a:xfrm>
            <a:off x="551384" y="1052736"/>
            <a:ext cx="9078278" cy="424155"/>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su hogar hay personas que requieran atención y cuidado permanente por alguna enfermedad, accidente o por su edad (niños o persona mayor)?</a:t>
            </a:r>
          </a:p>
        </p:txBody>
      </p:sp>
      <p:graphicFrame>
        <p:nvGraphicFramePr>
          <p:cNvPr id="2" name="Tabla 1"/>
          <p:cNvGraphicFramePr>
            <a:graphicFrameLocks noGrp="1"/>
          </p:cNvGraphicFramePr>
          <p:nvPr>
            <p:extLst>
              <p:ext uri="{D42A27DB-BD31-4B8C-83A1-F6EECF244321}">
                <p14:modId xmlns:p14="http://schemas.microsoft.com/office/powerpoint/2010/main" val="3970285886"/>
              </p:ext>
            </p:extLst>
          </p:nvPr>
        </p:nvGraphicFramePr>
        <p:xfrm>
          <a:off x="5090523" y="2026910"/>
          <a:ext cx="6786259" cy="1186066"/>
        </p:xfrm>
        <a:graphic>
          <a:graphicData uri="http://schemas.openxmlformats.org/drawingml/2006/table">
            <a:tbl>
              <a:tblPr>
                <a:tableStyleId>{69C7853C-536D-4A76-A0AE-DD22124D55A5}</a:tableStyleId>
              </a:tblPr>
              <a:tblGrid>
                <a:gridCol w="1494259">
                  <a:extLst>
                    <a:ext uri="{9D8B030D-6E8A-4147-A177-3AD203B41FA5}">
                      <a16:colId xmlns:a16="http://schemas.microsoft.com/office/drawing/2014/main" val="3730152700"/>
                    </a:ext>
                  </a:extLst>
                </a:gridCol>
                <a:gridCol w="756000">
                  <a:extLst>
                    <a:ext uri="{9D8B030D-6E8A-4147-A177-3AD203B41FA5}">
                      <a16:colId xmlns:a16="http://schemas.microsoft.com/office/drawing/2014/main" val="2270763337"/>
                    </a:ext>
                  </a:extLst>
                </a:gridCol>
                <a:gridCol w="756000">
                  <a:extLst>
                    <a:ext uri="{9D8B030D-6E8A-4147-A177-3AD203B41FA5}">
                      <a16:colId xmlns:a16="http://schemas.microsoft.com/office/drawing/2014/main" val="1639702869"/>
                    </a:ext>
                  </a:extLst>
                </a:gridCol>
                <a:gridCol w="756000">
                  <a:extLst>
                    <a:ext uri="{9D8B030D-6E8A-4147-A177-3AD203B41FA5}">
                      <a16:colId xmlns:a16="http://schemas.microsoft.com/office/drawing/2014/main" val="2512928080"/>
                    </a:ext>
                  </a:extLst>
                </a:gridCol>
                <a:gridCol w="756000">
                  <a:extLst>
                    <a:ext uri="{9D8B030D-6E8A-4147-A177-3AD203B41FA5}">
                      <a16:colId xmlns:a16="http://schemas.microsoft.com/office/drawing/2014/main" val="2336065830"/>
                    </a:ext>
                  </a:extLst>
                </a:gridCol>
                <a:gridCol w="756000">
                  <a:extLst>
                    <a:ext uri="{9D8B030D-6E8A-4147-A177-3AD203B41FA5}">
                      <a16:colId xmlns:a16="http://schemas.microsoft.com/office/drawing/2014/main" val="4241760932"/>
                    </a:ext>
                  </a:extLst>
                </a:gridCol>
                <a:gridCol w="756000">
                  <a:extLst>
                    <a:ext uri="{9D8B030D-6E8A-4147-A177-3AD203B41FA5}">
                      <a16:colId xmlns:a16="http://schemas.microsoft.com/office/drawing/2014/main" val="4274280864"/>
                    </a:ext>
                  </a:extLst>
                </a:gridCol>
                <a:gridCol w="756000">
                  <a:extLst>
                    <a:ext uri="{9D8B030D-6E8A-4147-A177-3AD203B41FA5}">
                      <a16:colId xmlns:a16="http://schemas.microsoft.com/office/drawing/2014/main" val="1550809843"/>
                    </a:ext>
                  </a:extLst>
                </a:gridCol>
              </a:tblGrid>
              <a:tr h="35964">
                <a:tc rowSpan="2">
                  <a:txBody>
                    <a:bodyPr/>
                    <a:lstStyle/>
                    <a:p>
                      <a:pPr algn="l" fontAlgn="ctr"/>
                      <a:r>
                        <a:rPr lang="es-CO" sz="1100" u="none" strike="noStrike" dirty="0">
                          <a:effectLst/>
                        </a:rPr>
                        <a:t> </a:t>
                      </a:r>
                      <a:endParaRPr lang="es-CO" sz="1100" b="0" i="0" u="none" strike="noStrike" dirty="0">
                        <a:solidFill>
                          <a:srgbClr val="000000"/>
                        </a:solidFill>
                        <a:effectLst/>
                        <a:latin typeface="+mn-lt"/>
                      </a:endParaRPr>
                    </a:p>
                  </a:txBody>
                  <a:tcPr marL="1798" marR="1798" marT="1798" marB="0" anchor="ctr"/>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798" marR="1798" marT="1798" marB="0" anchor="ctr"/>
                </a:tc>
                <a:tc gridSpan="6">
                  <a:txBody>
                    <a:bodyPr/>
                    <a:lstStyle/>
                    <a:p>
                      <a:pPr algn="ctr" fontAlgn="ctr"/>
                      <a:r>
                        <a:rPr lang="es-CO" sz="1100" b="1" u="none" strike="noStrike" dirty="0">
                          <a:effectLst/>
                        </a:rPr>
                        <a:t>Rango Edad</a:t>
                      </a:r>
                      <a:endParaRPr lang="es-CO" sz="1100" b="1" i="0" u="none" strike="noStrike" dirty="0">
                        <a:solidFill>
                          <a:srgbClr val="000000"/>
                        </a:solidFill>
                        <a:effectLst/>
                        <a:latin typeface="+mn-lt"/>
                      </a:endParaRPr>
                    </a:p>
                  </a:txBody>
                  <a:tcPr marL="1798" marR="1798" marT="1798"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3608498"/>
                  </a:ext>
                </a:extLst>
              </a:tr>
              <a:tr h="67014">
                <a:tc vMerge="1">
                  <a:txBody>
                    <a:bodyPr/>
                    <a:lstStyle/>
                    <a:p>
                      <a:endParaRPr lang="en-US"/>
                    </a:p>
                  </a:txBody>
                  <a:tcPr/>
                </a:tc>
                <a:tc vMerge="1">
                  <a:txBody>
                    <a:bodyPr/>
                    <a:lstStyle/>
                    <a:p>
                      <a:endParaRPr lang="en-US"/>
                    </a:p>
                  </a:txBody>
                  <a:tcPr/>
                </a:tc>
                <a:tc>
                  <a:txBody>
                    <a:bodyPr/>
                    <a:lstStyle/>
                    <a:p>
                      <a:pPr algn="ctr" fontAlgn="ctr"/>
                      <a:r>
                        <a:rPr lang="es-CO" sz="1100" b="1" u="none" strike="noStrike" dirty="0">
                          <a:effectLst/>
                        </a:rPr>
                        <a:t>18 - 24 años</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b="1" u="none" strike="noStrike">
                          <a:effectLst/>
                        </a:rPr>
                        <a:t>25 - 34 años</a:t>
                      </a:r>
                      <a:endParaRPr lang="es-CO" sz="1100" b="1" i="0" u="none" strike="noStrike">
                        <a:solidFill>
                          <a:srgbClr val="000000"/>
                        </a:solidFill>
                        <a:effectLst/>
                        <a:latin typeface="+mn-lt"/>
                      </a:endParaRPr>
                    </a:p>
                  </a:txBody>
                  <a:tcPr marL="1798" marR="1798" marT="1798" marB="0" anchor="ctr"/>
                </a:tc>
                <a:tc>
                  <a:txBody>
                    <a:bodyPr/>
                    <a:lstStyle/>
                    <a:p>
                      <a:pPr algn="ctr" fontAlgn="ctr"/>
                      <a:r>
                        <a:rPr lang="es-CO" sz="1100" b="1" u="none" strike="noStrike">
                          <a:effectLst/>
                        </a:rPr>
                        <a:t>35 - 44 años</a:t>
                      </a:r>
                      <a:endParaRPr lang="es-CO" sz="1100" b="1" i="0" u="none" strike="noStrike">
                        <a:solidFill>
                          <a:srgbClr val="000000"/>
                        </a:solidFill>
                        <a:effectLst/>
                        <a:latin typeface="+mn-lt"/>
                      </a:endParaRPr>
                    </a:p>
                  </a:txBody>
                  <a:tcPr marL="1798" marR="1798" marT="1798" marB="0" anchor="ctr"/>
                </a:tc>
                <a:tc>
                  <a:txBody>
                    <a:bodyPr/>
                    <a:lstStyle/>
                    <a:p>
                      <a:pPr algn="ctr" fontAlgn="ctr"/>
                      <a:r>
                        <a:rPr lang="es-CO" sz="1100" b="1" u="none" strike="noStrike">
                          <a:effectLst/>
                        </a:rPr>
                        <a:t>45 - 54 años</a:t>
                      </a:r>
                      <a:endParaRPr lang="es-CO" sz="1100" b="1" i="0" u="none" strike="noStrike">
                        <a:solidFill>
                          <a:srgbClr val="000000"/>
                        </a:solidFill>
                        <a:effectLst/>
                        <a:latin typeface="+mn-lt"/>
                      </a:endParaRPr>
                    </a:p>
                  </a:txBody>
                  <a:tcPr marL="1798" marR="1798" marT="1798" marB="0" anchor="ctr"/>
                </a:tc>
                <a:tc>
                  <a:txBody>
                    <a:bodyPr/>
                    <a:lstStyle/>
                    <a:p>
                      <a:pPr algn="ctr" fontAlgn="ctr"/>
                      <a:r>
                        <a:rPr lang="es-CO" sz="1100" b="1" u="none" strike="noStrike" dirty="0">
                          <a:effectLst/>
                        </a:rPr>
                        <a:t>55 - 64 años</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b="1" u="none" strike="noStrike" dirty="0">
                          <a:effectLst/>
                        </a:rPr>
                        <a:t>65 - 80 años</a:t>
                      </a:r>
                      <a:endParaRPr lang="es-CO" sz="1100" b="1" i="0" u="none" strike="noStrike" dirty="0">
                        <a:solidFill>
                          <a:srgbClr val="000000"/>
                        </a:solidFill>
                        <a:effectLst/>
                        <a:latin typeface="+mn-lt"/>
                      </a:endParaRPr>
                    </a:p>
                  </a:txBody>
                  <a:tcPr marL="1798" marR="1798" marT="1798" marB="0" anchor="ctr"/>
                </a:tc>
                <a:extLst>
                  <a:ext uri="{0D108BD9-81ED-4DB2-BD59-A6C34878D82A}">
                    <a16:rowId xmlns:a16="http://schemas.microsoft.com/office/drawing/2014/main" val="1991888605"/>
                  </a:ext>
                </a:extLst>
              </a:tr>
              <a:tr h="40999">
                <a:tc>
                  <a:txBody>
                    <a:bodyPr/>
                    <a:lstStyle/>
                    <a:p>
                      <a:pPr algn="r" fontAlgn="ctr"/>
                      <a:r>
                        <a:rPr lang="es-CO" sz="1100" b="1" u="none" strike="noStrike" dirty="0">
                          <a:effectLst/>
                        </a:rPr>
                        <a:t>Si</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1798" marR="1798" marT="1798" marB="0" anchor="ctr"/>
                </a:tc>
                <a:extLst>
                  <a:ext uri="{0D108BD9-81ED-4DB2-BD59-A6C34878D82A}">
                    <a16:rowId xmlns:a16="http://schemas.microsoft.com/office/drawing/2014/main" val="437149904"/>
                  </a:ext>
                </a:extLst>
              </a:tr>
              <a:tr h="40999">
                <a:tc>
                  <a:txBody>
                    <a:bodyPr/>
                    <a:lstStyle/>
                    <a:p>
                      <a:pPr algn="r" fontAlgn="ctr"/>
                      <a:r>
                        <a:rPr lang="es-CO" sz="1100" b="1" u="none" strike="noStrike" dirty="0">
                          <a:effectLst/>
                        </a:rPr>
                        <a:t>No</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u="none" strike="noStrike">
                          <a:effectLst/>
                        </a:rPr>
                        <a:t>79%</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81%</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86%</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83%</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77%</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73%</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75%</a:t>
                      </a:r>
                      <a:endParaRPr lang="es-CO" sz="1100" b="0" i="0" u="none" strike="noStrike">
                        <a:solidFill>
                          <a:srgbClr val="000000"/>
                        </a:solidFill>
                        <a:effectLst/>
                        <a:latin typeface="+mn-lt"/>
                      </a:endParaRPr>
                    </a:p>
                  </a:txBody>
                  <a:tcPr marL="1798" marR="1798" marT="1798" marB="0" anchor="ctr"/>
                </a:tc>
                <a:extLst>
                  <a:ext uri="{0D108BD9-81ED-4DB2-BD59-A6C34878D82A}">
                    <a16:rowId xmlns:a16="http://schemas.microsoft.com/office/drawing/2014/main" val="1787555923"/>
                  </a:ext>
                </a:extLst>
              </a:tr>
              <a:tr h="40999">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98" marR="1798" marT="179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98" marR="1798" marT="1798" marB="0" anchor="ctr"/>
                </a:tc>
                <a:extLst>
                  <a:ext uri="{0D108BD9-81ED-4DB2-BD59-A6C34878D82A}">
                    <a16:rowId xmlns:a16="http://schemas.microsoft.com/office/drawing/2014/main" val="2450178953"/>
                  </a:ext>
                </a:extLst>
              </a:tr>
              <a:tr h="40999">
                <a:tc>
                  <a:txBody>
                    <a:bodyPr/>
                    <a:lstStyle/>
                    <a:p>
                      <a:pPr algn="r" fontAlgn="ctr"/>
                      <a:r>
                        <a:rPr lang="es-CO" sz="1100" b="1" u="none" strike="noStrike" dirty="0">
                          <a:effectLst/>
                        </a:rPr>
                        <a:t>Base Expandida</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1798" marR="1798" marT="1798"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798" marR="1798" marT="1798"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798" marR="1798" marT="1798"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1798" marR="1798" marT="1798"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1798" marR="1798" marT="1798"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1798" marR="1798" marT="1798" marB="0" anchor="ctr"/>
                </a:tc>
                <a:extLst>
                  <a:ext uri="{0D108BD9-81ED-4DB2-BD59-A6C34878D82A}">
                    <a16:rowId xmlns:a16="http://schemas.microsoft.com/office/drawing/2014/main" val="1643058915"/>
                  </a:ext>
                </a:extLst>
              </a:tr>
              <a:tr h="40999">
                <a:tc>
                  <a:txBody>
                    <a:bodyPr/>
                    <a:lstStyle/>
                    <a:p>
                      <a:pPr algn="r" fontAlgn="ctr"/>
                      <a:r>
                        <a:rPr lang="es-CO" sz="1100" b="1" u="none" strike="noStrike" dirty="0">
                          <a:effectLst/>
                        </a:rPr>
                        <a:t>Base Total Encuestados</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798" marR="1798" marT="1798"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1798" marR="1798" marT="1798"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798" marR="1798" marT="1798"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798" marR="1798" marT="1798" marB="0" anchor="ctr"/>
                </a:tc>
                <a:extLst>
                  <a:ext uri="{0D108BD9-81ED-4DB2-BD59-A6C34878D82A}">
                    <a16:rowId xmlns:a16="http://schemas.microsoft.com/office/drawing/2014/main" val="3524001604"/>
                  </a:ext>
                </a:extLst>
              </a:tr>
            </a:tbl>
          </a:graphicData>
        </a:graphic>
      </p:graphicFrame>
    </p:spTree>
    <p:extLst>
      <p:ext uri="{BB962C8B-B14F-4D97-AF65-F5344CB8AC3E}">
        <p14:creationId xmlns:p14="http://schemas.microsoft.com/office/powerpoint/2010/main" val="2728837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37</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CUIDADORES PERSONAS CON</a:t>
            </a:r>
          </a:p>
          <a:p>
            <a:pPr marL="8573" marR="3429">
              <a:spcBef>
                <a:spcPts val="68"/>
              </a:spcBef>
            </a:pPr>
            <a:r>
              <a:rPr lang="es-MX" sz="2363" spc="101" dirty="0">
                <a:solidFill>
                  <a:schemeClr val="accent3">
                    <a:lumMod val="75000"/>
                  </a:schemeClr>
                </a:solidFill>
                <a:latin typeface="+mn-lt"/>
              </a:rPr>
              <a:t>ATENCIÓN ESPECIAL</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¿Quién es la principal persona responsable por cuidar (alimentar, asear, atender) a esa persona?</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43278"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673582"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673582"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54</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673582"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82</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302177"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33</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33</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16</a:t>
              </a:r>
            </a:p>
          </p:txBody>
        </p:sp>
      </p:grpSp>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681199900"/>
              </p:ext>
            </p:extLst>
          </p:nvPr>
        </p:nvGraphicFramePr>
        <p:xfrm>
          <a:off x="4818733" y="1858368"/>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793412620"/>
              </p:ext>
            </p:extLst>
          </p:nvPr>
        </p:nvGraphicFramePr>
        <p:xfrm>
          <a:off x="839416" y="1846924"/>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27372853"/>
              </p:ext>
            </p:extLst>
          </p:nvPr>
        </p:nvGraphicFramePr>
        <p:xfrm>
          <a:off x="8563149"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02018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38</a:t>
            </a:fld>
            <a:endParaRPr sz="1350" dirty="0">
              <a:solidFill>
                <a:schemeClr val="accent3">
                  <a:lumMod val="75000"/>
                </a:schemeClr>
              </a:solidFill>
              <a:latin typeface="Calibri"/>
              <a:cs typeface="Calibri"/>
            </a:endParaRPr>
          </a:p>
        </p:txBody>
      </p:sp>
      <p:sp>
        <p:nvSpPr>
          <p:cNvPr id="2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CUIDADORES PERSONAS CON</a:t>
            </a:r>
          </a:p>
          <a:p>
            <a:pPr marL="8573" marR="3429">
              <a:spcBef>
                <a:spcPts val="68"/>
              </a:spcBef>
            </a:pPr>
            <a:r>
              <a:rPr lang="es-MX" sz="2363" spc="101" dirty="0">
                <a:solidFill>
                  <a:schemeClr val="accent3">
                    <a:lumMod val="75000"/>
                  </a:schemeClr>
                </a:solidFill>
                <a:latin typeface="+mn-lt"/>
              </a:rPr>
              <a:t>ATENCIÓN ESPECIAL</a:t>
            </a:r>
            <a:endParaRPr lang="es-MX" sz="2363" spc="84" dirty="0">
              <a:solidFill>
                <a:schemeClr val="accent3">
                  <a:lumMod val="75000"/>
                </a:schemeClr>
              </a:solidFill>
              <a:latin typeface="+mn-lt"/>
            </a:endParaRPr>
          </a:p>
        </p:txBody>
      </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¿Quién es la principal persona responsable por cuidar (alimentar, asear, atender) a esa persona?</a:t>
            </a:r>
          </a:p>
        </p:txBody>
      </p:sp>
      <p:sp>
        <p:nvSpPr>
          <p:cNvPr id="24" name="object 4">
            <a:extLst>
              <a:ext uri="{FF2B5EF4-FFF2-40B4-BE49-F238E27FC236}">
                <a16:creationId xmlns:a16="http://schemas.microsoft.com/office/drawing/2014/main" id="{FC66D8EB-E0AF-40E7-8EE1-0C25FBC9B55C}"/>
              </a:ext>
            </a:extLst>
          </p:cNvPr>
          <p:cNvSpPr txBox="1"/>
          <p:nvPr/>
        </p:nvSpPr>
        <p:spPr>
          <a:xfrm>
            <a:off x="767408"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10</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18</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28</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26</a:t>
              </a:r>
            </a:p>
          </p:txBody>
        </p:sp>
      </p:grpSp>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802466098"/>
              </p:ext>
            </p:extLst>
          </p:nvPr>
        </p:nvGraphicFramePr>
        <p:xfrm>
          <a:off x="-5803"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2581791059"/>
              </p:ext>
            </p:extLst>
          </p:nvPr>
        </p:nvGraphicFramePr>
        <p:xfrm>
          <a:off x="4439816" y="1791589"/>
          <a:ext cx="7469604" cy="2022152"/>
        </p:xfrm>
        <a:graphic>
          <a:graphicData uri="http://schemas.openxmlformats.org/drawingml/2006/table">
            <a:tbl>
              <a:tblPr>
                <a:tableStyleId>{69C7853C-536D-4A76-A0AE-DD22124D55A5}</a:tableStyleId>
              </a:tblPr>
              <a:tblGrid>
                <a:gridCol w="2681604">
                  <a:extLst>
                    <a:ext uri="{9D8B030D-6E8A-4147-A177-3AD203B41FA5}">
                      <a16:colId xmlns:a16="http://schemas.microsoft.com/office/drawing/2014/main" val="3537225202"/>
                    </a:ext>
                  </a:extLst>
                </a:gridCol>
                <a:gridCol w="684000">
                  <a:extLst>
                    <a:ext uri="{9D8B030D-6E8A-4147-A177-3AD203B41FA5}">
                      <a16:colId xmlns:a16="http://schemas.microsoft.com/office/drawing/2014/main" val="3023842757"/>
                    </a:ext>
                  </a:extLst>
                </a:gridCol>
                <a:gridCol w="684000">
                  <a:extLst>
                    <a:ext uri="{9D8B030D-6E8A-4147-A177-3AD203B41FA5}">
                      <a16:colId xmlns:a16="http://schemas.microsoft.com/office/drawing/2014/main" val="1469174720"/>
                    </a:ext>
                  </a:extLst>
                </a:gridCol>
                <a:gridCol w="684000">
                  <a:extLst>
                    <a:ext uri="{9D8B030D-6E8A-4147-A177-3AD203B41FA5}">
                      <a16:colId xmlns:a16="http://schemas.microsoft.com/office/drawing/2014/main" val="1456104209"/>
                    </a:ext>
                  </a:extLst>
                </a:gridCol>
                <a:gridCol w="684000">
                  <a:extLst>
                    <a:ext uri="{9D8B030D-6E8A-4147-A177-3AD203B41FA5}">
                      <a16:colId xmlns:a16="http://schemas.microsoft.com/office/drawing/2014/main" val="1236726059"/>
                    </a:ext>
                  </a:extLst>
                </a:gridCol>
                <a:gridCol w="684000">
                  <a:extLst>
                    <a:ext uri="{9D8B030D-6E8A-4147-A177-3AD203B41FA5}">
                      <a16:colId xmlns:a16="http://schemas.microsoft.com/office/drawing/2014/main" val="4291110985"/>
                    </a:ext>
                  </a:extLst>
                </a:gridCol>
                <a:gridCol w="684000">
                  <a:extLst>
                    <a:ext uri="{9D8B030D-6E8A-4147-A177-3AD203B41FA5}">
                      <a16:colId xmlns:a16="http://schemas.microsoft.com/office/drawing/2014/main" val="345443614"/>
                    </a:ext>
                  </a:extLst>
                </a:gridCol>
                <a:gridCol w="684000">
                  <a:extLst>
                    <a:ext uri="{9D8B030D-6E8A-4147-A177-3AD203B41FA5}">
                      <a16:colId xmlns:a16="http://schemas.microsoft.com/office/drawing/2014/main" val="103910532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952" marR="952" marT="952"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952" marR="952" marT="952"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952" marR="952" marT="952"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20421176"/>
                  </a:ext>
                </a:extLst>
              </a:tr>
              <a:tr h="35467">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952" marR="952" marT="952"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952" marR="952" marT="952"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952" marR="952" marT="952"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952" marR="952" marT="952"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952" marR="952" marT="952"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952" marR="952" marT="952" marB="0" anchor="b"/>
                </a:tc>
                <a:extLst>
                  <a:ext uri="{0D108BD9-81ED-4DB2-BD59-A6C34878D82A}">
                    <a16:rowId xmlns:a16="http://schemas.microsoft.com/office/drawing/2014/main" val="2465683004"/>
                  </a:ext>
                </a:extLst>
              </a:tr>
              <a:tr h="0">
                <a:tc>
                  <a:txBody>
                    <a:bodyPr/>
                    <a:lstStyle/>
                    <a:p>
                      <a:pPr algn="r" fontAlgn="t"/>
                      <a:r>
                        <a:rPr lang="es-CO" sz="1100" b="1" u="none" strike="noStrike" dirty="0">
                          <a:effectLst/>
                        </a:rPr>
                        <a:t>Usted</a:t>
                      </a:r>
                      <a:endParaRPr lang="es-CO" sz="1100" b="1" i="0" u="none" strike="noStrike" dirty="0">
                        <a:solidFill>
                          <a:srgbClr val="000000"/>
                        </a:solidFill>
                        <a:effectLst/>
                        <a:latin typeface="+mn-lt"/>
                      </a:endParaRPr>
                    </a:p>
                  </a:txBody>
                  <a:tcPr marL="952" marR="952" marT="952" marB="0"/>
                </a:tc>
                <a:tc>
                  <a:txBody>
                    <a:bodyPr/>
                    <a:lstStyle/>
                    <a:p>
                      <a:pPr algn="ctr" fontAlgn="ctr"/>
                      <a:r>
                        <a:rPr lang="es-CO" sz="1100" u="none" strike="noStrike">
                          <a:effectLst/>
                        </a:rPr>
                        <a:t>55%</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66%</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dirty="0">
                          <a:effectLst/>
                        </a:rPr>
                        <a:t>57%</a:t>
                      </a:r>
                      <a:endParaRPr lang="es-CO" sz="1100" b="0" i="0" u="none" strike="noStrike" dirty="0">
                        <a:solidFill>
                          <a:srgbClr val="000000"/>
                        </a:solidFill>
                        <a:effectLst/>
                        <a:latin typeface="+mn-lt"/>
                      </a:endParaRPr>
                    </a:p>
                  </a:txBody>
                  <a:tcPr marL="952" marR="952" marT="952" marB="0" anchor="ctr"/>
                </a:tc>
                <a:tc>
                  <a:txBody>
                    <a:bodyPr/>
                    <a:lstStyle/>
                    <a:p>
                      <a:pPr algn="ctr" fontAlgn="ctr"/>
                      <a:r>
                        <a:rPr lang="es-CO" sz="1100" u="none" strike="noStrike" dirty="0">
                          <a:effectLst/>
                        </a:rPr>
                        <a:t>60%</a:t>
                      </a:r>
                      <a:endParaRPr lang="es-CO" sz="1100" b="0" i="0" u="none" strike="noStrike" dirty="0">
                        <a:solidFill>
                          <a:srgbClr val="000000"/>
                        </a:solidFill>
                        <a:effectLst/>
                        <a:latin typeface="+mn-lt"/>
                      </a:endParaRPr>
                    </a:p>
                  </a:txBody>
                  <a:tcPr marL="952" marR="952" marT="952" marB="0" anchor="ctr"/>
                </a:tc>
                <a:tc>
                  <a:txBody>
                    <a:bodyPr/>
                    <a:lstStyle/>
                    <a:p>
                      <a:pPr algn="ctr" fontAlgn="ctr"/>
                      <a:r>
                        <a:rPr lang="es-CO" sz="1100" u="none" strike="noStrike">
                          <a:effectLst/>
                        </a:rPr>
                        <a:t>62%</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55%</a:t>
                      </a:r>
                      <a:endParaRPr lang="es-CO" sz="1100" b="0" i="0" u="none" strike="noStrike">
                        <a:solidFill>
                          <a:srgbClr val="000000"/>
                        </a:solidFill>
                        <a:effectLst/>
                        <a:latin typeface="+mn-lt"/>
                      </a:endParaRPr>
                    </a:p>
                  </a:txBody>
                  <a:tcPr marL="952" marR="952" marT="952" marB="0" anchor="ctr"/>
                </a:tc>
                <a:extLst>
                  <a:ext uri="{0D108BD9-81ED-4DB2-BD59-A6C34878D82A}">
                    <a16:rowId xmlns:a16="http://schemas.microsoft.com/office/drawing/2014/main" val="3124813357"/>
                  </a:ext>
                </a:extLst>
              </a:tr>
              <a:tr h="35467">
                <a:tc>
                  <a:txBody>
                    <a:bodyPr/>
                    <a:lstStyle/>
                    <a:p>
                      <a:pPr algn="r" fontAlgn="t"/>
                      <a:r>
                        <a:rPr lang="es-MX" sz="1100" b="1" u="none" strike="noStrike" dirty="0">
                          <a:effectLst/>
                        </a:rPr>
                        <a:t>Una mujer de la familia que vive con usted</a:t>
                      </a:r>
                      <a:endParaRPr lang="es-MX" sz="1100" b="1" i="0" u="none" strike="noStrike" dirty="0">
                        <a:solidFill>
                          <a:srgbClr val="000000"/>
                        </a:solidFill>
                        <a:effectLst/>
                        <a:latin typeface="+mn-lt"/>
                      </a:endParaRPr>
                    </a:p>
                  </a:txBody>
                  <a:tcPr marL="952" marR="952" marT="952" marB="0"/>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58%</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extLst>
                  <a:ext uri="{0D108BD9-81ED-4DB2-BD59-A6C34878D82A}">
                    <a16:rowId xmlns:a16="http://schemas.microsoft.com/office/drawing/2014/main" val="2344687887"/>
                  </a:ext>
                </a:extLst>
              </a:tr>
              <a:tr h="35467">
                <a:tc>
                  <a:txBody>
                    <a:bodyPr/>
                    <a:lstStyle/>
                    <a:p>
                      <a:pPr algn="r" fontAlgn="t"/>
                      <a:r>
                        <a:rPr lang="es-MX" sz="1100" b="1" u="none" strike="noStrike" dirty="0">
                          <a:effectLst/>
                        </a:rPr>
                        <a:t>Un hombre de la familia que vive con usted</a:t>
                      </a:r>
                      <a:endParaRPr lang="es-MX" sz="1100" b="1" i="0" u="none" strike="noStrike" dirty="0">
                        <a:solidFill>
                          <a:srgbClr val="000000"/>
                        </a:solidFill>
                        <a:effectLst/>
                        <a:latin typeface="+mn-lt"/>
                      </a:endParaRPr>
                    </a:p>
                  </a:txBody>
                  <a:tcPr marL="952" marR="952" marT="952"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952" marR="952" marT="952" marB="0" anchor="ctr"/>
                </a:tc>
                <a:extLst>
                  <a:ext uri="{0D108BD9-81ED-4DB2-BD59-A6C34878D82A}">
                    <a16:rowId xmlns:a16="http://schemas.microsoft.com/office/drawing/2014/main" val="1399348065"/>
                  </a:ext>
                </a:extLst>
              </a:tr>
              <a:tr h="35467">
                <a:tc>
                  <a:txBody>
                    <a:bodyPr/>
                    <a:lstStyle/>
                    <a:p>
                      <a:pPr algn="r" fontAlgn="t"/>
                      <a:r>
                        <a:rPr lang="es-CO" sz="1100" b="1" u="none" strike="noStrike">
                          <a:effectLst/>
                        </a:rPr>
                        <a:t>Una cuidadora o trabajadora doméstica</a:t>
                      </a:r>
                      <a:endParaRPr lang="es-CO" sz="1100" b="1" i="0" u="none" strike="noStrike">
                        <a:solidFill>
                          <a:srgbClr val="000000"/>
                        </a:solidFill>
                        <a:effectLst/>
                        <a:latin typeface="+mn-lt"/>
                      </a:endParaRPr>
                    </a:p>
                  </a:txBody>
                  <a:tcPr marL="952" marR="952" marT="952"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952" marR="952" marT="952" marB="0" anchor="ctr"/>
                </a:tc>
                <a:extLst>
                  <a:ext uri="{0D108BD9-81ED-4DB2-BD59-A6C34878D82A}">
                    <a16:rowId xmlns:a16="http://schemas.microsoft.com/office/drawing/2014/main" val="567657104"/>
                  </a:ext>
                </a:extLst>
              </a:tr>
              <a:tr h="35467">
                <a:tc>
                  <a:txBody>
                    <a:bodyPr/>
                    <a:lstStyle/>
                    <a:p>
                      <a:pPr algn="r" fontAlgn="t"/>
                      <a:r>
                        <a:rPr lang="es-MX" sz="1100" b="1" u="none" strike="noStrike" dirty="0">
                          <a:effectLst/>
                        </a:rPr>
                        <a:t>Otra persona que no es familia</a:t>
                      </a:r>
                      <a:endParaRPr lang="es-MX" sz="1100" b="1" i="0" u="none" strike="noStrike" dirty="0">
                        <a:solidFill>
                          <a:srgbClr val="000000"/>
                        </a:solidFill>
                        <a:effectLst/>
                        <a:latin typeface="+mn-lt"/>
                      </a:endParaRPr>
                    </a:p>
                  </a:txBody>
                  <a:tcPr marL="952" marR="952" marT="952"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52" marR="952" marT="952" marB="0" anchor="ctr"/>
                </a:tc>
                <a:extLst>
                  <a:ext uri="{0D108BD9-81ED-4DB2-BD59-A6C34878D82A}">
                    <a16:rowId xmlns:a16="http://schemas.microsoft.com/office/drawing/2014/main" val="2125325100"/>
                  </a:ext>
                </a:extLst>
              </a:tr>
              <a:tr h="35467">
                <a:tc>
                  <a:txBody>
                    <a:bodyPr/>
                    <a:lstStyle/>
                    <a:p>
                      <a:pPr algn="r" fontAlgn="t"/>
                      <a:r>
                        <a:rPr lang="es-MX" sz="1100" b="1" u="none" strike="noStrike">
                          <a:effectLst/>
                        </a:rPr>
                        <a:t>Una mujer de la familia que no vive con usted</a:t>
                      </a:r>
                      <a:endParaRPr lang="es-MX" sz="1100" b="1" i="0" u="none" strike="noStrike">
                        <a:solidFill>
                          <a:srgbClr val="000000"/>
                        </a:solidFill>
                        <a:effectLst/>
                        <a:latin typeface="+mn-lt"/>
                      </a:endParaRPr>
                    </a:p>
                  </a:txBody>
                  <a:tcPr marL="952" marR="952" marT="952"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952" marR="952" marT="952" marB="0" anchor="ctr"/>
                </a:tc>
                <a:extLst>
                  <a:ext uri="{0D108BD9-81ED-4DB2-BD59-A6C34878D82A}">
                    <a16:rowId xmlns:a16="http://schemas.microsoft.com/office/drawing/2014/main" val="1659848451"/>
                  </a:ext>
                </a:extLst>
              </a:tr>
              <a:tr h="0">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952" marR="952" marT="95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52" marR="952" marT="95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952" marR="952" marT="952" marB="0" anchor="ctr"/>
                </a:tc>
                <a:extLst>
                  <a:ext uri="{0D108BD9-81ED-4DB2-BD59-A6C34878D82A}">
                    <a16:rowId xmlns:a16="http://schemas.microsoft.com/office/drawing/2014/main" val="3205716114"/>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952" marR="952" marT="952" marB="0"/>
                </a:tc>
                <a:tc>
                  <a:txBody>
                    <a:bodyPr/>
                    <a:lstStyle/>
                    <a:p>
                      <a:pPr algn="ctr" fontAlgn="ctr"/>
                      <a:r>
                        <a:rPr lang="es-CO" sz="1100" b="1" u="none" strike="noStrike" dirty="0">
                          <a:effectLst/>
                        </a:rPr>
                        <a:t>345.084</a:t>
                      </a:r>
                      <a:endParaRPr lang="es-CO" sz="1100" b="1" i="0" u="none" strike="noStrike" dirty="0">
                        <a:solidFill>
                          <a:srgbClr val="000000"/>
                        </a:solidFill>
                        <a:effectLst/>
                        <a:latin typeface="+mn-lt"/>
                      </a:endParaRPr>
                    </a:p>
                  </a:txBody>
                  <a:tcPr marL="952" marR="952" marT="952" marB="0" anchor="ctr"/>
                </a:tc>
                <a:tc>
                  <a:txBody>
                    <a:bodyPr/>
                    <a:lstStyle/>
                    <a:p>
                      <a:pPr algn="ctr" fontAlgn="ctr"/>
                      <a:r>
                        <a:rPr lang="es-CO" sz="1100" b="1" u="none" strike="noStrike">
                          <a:effectLst/>
                        </a:rPr>
                        <a:t>39.229</a:t>
                      </a:r>
                      <a:endParaRPr lang="es-CO" sz="1100" b="1" i="0" u="none" strike="noStrike">
                        <a:solidFill>
                          <a:srgbClr val="000000"/>
                        </a:solidFill>
                        <a:effectLst/>
                        <a:latin typeface="+mn-lt"/>
                      </a:endParaRPr>
                    </a:p>
                  </a:txBody>
                  <a:tcPr marL="952" marR="952" marT="952" marB="0" anchor="ctr"/>
                </a:tc>
                <a:tc>
                  <a:txBody>
                    <a:bodyPr/>
                    <a:lstStyle/>
                    <a:p>
                      <a:pPr algn="ctr" fontAlgn="ctr"/>
                      <a:r>
                        <a:rPr lang="es-CO" sz="1100" b="1" u="none" strike="noStrike">
                          <a:effectLst/>
                        </a:rPr>
                        <a:t>42.545</a:t>
                      </a:r>
                      <a:endParaRPr lang="es-CO" sz="1100" b="1" i="0" u="none" strike="noStrike">
                        <a:solidFill>
                          <a:srgbClr val="000000"/>
                        </a:solidFill>
                        <a:effectLst/>
                        <a:latin typeface="+mn-lt"/>
                      </a:endParaRPr>
                    </a:p>
                  </a:txBody>
                  <a:tcPr marL="952" marR="952" marT="952" marB="0" anchor="ctr"/>
                </a:tc>
                <a:tc>
                  <a:txBody>
                    <a:bodyPr/>
                    <a:lstStyle/>
                    <a:p>
                      <a:pPr algn="ctr" fontAlgn="ctr"/>
                      <a:r>
                        <a:rPr lang="es-CO" sz="1100" b="1" u="none" strike="noStrike">
                          <a:effectLst/>
                        </a:rPr>
                        <a:t>44.774</a:t>
                      </a:r>
                      <a:endParaRPr lang="es-CO" sz="1100" b="1" i="0" u="none" strike="noStrike">
                        <a:solidFill>
                          <a:srgbClr val="000000"/>
                        </a:solidFill>
                        <a:effectLst/>
                        <a:latin typeface="+mn-lt"/>
                      </a:endParaRPr>
                    </a:p>
                  </a:txBody>
                  <a:tcPr marL="952" marR="952" marT="952" marB="0" anchor="ctr"/>
                </a:tc>
                <a:tc>
                  <a:txBody>
                    <a:bodyPr/>
                    <a:lstStyle/>
                    <a:p>
                      <a:pPr algn="ctr" fontAlgn="ctr"/>
                      <a:r>
                        <a:rPr lang="es-CO" sz="1100" b="1" u="none" strike="noStrike">
                          <a:effectLst/>
                        </a:rPr>
                        <a:t>70.269</a:t>
                      </a:r>
                      <a:endParaRPr lang="es-CO" sz="1100" b="1" i="0" u="none" strike="noStrike">
                        <a:solidFill>
                          <a:srgbClr val="000000"/>
                        </a:solidFill>
                        <a:effectLst/>
                        <a:latin typeface="+mn-lt"/>
                      </a:endParaRPr>
                    </a:p>
                  </a:txBody>
                  <a:tcPr marL="952" marR="952" marT="952" marB="0" anchor="ctr"/>
                </a:tc>
                <a:tc>
                  <a:txBody>
                    <a:bodyPr/>
                    <a:lstStyle/>
                    <a:p>
                      <a:pPr algn="ctr" fontAlgn="ctr"/>
                      <a:r>
                        <a:rPr lang="es-CO" sz="1100" b="1" u="none" strike="noStrike" dirty="0">
                          <a:effectLst/>
                        </a:rPr>
                        <a:t>89.712</a:t>
                      </a:r>
                      <a:endParaRPr lang="es-CO" sz="1100" b="1" i="0" u="none" strike="noStrike" dirty="0">
                        <a:solidFill>
                          <a:srgbClr val="000000"/>
                        </a:solidFill>
                        <a:effectLst/>
                        <a:latin typeface="+mn-lt"/>
                      </a:endParaRPr>
                    </a:p>
                  </a:txBody>
                  <a:tcPr marL="952" marR="952" marT="952" marB="0" anchor="ctr"/>
                </a:tc>
                <a:tc>
                  <a:txBody>
                    <a:bodyPr/>
                    <a:lstStyle/>
                    <a:p>
                      <a:pPr algn="ctr" fontAlgn="ctr"/>
                      <a:r>
                        <a:rPr lang="es-CO" sz="1100" b="1" u="none" strike="noStrike" dirty="0">
                          <a:effectLst/>
                        </a:rPr>
                        <a:t>58.554</a:t>
                      </a:r>
                      <a:endParaRPr lang="es-CO" sz="1100" b="1" i="0" u="none" strike="noStrike" dirty="0">
                        <a:solidFill>
                          <a:srgbClr val="000000"/>
                        </a:solidFill>
                        <a:effectLst/>
                        <a:latin typeface="+mn-lt"/>
                      </a:endParaRPr>
                    </a:p>
                  </a:txBody>
                  <a:tcPr marL="952" marR="952" marT="952" marB="0" anchor="ctr"/>
                </a:tc>
                <a:extLst>
                  <a:ext uri="{0D108BD9-81ED-4DB2-BD59-A6C34878D82A}">
                    <a16:rowId xmlns:a16="http://schemas.microsoft.com/office/drawing/2014/main" val="3122600232"/>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952" marR="952" marT="952" marB="0"/>
                </a:tc>
                <a:tc>
                  <a:txBody>
                    <a:bodyPr/>
                    <a:lstStyle/>
                    <a:p>
                      <a:pPr algn="ctr" fontAlgn="ctr"/>
                      <a:r>
                        <a:rPr lang="es-CO" sz="1100" b="1" u="none" strike="noStrike">
                          <a:effectLst/>
                        </a:rPr>
                        <a:t>82</a:t>
                      </a:r>
                      <a:endParaRPr lang="es-CO" sz="1100" b="1" i="0" u="none" strike="noStrike">
                        <a:solidFill>
                          <a:srgbClr val="000000"/>
                        </a:solidFill>
                        <a:effectLst/>
                        <a:latin typeface="+mn-lt"/>
                      </a:endParaRPr>
                    </a:p>
                  </a:txBody>
                  <a:tcPr marL="952" marR="952" marT="952" marB="0" anchor="ctr"/>
                </a:tc>
                <a:tc>
                  <a:txBody>
                    <a:bodyPr/>
                    <a:lstStyle/>
                    <a:p>
                      <a:pPr algn="ctr" fontAlgn="ctr"/>
                      <a:r>
                        <a:rPr lang="es-CO" sz="1100" b="1" u="none" strike="noStrike" dirty="0">
                          <a:effectLst/>
                        </a:rPr>
                        <a:t>9</a:t>
                      </a:r>
                      <a:endParaRPr lang="es-CO" sz="1100" b="1" i="0" u="none" strike="noStrike" dirty="0">
                        <a:solidFill>
                          <a:srgbClr val="000000"/>
                        </a:solidFill>
                        <a:effectLst/>
                        <a:latin typeface="+mn-lt"/>
                      </a:endParaRPr>
                    </a:p>
                  </a:txBody>
                  <a:tcPr marL="952" marR="952" marT="952" marB="0" anchor="ctr"/>
                </a:tc>
                <a:tc>
                  <a:txBody>
                    <a:bodyPr/>
                    <a:lstStyle/>
                    <a:p>
                      <a:pPr algn="ctr" fontAlgn="ctr"/>
                      <a:r>
                        <a:rPr lang="es-CO" sz="1100" b="1" u="none" strike="noStrike" dirty="0">
                          <a:effectLst/>
                        </a:rPr>
                        <a:t>13</a:t>
                      </a:r>
                      <a:endParaRPr lang="es-CO" sz="1100" b="1" i="0" u="none" strike="noStrike" dirty="0">
                        <a:solidFill>
                          <a:srgbClr val="000000"/>
                        </a:solidFill>
                        <a:effectLst/>
                        <a:latin typeface="+mn-lt"/>
                      </a:endParaRPr>
                    </a:p>
                  </a:txBody>
                  <a:tcPr marL="952" marR="952" marT="952" marB="0" anchor="ctr"/>
                </a:tc>
                <a:tc>
                  <a:txBody>
                    <a:bodyPr/>
                    <a:lstStyle/>
                    <a:p>
                      <a:pPr algn="ctr" fontAlgn="ctr"/>
                      <a:r>
                        <a:rPr lang="es-CO" sz="1100" b="1" u="none" strike="noStrike" dirty="0">
                          <a:effectLst/>
                        </a:rPr>
                        <a:t>9</a:t>
                      </a:r>
                      <a:endParaRPr lang="es-CO" sz="1100" b="1" i="0" u="none" strike="noStrike" dirty="0">
                        <a:solidFill>
                          <a:srgbClr val="000000"/>
                        </a:solidFill>
                        <a:effectLst/>
                        <a:latin typeface="+mn-lt"/>
                      </a:endParaRPr>
                    </a:p>
                  </a:txBody>
                  <a:tcPr marL="952" marR="952" marT="952" marB="0" anchor="ctr"/>
                </a:tc>
                <a:tc>
                  <a:txBody>
                    <a:bodyPr/>
                    <a:lstStyle/>
                    <a:p>
                      <a:pPr algn="ctr" fontAlgn="ctr"/>
                      <a:r>
                        <a:rPr lang="es-CO" sz="1100" b="1" u="none" strike="noStrike" dirty="0">
                          <a:effectLst/>
                        </a:rPr>
                        <a:t>17</a:t>
                      </a:r>
                      <a:endParaRPr lang="es-CO" sz="1100" b="1" i="0" u="none" strike="noStrike" dirty="0">
                        <a:solidFill>
                          <a:srgbClr val="000000"/>
                        </a:solidFill>
                        <a:effectLst/>
                        <a:latin typeface="+mn-lt"/>
                      </a:endParaRPr>
                    </a:p>
                  </a:txBody>
                  <a:tcPr marL="952" marR="952" marT="952" marB="0" anchor="ctr"/>
                </a:tc>
                <a:tc>
                  <a:txBody>
                    <a:bodyPr/>
                    <a:lstStyle/>
                    <a:p>
                      <a:pPr algn="ctr" fontAlgn="ctr"/>
                      <a:r>
                        <a:rPr lang="es-CO" sz="1100" b="1" u="none" strike="noStrike" dirty="0">
                          <a:effectLst/>
                        </a:rPr>
                        <a:t>21</a:t>
                      </a:r>
                      <a:endParaRPr lang="es-CO" sz="1100" b="1" i="0" u="none" strike="noStrike" dirty="0">
                        <a:solidFill>
                          <a:srgbClr val="000000"/>
                        </a:solidFill>
                        <a:effectLst/>
                        <a:latin typeface="+mn-lt"/>
                      </a:endParaRPr>
                    </a:p>
                  </a:txBody>
                  <a:tcPr marL="952" marR="952" marT="952" marB="0" anchor="ctr"/>
                </a:tc>
                <a:tc>
                  <a:txBody>
                    <a:bodyPr/>
                    <a:lstStyle/>
                    <a:p>
                      <a:pPr algn="ctr" fontAlgn="ctr"/>
                      <a:r>
                        <a:rPr lang="es-CO" sz="1100" b="1" u="none" strike="noStrike" dirty="0">
                          <a:effectLst/>
                        </a:rPr>
                        <a:t>13</a:t>
                      </a:r>
                      <a:endParaRPr lang="es-CO" sz="1100" b="1" i="0" u="none" strike="noStrike" dirty="0">
                        <a:solidFill>
                          <a:srgbClr val="000000"/>
                        </a:solidFill>
                        <a:effectLst/>
                        <a:latin typeface="+mn-lt"/>
                      </a:endParaRPr>
                    </a:p>
                  </a:txBody>
                  <a:tcPr marL="952" marR="952" marT="952" marB="0" anchor="ctr"/>
                </a:tc>
                <a:extLst>
                  <a:ext uri="{0D108BD9-81ED-4DB2-BD59-A6C34878D82A}">
                    <a16:rowId xmlns:a16="http://schemas.microsoft.com/office/drawing/2014/main" val="2205142031"/>
                  </a:ext>
                </a:extLst>
              </a:tr>
            </a:tbl>
          </a:graphicData>
        </a:graphic>
      </p:graphicFrame>
    </p:spTree>
    <p:extLst>
      <p:ext uri="{BB962C8B-B14F-4D97-AF65-F5344CB8AC3E}">
        <p14:creationId xmlns:p14="http://schemas.microsoft.com/office/powerpoint/2010/main" val="2844062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39</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SITUACIONES DE LA</a:t>
            </a:r>
          </a:p>
          <a:p>
            <a:pPr marL="8573" marR="3429">
              <a:spcBef>
                <a:spcPts val="68"/>
              </a:spcBef>
            </a:pPr>
            <a:r>
              <a:rPr lang="es-MX" sz="2363" spc="101" dirty="0">
                <a:solidFill>
                  <a:schemeClr val="accent3">
                    <a:lumMod val="75000"/>
                  </a:schemeClr>
                </a:solidFill>
                <a:latin typeface="+mn-lt"/>
              </a:rPr>
              <a:t>VIDA DIARIA</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su vida diaria presenta alguna de las siguientes situaciones:</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43278"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302177"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226094486"/>
              </p:ext>
            </p:extLst>
          </p:nvPr>
        </p:nvGraphicFramePr>
        <p:xfrm>
          <a:off x="4818733" y="1858368"/>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358244853"/>
              </p:ext>
            </p:extLst>
          </p:nvPr>
        </p:nvGraphicFramePr>
        <p:xfrm>
          <a:off x="767408"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05837971"/>
              </p:ext>
            </p:extLst>
          </p:nvPr>
        </p:nvGraphicFramePr>
        <p:xfrm>
          <a:off x="8563149"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27563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5"/>
          <p:cNvSpPr txBox="1"/>
          <p:nvPr/>
        </p:nvSpPr>
        <p:spPr>
          <a:xfrm>
            <a:off x="5447928" y="2060848"/>
            <a:ext cx="6408712" cy="2039982"/>
          </a:xfrm>
          <a:prstGeom prst="rect">
            <a:avLst/>
          </a:prstGeom>
        </p:spPr>
        <p:txBody>
          <a:bodyPr vert="horz" wrap="square" lIns="0" tIns="8573" rIns="0" bIns="0" rtlCol="0">
            <a:spAutoFit/>
          </a:bodyPr>
          <a:lstStyle/>
          <a:p>
            <a:pPr defTabSz="617220" fontAlgn="auto">
              <a:spcBef>
                <a:spcPts val="0"/>
              </a:spcBef>
              <a:spcAft>
                <a:spcPts val="0"/>
              </a:spcAft>
            </a:pPr>
            <a:r>
              <a:rPr lang="es-MX" sz="4400" b="0" kern="0" dirty="0">
                <a:solidFill>
                  <a:schemeClr val="tx1"/>
                </a:solidFill>
                <a:latin typeface="+mn-lt"/>
                <a:ea typeface="Open Sans" panose="020B0606030504020204" pitchFamily="34" charset="0"/>
                <a:cs typeface="Open Sans" panose="020B0606030504020204" pitchFamily="34" charset="0"/>
              </a:rPr>
              <a:t>Explorar y conocer las opciones de movilidad en la ciudad de Cali</a:t>
            </a:r>
            <a:endParaRPr sz="4400" b="0" kern="0" dirty="0">
              <a:solidFill>
                <a:schemeClr val="tx1"/>
              </a:solidFill>
              <a:latin typeface="+mn-lt"/>
              <a:ea typeface="Open Sans" panose="020B0606030504020204" pitchFamily="34" charset="0"/>
              <a:cs typeface="Open Sans" panose="020B0606030504020204" pitchFamily="34" charset="0"/>
            </a:endParaRPr>
          </a:p>
        </p:txBody>
      </p:sp>
      <p:grpSp>
        <p:nvGrpSpPr>
          <p:cNvPr id="5" name="Grupo 4"/>
          <p:cNvGrpSpPr/>
          <p:nvPr/>
        </p:nvGrpSpPr>
        <p:grpSpPr>
          <a:xfrm>
            <a:off x="798196" y="2726905"/>
            <a:ext cx="3655784" cy="1427294"/>
            <a:chOff x="279400" y="4039859"/>
            <a:chExt cx="5415977" cy="2114509"/>
          </a:xfrm>
        </p:grpSpPr>
        <p:sp>
          <p:nvSpPr>
            <p:cNvPr id="6" name="object 7">
              <a:extLst>
                <a:ext uri="{FF2B5EF4-FFF2-40B4-BE49-F238E27FC236}">
                  <a16:creationId xmlns:a16="http://schemas.microsoft.com/office/drawing/2014/main" id="{D6C92A0E-3B0A-4AD8-A1DC-F8A1CE4FE21D}"/>
                </a:ext>
              </a:extLst>
            </p:cNvPr>
            <p:cNvSpPr/>
            <p:nvPr/>
          </p:nvSpPr>
          <p:spPr>
            <a:xfrm>
              <a:off x="279400" y="4039859"/>
              <a:ext cx="217165" cy="2114509"/>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bg1"/>
            </a:solidFill>
            <a:ln>
              <a:solidFill>
                <a:schemeClr val="bg1"/>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
          <p:nvSpPr>
            <p:cNvPr id="7" name="object 2">
              <a:extLst>
                <a:ext uri="{FF2B5EF4-FFF2-40B4-BE49-F238E27FC236}">
                  <a16:creationId xmlns:a16="http://schemas.microsoft.com/office/drawing/2014/main" id="{63B9DA6E-38D4-4610-948E-E136CAC1239B}"/>
                </a:ext>
              </a:extLst>
            </p:cNvPr>
            <p:cNvSpPr txBox="1">
              <a:spLocks/>
            </p:cNvSpPr>
            <p:nvPr/>
          </p:nvSpPr>
          <p:spPr>
            <a:xfrm>
              <a:off x="615376" y="4537346"/>
              <a:ext cx="5080001" cy="1119536"/>
            </a:xfrm>
            <a:prstGeom prst="rect">
              <a:avLst/>
            </a:prstGeom>
          </p:spPr>
          <p:txBody>
            <a:bodyPr vert="horz" wrap="square" lIns="0" tIns="7715" rIns="0" bIns="0" rtlCol="0">
              <a:spAutoFit/>
            </a:bodyPr>
            <a:lstStyle>
              <a:lvl1pPr>
                <a:defRPr>
                  <a:latin typeface="+mj-lt"/>
                  <a:ea typeface="+mj-ea"/>
                  <a:cs typeface="+mj-cs"/>
                </a:defRPr>
              </a:lvl1pPr>
            </a:lstStyle>
            <a:p>
              <a:pPr marL="7715" defTabSz="617220" fontAlgn="auto">
                <a:spcBef>
                  <a:spcPts val="61"/>
                </a:spcBef>
                <a:spcAft>
                  <a:spcPts val="0"/>
                </a:spcAft>
              </a:pPr>
              <a:r>
                <a:rPr lang="es-CO" sz="4860" kern="0" spc="86" dirty="0">
                  <a:solidFill>
                    <a:schemeClr val="bg1"/>
                  </a:solidFill>
                  <a:latin typeface="Calibri"/>
                </a:rPr>
                <a:t>OBJETIVOS</a:t>
              </a:r>
            </a:p>
          </p:txBody>
        </p:sp>
      </p:grpSp>
    </p:spTree>
    <p:extLst>
      <p:ext uri="{BB962C8B-B14F-4D97-AF65-F5344CB8AC3E}">
        <p14:creationId xmlns:p14="http://schemas.microsoft.com/office/powerpoint/2010/main" val="1698687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40</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767408"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SITUACIONES DE LA</a:t>
            </a:r>
          </a:p>
          <a:p>
            <a:pPr marL="8573" marR="3429">
              <a:spcBef>
                <a:spcPts val="68"/>
              </a:spcBef>
            </a:pPr>
            <a:r>
              <a:rPr lang="es-MX" sz="2363" spc="101" dirty="0">
                <a:solidFill>
                  <a:schemeClr val="accent3">
                    <a:lumMod val="75000"/>
                  </a:schemeClr>
                </a:solidFill>
                <a:latin typeface="+mn-lt"/>
              </a:rPr>
              <a:t>VIDA DIARIA</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su vida diaria presenta alguna de las siguientes situaciones:</a:t>
            </a:r>
          </a:p>
        </p:txBody>
      </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8474311"/>
              </p:ext>
            </p:extLst>
          </p:nvPr>
        </p:nvGraphicFramePr>
        <p:xfrm>
          <a:off x="-5803"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3096871191"/>
              </p:ext>
            </p:extLst>
          </p:nvPr>
        </p:nvGraphicFramePr>
        <p:xfrm>
          <a:off x="3935758" y="1840832"/>
          <a:ext cx="7991904" cy="2356632"/>
        </p:xfrm>
        <a:graphic>
          <a:graphicData uri="http://schemas.openxmlformats.org/drawingml/2006/table">
            <a:tbl>
              <a:tblPr>
                <a:tableStyleId>{69C7853C-536D-4A76-A0AE-DD22124D55A5}</a:tableStyleId>
              </a:tblPr>
              <a:tblGrid>
                <a:gridCol w="4195118">
                  <a:extLst>
                    <a:ext uri="{9D8B030D-6E8A-4147-A177-3AD203B41FA5}">
                      <a16:colId xmlns:a16="http://schemas.microsoft.com/office/drawing/2014/main" val="79192823"/>
                    </a:ext>
                  </a:extLst>
                </a:gridCol>
                <a:gridCol w="603274">
                  <a:extLst>
                    <a:ext uri="{9D8B030D-6E8A-4147-A177-3AD203B41FA5}">
                      <a16:colId xmlns:a16="http://schemas.microsoft.com/office/drawing/2014/main" val="2035604815"/>
                    </a:ext>
                  </a:extLst>
                </a:gridCol>
                <a:gridCol w="532252">
                  <a:extLst>
                    <a:ext uri="{9D8B030D-6E8A-4147-A177-3AD203B41FA5}">
                      <a16:colId xmlns:a16="http://schemas.microsoft.com/office/drawing/2014/main" val="3768140093"/>
                    </a:ext>
                  </a:extLst>
                </a:gridCol>
                <a:gridCol w="532252">
                  <a:extLst>
                    <a:ext uri="{9D8B030D-6E8A-4147-A177-3AD203B41FA5}">
                      <a16:colId xmlns:a16="http://schemas.microsoft.com/office/drawing/2014/main" val="2728889286"/>
                    </a:ext>
                  </a:extLst>
                </a:gridCol>
                <a:gridCol w="532252">
                  <a:extLst>
                    <a:ext uri="{9D8B030D-6E8A-4147-A177-3AD203B41FA5}">
                      <a16:colId xmlns:a16="http://schemas.microsoft.com/office/drawing/2014/main" val="2454923040"/>
                    </a:ext>
                  </a:extLst>
                </a:gridCol>
                <a:gridCol w="532252">
                  <a:extLst>
                    <a:ext uri="{9D8B030D-6E8A-4147-A177-3AD203B41FA5}">
                      <a16:colId xmlns:a16="http://schemas.microsoft.com/office/drawing/2014/main" val="4111750917"/>
                    </a:ext>
                  </a:extLst>
                </a:gridCol>
                <a:gridCol w="532252">
                  <a:extLst>
                    <a:ext uri="{9D8B030D-6E8A-4147-A177-3AD203B41FA5}">
                      <a16:colId xmlns:a16="http://schemas.microsoft.com/office/drawing/2014/main" val="3167588048"/>
                    </a:ext>
                  </a:extLst>
                </a:gridCol>
                <a:gridCol w="532252">
                  <a:extLst>
                    <a:ext uri="{9D8B030D-6E8A-4147-A177-3AD203B41FA5}">
                      <a16:colId xmlns:a16="http://schemas.microsoft.com/office/drawing/2014/main" val="3795102975"/>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806" marR="806" marT="806"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806" marR="806" marT="806"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806" marR="806" marT="806"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33001915"/>
                  </a:ext>
                </a:extLst>
              </a:tr>
              <a:tr h="30024">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806" marR="806" marT="806"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806" marR="806" marT="806"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806" marR="806" marT="806"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806" marR="806" marT="806"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806" marR="806" marT="806"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806" marR="806" marT="806" marB="0" anchor="b"/>
                </a:tc>
                <a:extLst>
                  <a:ext uri="{0D108BD9-81ED-4DB2-BD59-A6C34878D82A}">
                    <a16:rowId xmlns:a16="http://schemas.microsoft.com/office/drawing/2014/main" val="1898707789"/>
                  </a:ext>
                </a:extLst>
              </a:tr>
              <a:tr h="0">
                <a:tc>
                  <a:txBody>
                    <a:bodyPr/>
                    <a:lstStyle/>
                    <a:p>
                      <a:pPr algn="r" fontAlgn="t"/>
                      <a:r>
                        <a:rPr lang="es-CO" sz="1100" b="1" u="none" strike="noStrike" dirty="0">
                          <a:effectLst/>
                        </a:rPr>
                        <a:t>Ninguna dificultad</a:t>
                      </a:r>
                      <a:endParaRPr lang="es-CO" sz="1100" b="1" i="0" u="none" strike="noStrike" dirty="0">
                        <a:solidFill>
                          <a:srgbClr val="000000"/>
                        </a:solidFill>
                        <a:effectLst/>
                        <a:latin typeface="+mn-lt"/>
                      </a:endParaRPr>
                    </a:p>
                  </a:txBody>
                  <a:tcPr marL="806" marR="806" marT="806" marB="0"/>
                </a:tc>
                <a:tc>
                  <a:txBody>
                    <a:bodyPr/>
                    <a:lstStyle/>
                    <a:p>
                      <a:pPr algn="ctr" fontAlgn="ctr"/>
                      <a:r>
                        <a:rPr lang="es-CO" sz="1100" u="none" strike="noStrike">
                          <a:effectLst/>
                        </a:rPr>
                        <a:t>82%</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82%</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92%</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91%</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80%</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74%</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75%</a:t>
                      </a:r>
                      <a:endParaRPr lang="es-CO" sz="1100" b="0" i="0" u="none" strike="noStrike">
                        <a:solidFill>
                          <a:srgbClr val="000000"/>
                        </a:solidFill>
                        <a:effectLst/>
                        <a:latin typeface="+mn-lt"/>
                      </a:endParaRPr>
                    </a:p>
                  </a:txBody>
                  <a:tcPr marL="806" marR="806" marT="806" marB="0" anchor="ctr"/>
                </a:tc>
                <a:extLst>
                  <a:ext uri="{0D108BD9-81ED-4DB2-BD59-A6C34878D82A}">
                    <a16:rowId xmlns:a16="http://schemas.microsoft.com/office/drawing/2014/main" val="57898881"/>
                  </a:ext>
                </a:extLst>
              </a:tr>
              <a:tr h="0">
                <a:tc>
                  <a:txBody>
                    <a:bodyPr/>
                    <a:lstStyle/>
                    <a:p>
                      <a:pPr algn="r" fontAlgn="t"/>
                      <a:r>
                        <a:rPr lang="es-MX" sz="1100" b="1" u="none" strike="noStrike" dirty="0">
                          <a:effectLst/>
                        </a:rPr>
                        <a:t>Dificultad para ver, aún utilizando lentes</a:t>
                      </a:r>
                      <a:endParaRPr lang="es-MX" sz="1100" b="1" i="0" u="none" strike="noStrike" dirty="0">
                        <a:solidFill>
                          <a:srgbClr val="000000"/>
                        </a:solidFill>
                        <a:effectLst/>
                        <a:latin typeface="+mn-lt"/>
                      </a:endParaRPr>
                    </a:p>
                  </a:txBody>
                  <a:tcPr marL="806" marR="806" marT="806"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806" marR="806" marT="806" marB="0" anchor="ctr"/>
                </a:tc>
                <a:extLst>
                  <a:ext uri="{0D108BD9-81ED-4DB2-BD59-A6C34878D82A}">
                    <a16:rowId xmlns:a16="http://schemas.microsoft.com/office/drawing/2014/main" val="2291044005"/>
                  </a:ext>
                </a:extLst>
              </a:tr>
              <a:tr h="0">
                <a:tc>
                  <a:txBody>
                    <a:bodyPr/>
                    <a:lstStyle/>
                    <a:p>
                      <a:pPr algn="r" fontAlgn="t"/>
                      <a:r>
                        <a:rPr lang="es-CO" sz="1100" b="1" u="none" strike="noStrike">
                          <a:effectLst/>
                        </a:rPr>
                        <a:t>Dificultad temporal para moverse</a:t>
                      </a:r>
                      <a:endParaRPr lang="es-CO" sz="1100" b="1" i="0" u="none" strike="noStrike">
                        <a:solidFill>
                          <a:srgbClr val="000000"/>
                        </a:solidFill>
                        <a:effectLst/>
                        <a:latin typeface="+mn-lt"/>
                      </a:endParaRPr>
                    </a:p>
                  </a:txBody>
                  <a:tcPr marL="806" marR="806" marT="806"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806" marR="806" marT="806" marB="0" anchor="ctr"/>
                </a:tc>
                <a:extLst>
                  <a:ext uri="{0D108BD9-81ED-4DB2-BD59-A6C34878D82A}">
                    <a16:rowId xmlns:a16="http://schemas.microsoft.com/office/drawing/2014/main" val="1579067153"/>
                  </a:ext>
                </a:extLst>
              </a:tr>
              <a:tr h="64452">
                <a:tc>
                  <a:txBody>
                    <a:bodyPr/>
                    <a:lstStyle/>
                    <a:p>
                      <a:pPr algn="r" fontAlgn="t"/>
                      <a:r>
                        <a:rPr lang="es-MX" sz="1100" b="1" u="none" strike="noStrike" dirty="0">
                          <a:effectLst/>
                        </a:rPr>
                        <a:t>Dificultad permanente para moverse (por ejemplo utiliza silla de ruedas, muleta, caminadores)</a:t>
                      </a:r>
                      <a:endParaRPr lang="es-MX" sz="1100" b="1" i="0" u="none" strike="noStrike" dirty="0">
                        <a:solidFill>
                          <a:srgbClr val="000000"/>
                        </a:solidFill>
                        <a:effectLst/>
                        <a:latin typeface="+mn-lt"/>
                      </a:endParaRPr>
                    </a:p>
                  </a:txBody>
                  <a:tcPr marL="806" marR="806" marT="806"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806" marR="806" marT="806" marB="0" anchor="ctr"/>
                </a:tc>
                <a:extLst>
                  <a:ext uri="{0D108BD9-81ED-4DB2-BD59-A6C34878D82A}">
                    <a16:rowId xmlns:a16="http://schemas.microsoft.com/office/drawing/2014/main" val="1218710286"/>
                  </a:ext>
                </a:extLst>
              </a:tr>
              <a:tr h="0">
                <a:tc>
                  <a:txBody>
                    <a:bodyPr/>
                    <a:lstStyle/>
                    <a:p>
                      <a:pPr algn="r" fontAlgn="t"/>
                      <a:r>
                        <a:rPr lang="es-CO" sz="1100" b="1" u="none" strike="noStrike">
                          <a:effectLst/>
                        </a:rPr>
                        <a:t>Otro tipo de dificultad</a:t>
                      </a:r>
                      <a:endParaRPr lang="es-CO" sz="1100" b="1" i="0" u="none" strike="noStrike">
                        <a:solidFill>
                          <a:srgbClr val="000000"/>
                        </a:solidFill>
                        <a:effectLst/>
                        <a:latin typeface="+mn-lt"/>
                      </a:endParaRPr>
                    </a:p>
                  </a:txBody>
                  <a:tcPr marL="806" marR="806" marT="806"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06" marR="806" marT="806" marB="0" anchor="ctr"/>
                </a:tc>
                <a:extLst>
                  <a:ext uri="{0D108BD9-81ED-4DB2-BD59-A6C34878D82A}">
                    <a16:rowId xmlns:a16="http://schemas.microsoft.com/office/drawing/2014/main" val="3390095190"/>
                  </a:ext>
                </a:extLst>
              </a:tr>
              <a:tr h="38671">
                <a:tc>
                  <a:txBody>
                    <a:bodyPr/>
                    <a:lstStyle/>
                    <a:p>
                      <a:pPr algn="r" fontAlgn="t"/>
                      <a:r>
                        <a:rPr lang="es-MX" sz="1100" b="1" u="none" strike="noStrike" dirty="0">
                          <a:effectLst/>
                        </a:rPr>
                        <a:t>Dificultad para oír, aún utilizando aparatos especiales</a:t>
                      </a:r>
                      <a:endParaRPr lang="es-MX" sz="1100" b="1" i="0" u="none" strike="noStrike" dirty="0">
                        <a:solidFill>
                          <a:srgbClr val="000000"/>
                        </a:solidFill>
                        <a:effectLst/>
                        <a:latin typeface="+mn-lt"/>
                      </a:endParaRPr>
                    </a:p>
                  </a:txBody>
                  <a:tcPr marL="806" marR="806" marT="806"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806" marR="806" marT="806" marB="0" anchor="ctr"/>
                </a:tc>
                <a:extLst>
                  <a:ext uri="{0D108BD9-81ED-4DB2-BD59-A6C34878D82A}">
                    <a16:rowId xmlns:a16="http://schemas.microsoft.com/office/drawing/2014/main" val="1804505027"/>
                  </a:ext>
                </a:extLst>
              </a:tr>
              <a:tr h="0">
                <a:tc>
                  <a:txBody>
                    <a:bodyPr/>
                    <a:lstStyle/>
                    <a:p>
                      <a:pPr algn="r" fontAlgn="t"/>
                      <a:r>
                        <a:rPr lang="es-MX" sz="1100" b="1" u="none" strike="noStrike" dirty="0">
                          <a:effectLst/>
                        </a:rPr>
                        <a:t>Dificultad para hablar y/o comunicarse</a:t>
                      </a:r>
                      <a:endParaRPr lang="es-MX" sz="1100" b="1" i="0" u="none" strike="noStrike" dirty="0">
                        <a:solidFill>
                          <a:srgbClr val="000000"/>
                        </a:solidFill>
                        <a:effectLst/>
                        <a:latin typeface="+mn-lt"/>
                      </a:endParaRPr>
                    </a:p>
                  </a:txBody>
                  <a:tcPr marL="806" marR="806" marT="806" marB="0"/>
                </a:tc>
                <a:tc>
                  <a:txBody>
                    <a:bodyPr/>
                    <a:lstStyle/>
                    <a:p>
                      <a:pPr algn="ctr" fontAlgn="ctr"/>
                      <a:r>
                        <a:rPr lang="es-CO" sz="1100" u="none" strike="noStrike">
                          <a:effectLst/>
                        </a:rPr>
                        <a:t>0,4%</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06" marR="806" marT="80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06" marR="806" marT="806" marB="0" anchor="ctr"/>
                </a:tc>
                <a:extLst>
                  <a:ext uri="{0D108BD9-81ED-4DB2-BD59-A6C34878D82A}">
                    <a16:rowId xmlns:a16="http://schemas.microsoft.com/office/drawing/2014/main" val="3063623257"/>
                  </a:ext>
                </a:extLst>
              </a:tr>
              <a:tr h="0">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806" marR="806" marT="806"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806" marR="806" marT="806"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100" b="0" i="0" u="none" strike="noStrike" kern="0" cap="none" spc="0" normalizeH="0" baseline="0" noProof="0">
                          <a:ln>
                            <a:noFill/>
                          </a:ln>
                          <a:solidFill>
                            <a:prstClr val="black"/>
                          </a:solidFill>
                          <a:effectLst/>
                          <a:uLnTx/>
                          <a:uFillTx/>
                          <a:latin typeface="Calibri"/>
                          <a:ea typeface="+mn-ea"/>
                          <a:cs typeface="+mn-cs"/>
                        </a:rPr>
                        <a:t>100%</a:t>
                      </a:r>
                      <a:endParaRPr kumimoji="0" lang="es-CO" sz="1100" b="0" i="0" u="none" strike="noStrike" kern="0" cap="none" spc="0" normalizeH="0" baseline="0" noProof="0" dirty="0">
                        <a:ln>
                          <a:noFill/>
                        </a:ln>
                        <a:solidFill>
                          <a:srgbClr val="000000"/>
                        </a:solidFill>
                        <a:effectLst/>
                        <a:uLnTx/>
                        <a:uFillTx/>
                        <a:latin typeface="Calibri"/>
                        <a:ea typeface="+mn-ea"/>
                        <a:cs typeface="+mn-cs"/>
                      </a:endParaRPr>
                    </a:p>
                  </a:txBody>
                  <a:tcPr marL="806" marR="806" marT="806"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100" b="0" i="0" u="none" strike="noStrike" kern="0" cap="none" spc="0" normalizeH="0" baseline="0" noProof="0">
                          <a:ln>
                            <a:noFill/>
                          </a:ln>
                          <a:solidFill>
                            <a:prstClr val="black"/>
                          </a:solidFill>
                          <a:effectLst/>
                          <a:uLnTx/>
                          <a:uFillTx/>
                          <a:latin typeface="Calibri"/>
                          <a:ea typeface="+mn-ea"/>
                          <a:cs typeface="+mn-cs"/>
                        </a:rPr>
                        <a:t>100%</a:t>
                      </a:r>
                      <a:endParaRPr kumimoji="0" lang="es-CO" sz="1100" b="0" i="0" u="none" strike="noStrike" kern="0" cap="none" spc="0" normalizeH="0" baseline="0" noProof="0" dirty="0">
                        <a:ln>
                          <a:noFill/>
                        </a:ln>
                        <a:solidFill>
                          <a:srgbClr val="000000"/>
                        </a:solidFill>
                        <a:effectLst/>
                        <a:uLnTx/>
                        <a:uFillTx/>
                        <a:latin typeface="Calibri"/>
                        <a:ea typeface="+mn-ea"/>
                        <a:cs typeface="+mn-cs"/>
                      </a:endParaRPr>
                    </a:p>
                  </a:txBody>
                  <a:tcPr marL="806" marR="806" marT="806"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100" b="0" i="0" u="none" strike="noStrike" kern="0" cap="none" spc="0" normalizeH="0" baseline="0" noProof="0">
                          <a:ln>
                            <a:noFill/>
                          </a:ln>
                          <a:solidFill>
                            <a:prstClr val="black"/>
                          </a:solidFill>
                          <a:effectLst/>
                          <a:uLnTx/>
                          <a:uFillTx/>
                          <a:latin typeface="Calibri"/>
                          <a:ea typeface="+mn-ea"/>
                          <a:cs typeface="+mn-cs"/>
                        </a:rPr>
                        <a:t>100%</a:t>
                      </a:r>
                      <a:endParaRPr kumimoji="0" lang="es-CO" sz="1100" b="0" i="0" u="none" strike="noStrike" kern="0" cap="none" spc="0" normalizeH="0" baseline="0" noProof="0" dirty="0">
                        <a:ln>
                          <a:noFill/>
                        </a:ln>
                        <a:solidFill>
                          <a:srgbClr val="000000"/>
                        </a:solidFill>
                        <a:effectLst/>
                        <a:uLnTx/>
                        <a:uFillTx/>
                        <a:latin typeface="Calibri"/>
                        <a:ea typeface="+mn-ea"/>
                        <a:cs typeface="+mn-cs"/>
                      </a:endParaRPr>
                    </a:p>
                  </a:txBody>
                  <a:tcPr marL="806" marR="806" marT="806"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100" b="0" i="0" u="none" strike="noStrike" kern="0" cap="none" spc="0" normalizeH="0" baseline="0" noProof="0">
                          <a:ln>
                            <a:noFill/>
                          </a:ln>
                          <a:solidFill>
                            <a:prstClr val="black"/>
                          </a:solidFill>
                          <a:effectLst/>
                          <a:uLnTx/>
                          <a:uFillTx/>
                          <a:latin typeface="Calibri"/>
                          <a:ea typeface="+mn-ea"/>
                          <a:cs typeface="+mn-cs"/>
                        </a:rPr>
                        <a:t>100%</a:t>
                      </a:r>
                      <a:endParaRPr kumimoji="0" lang="es-CO" sz="1100" b="0" i="0" u="none" strike="noStrike" kern="0" cap="none" spc="0" normalizeH="0" baseline="0" noProof="0" dirty="0">
                        <a:ln>
                          <a:noFill/>
                        </a:ln>
                        <a:solidFill>
                          <a:srgbClr val="000000"/>
                        </a:solidFill>
                        <a:effectLst/>
                        <a:uLnTx/>
                        <a:uFillTx/>
                        <a:latin typeface="Calibri"/>
                        <a:ea typeface="+mn-ea"/>
                        <a:cs typeface="+mn-cs"/>
                      </a:endParaRPr>
                    </a:p>
                  </a:txBody>
                  <a:tcPr marL="806" marR="806" marT="806"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100" b="0" i="0" u="none" strike="noStrike" kern="0" cap="none" spc="0" normalizeH="0" baseline="0" noProof="0">
                          <a:ln>
                            <a:noFill/>
                          </a:ln>
                          <a:solidFill>
                            <a:prstClr val="black"/>
                          </a:solidFill>
                          <a:effectLst/>
                          <a:uLnTx/>
                          <a:uFillTx/>
                          <a:latin typeface="Calibri"/>
                          <a:ea typeface="+mn-ea"/>
                          <a:cs typeface="+mn-cs"/>
                        </a:rPr>
                        <a:t>100%</a:t>
                      </a:r>
                      <a:endParaRPr kumimoji="0" lang="es-CO" sz="1100" b="0" i="0" u="none" strike="noStrike" kern="0" cap="none" spc="0" normalizeH="0" baseline="0" noProof="0" dirty="0">
                        <a:ln>
                          <a:noFill/>
                        </a:ln>
                        <a:solidFill>
                          <a:srgbClr val="000000"/>
                        </a:solidFill>
                        <a:effectLst/>
                        <a:uLnTx/>
                        <a:uFillTx/>
                        <a:latin typeface="Calibri"/>
                        <a:ea typeface="+mn-ea"/>
                        <a:cs typeface="+mn-cs"/>
                      </a:endParaRPr>
                    </a:p>
                  </a:txBody>
                  <a:tcPr marL="806" marR="806" marT="806"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100" b="0" i="0" u="none" strike="noStrike" kern="0" cap="none" spc="0" normalizeH="0" baseline="0" noProof="0" dirty="0">
                          <a:ln>
                            <a:noFill/>
                          </a:ln>
                          <a:solidFill>
                            <a:prstClr val="black"/>
                          </a:solidFill>
                          <a:effectLst/>
                          <a:uLnTx/>
                          <a:uFillTx/>
                          <a:latin typeface="Calibri"/>
                          <a:ea typeface="+mn-ea"/>
                          <a:cs typeface="+mn-cs"/>
                        </a:rPr>
                        <a:t>100%</a:t>
                      </a:r>
                      <a:endParaRPr kumimoji="0" lang="es-CO" sz="1100" b="0" i="0" u="none" strike="noStrike" kern="0" cap="none" spc="0" normalizeH="0" baseline="0" noProof="0" dirty="0">
                        <a:ln>
                          <a:noFill/>
                        </a:ln>
                        <a:solidFill>
                          <a:srgbClr val="000000"/>
                        </a:solidFill>
                        <a:effectLst/>
                        <a:uLnTx/>
                        <a:uFillTx/>
                        <a:latin typeface="Calibri"/>
                        <a:ea typeface="+mn-ea"/>
                        <a:cs typeface="+mn-cs"/>
                      </a:endParaRPr>
                    </a:p>
                  </a:txBody>
                  <a:tcPr marL="806" marR="806" marT="806" marB="0" anchor="ctr"/>
                </a:tc>
                <a:extLst>
                  <a:ext uri="{0D108BD9-81ED-4DB2-BD59-A6C34878D82A}">
                    <a16:rowId xmlns:a16="http://schemas.microsoft.com/office/drawing/2014/main" val="3474515635"/>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806" marR="806" marT="806"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806" marR="806" marT="806"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806" marR="806" marT="806"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806" marR="806" marT="806"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806" marR="806" marT="806"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806" marR="806" marT="806"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806" marR="806" marT="806"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806" marR="806" marT="806" marB="0" anchor="ctr"/>
                </a:tc>
                <a:extLst>
                  <a:ext uri="{0D108BD9-81ED-4DB2-BD59-A6C34878D82A}">
                    <a16:rowId xmlns:a16="http://schemas.microsoft.com/office/drawing/2014/main" val="3247288180"/>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806" marR="806" marT="806"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806" marR="806" marT="806"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806" marR="806" marT="806"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806" marR="806" marT="806"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806" marR="806" marT="806"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806" marR="806" marT="806"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806" marR="806" marT="806"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806" marR="806" marT="806" marB="0" anchor="ctr"/>
                </a:tc>
                <a:extLst>
                  <a:ext uri="{0D108BD9-81ED-4DB2-BD59-A6C34878D82A}">
                    <a16:rowId xmlns:a16="http://schemas.microsoft.com/office/drawing/2014/main" val="2960179684"/>
                  </a:ext>
                </a:extLst>
              </a:tr>
            </a:tbl>
          </a:graphicData>
        </a:graphic>
      </p:graphicFrame>
    </p:spTree>
    <p:extLst>
      <p:ext uri="{BB962C8B-B14F-4D97-AF65-F5344CB8AC3E}">
        <p14:creationId xmlns:p14="http://schemas.microsoft.com/office/powerpoint/2010/main" val="652149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duotone>
              <a:schemeClr val="bg2">
                <a:shade val="45000"/>
                <a:satMod val="135000"/>
              </a:schemeClr>
              <a:prstClr val="white"/>
            </a:duotone>
          </a:blip>
          <a:srcRect t="-215" b="-1"/>
          <a:stretch/>
        </p:blipFill>
        <p:spPr>
          <a:xfrm>
            <a:off x="0" y="-1035496"/>
            <a:ext cx="12216680" cy="8159982"/>
          </a:xfrm>
          <a:prstGeom prst="rect">
            <a:avLst/>
          </a:prstGeom>
        </p:spPr>
      </p:pic>
      <p:sp>
        <p:nvSpPr>
          <p:cNvPr id="5" name="object 5"/>
          <p:cNvSpPr txBox="1">
            <a:spLocks noGrp="1"/>
          </p:cNvSpPr>
          <p:nvPr>
            <p:ph type="title" idx="4294967295"/>
          </p:nvPr>
        </p:nvSpPr>
        <p:spPr>
          <a:xfrm>
            <a:off x="1775520" y="2853659"/>
            <a:ext cx="8064896" cy="1151405"/>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z="3713" spc="159" dirty="0"/>
              <a:t>MÓDULO MOVILIDAD</a:t>
            </a:r>
            <a:br>
              <a:rPr lang="es-MX" sz="3713" spc="159" dirty="0"/>
            </a:br>
            <a:r>
              <a:rPr lang="es-MX" sz="3713" spc="159" dirty="0"/>
              <a:t>SUBMÓDULO MODO DE TRANSPORTE</a:t>
            </a:r>
            <a:endParaRPr lang="es-MX" sz="3713"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1896250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42</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SABE</a:t>
            </a:r>
          </a:p>
          <a:p>
            <a:pPr marL="8573" marR="3429">
              <a:spcBef>
                <a:spcPts val="68"/>
              </a:spcBef>
            </a:pPr>
            <a:r>
              <a:rPr lang="es-MX" sz="2363" spc="101" dirty="0">
                <a:solidFill>
                  <a:schemeClr val="accent3">
                    <a:lumMod val="75000"/>
                  </a:schemeClr>
                </a:solidFill>
                <a:latin typeface="+mn-lt"/>
              </a:rPr>
              <a:t>CONDUCIR</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¿Sabe conducir?</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43278"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302177"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427906409"/>
              </p:ext>
            </p:extLst>
          </p:nvPr>
        </p:nvGraphicFramePr>
        <p:xfrm>
          <a:off x="4818733" y="1858368"/>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82942859"/>
              </p:ext>
            </p:extLst>
          </p:nvPr>
        </p:nvGraphicFramePr>
        <p:xfrm>
          <a:off x="767408"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650691391"/>
              </p:ext>
            </p:extLst>
          </p:nvPr>
        </p:nvGraphicFramePr>
        <p:xfrm>
          <a:off x="8563149"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45895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43</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767408"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SABE</a:t>
            </a:r>
          </a:p>
          <a:p>
            <a:pPr marL="8573" marR="3429">
              <a:spcBef>
                <a:spcPts val="68"/>
              </a:spcBef>
            </a:pPr>
            <a:r>
              <a:rPr lang="es-MX" sz="2363" spc="101" dirty="0">
                <a:solidFill>
                  <a:schemeClr val="accent3">
                    <a:lumMod val="75000"/>
                  </a:schemeClr>
                </a:solidFill>
                <a:latin typeface="+mn-lt"/>
              </a:rPr>
              <a:t>CONDUCIR</a:t>
            </a:r>
            <a:endParaRPr lang="es-MX" sz="2363" spc="84" dirty="0">
              <a:solidFill>
                <a:schemeClr val="accent3">
                  <a:lumMod val="75000"/>
                </a:schemeClr>
              </a:solidFill>
              <a:latin typeface="+mn-lt"/>
            </a:endParaRPr>
          </a:p>
        </p:txBody>
      </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¿Sabe conducir?</a:t>
            </a:r>
          </a:p>
        </p:txBody>
      </p:sp>
      <p:graphicFrame>
        <p:nvGraphicFramePr>
          <p:cNvPr id="2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479227378"/>
              </p:ext>
            </p:extLst>
          </p:nvPr>
        </p:nvGraphicFramePr>
        <p:xfrm>
          <a:off x="-5803"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31704625"/>
              </p:ext>
            </p:extLst>
          </p:nvPr>
        </p:nvGraphicFramePr>
        <p:xfrm>
          <a:off x="4871864" y="1772816"/>
          <a:ext cx="6975966" cy="1522809"/>
        </p:xfrm>
        <a:graphic>
          <a:graphicData uri="http://schemas.openxmlformats.org/drawingml/2006/table">
            <a:tbl>
              <a:tblPr>
                <a:tableStyleId>{69C7853C-536D-4A76-A0AE-DD22124D55A5}</a:tableStyleId>
              </a:tblPr>
              <a:tblGrid>
                <a:gridCol w="1493784">
                  <a:extLst>
                    <a:ext uri="{9D8B030D-6E8A-4147-A177-3AD203B41FA5}">
                      <a16:colId xmlns:a16="http://schemas.microsoft.com/office/drawing/2014/main" val="3073834997"/>
                    </a:ext>
                  </a:extLst>
                </a:gridCol>
                <a:gridCol w="720000">
                  <a:extLst>
                    <a:ext uri="{9D8B030D-6E8A-4147-A177-3AD203B41FA5}">
                      <a16:colId xmlns:a16="http://schemas.microsoft.com/office/drawing/2014/main" val="3856644403"/>
                    </a:ext>
                  </a:extLst>
                </a:gridCol>
                <a:gridCol w="793697">
                  <a:extLst>
                    <a:ext uri="{9D8B030D-6E8A-4147-A177-3AD203B41FA5}">
                      <a16:colId xmlns:a16="http://schemas.microsoft.com/office/drawing/2014/main" val="4273048152"/>
                    </a:ext>
                  </a:extLst>
                </a:gridCol>
                <a:gridCol w="793697">
                  <a:extLst>
                    <a:ext uri="{9D8B030D-6E8A-4147-A177-3AD203B41FA5}">
                      <a16:colId xmlns:a16="http://schemas.microsoft.com/office/drawing/2014/main" val="1479086917"/>
                    </a:ext>
                  </a:extLst>
                </a:gridCol>
                <a:gridCol w="793697">
                  <a:extLst>
                    <a:ext uri="{9D8B030D-6E8A-4147-A177-3AD203B41FA5}">
                      <a16:colId xmlns:a16="http://schemas.microsoft.com/office/drawing/2014/main" val="53147265"/>
                    </a:ext>
                  </a:extLst>
                </a:gridCol>
                <a:gridCol w="793697">
                  <a:extLst>
                    <a:ext uri="{9D8B030D-6E8A-4147-A177-3AD203B41FA5}">
                      <a16:colId xmlns:a16="http://schemas.microsoft.com/office/drawing/2014/main" val="17862293"/>
                    </a:ext>
                  </a:extLst>
                </a:gridCol>
                <a:gridCol w="793697">
                  <a:extLst>
                    <a:ext uri="{9D8B030D-6E8A-4147-A177-3AD203B41FA5}">
                      <a16:colId xmlns:a16="http://schemas.microsoft.com/office/drawing/2014/main" val="1738186578"/>
                    </a:ext>
                  </a:extLst>
                </a:gridCol>
                <a:gridCol w="793697">
                  <a:extLst>
                    <a:ext uri="{9D8B030D-6E8A-4147-A177-3AD203B41FA5}">
                      <a16:colId xmlns:a16="http://schemas.microsoft.com/office/drawing/2014/main" val="734457616"/>
                    </a:ext>
                  </a:extLst>
                </a:gridCol>
              </a:tblGrid>
              <a:tr h="31224">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561" marR="1561" marT="1561"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561" marR="1561" marT="1561"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561" marR="1561" marT="1561"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73452250"/>
                  </a:ext>
                </a:extLst>
              </a:tr>
              <a:tr h="58181">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561" marR="1561" marT="1561"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561" marR="1561" marT="1561"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561" marR="1561" marT="1561"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561" marR="1561" marT="1561"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561" marR="1561" marT="1561"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561" marR="1561" marT="1561" marB="0" anchor="b"/>
                </a:tc>
                <a:extLst>
                  <a:ext uri="{0D108BD9-81ED-4DB2-BD59-A6C34878D82A}">
                    <a16:rowId xmlns:a16="http://schemas.microsoft.com/office/drawing/2014/main" val="222572431"/>
                  </a:ext>
                </a:extLst>
              </a:tr>
              <a:tr h="31224">
                <a:tc>
                  <a:txBody>
                    <a:bodyPr/>
                    <a:lstStyle/>
                    <a:p>
                      <a:pPr algn="r" fontAlgn="t"/>
                      <a:r>
                        <a:rPr lang="es-CO" sz="1100" b="1" u="none" strike="noStrike" dirty="0">
                          <a:effectLst/>
                        </a:rPr>
                        <a:t>No</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u="none" strike="noStrike">
                          <a:effectLst/>
                        </a:rPr>
                        <a:t>42%</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36%</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48%</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53%</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1741806683"/>
                  </a:ext>
                </a:extLst>
              </a:tr>
              <a:tr h="31224">
                <a:tc>
                  <a:txBody>
                    <a:bodyPr/>
                    <a:lstStyle/>
                    <a:p>
                      <a:pPr algn="r" fontAlgn="t"/>
                      <a:r>
                        <a:rPr lang="es-CO" sz="1100" b="1" u="none" strike="noStrike" dirty="0">
                          <a:effectLst/>
                        </a:rPr>
                        <a:t>Sí, auto y motocicleta</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31%</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3814111101"/>
                  </a:ext>
                </a:extLst>
              </a:tr>
              <a:tr h="31224">
                <a:tc>
                  <a:txBody>
                    <a:bodyPr/>
                    <a:lstStyle/>
                    <a:p>
                      <a:pPr algn="r" fontAlgn="t"/>
                      <a:r>
                        <a:rPr lang="es-CO" sz="1100" b="1" u="none" strike="noStrike" dirty="0">
                          <a:effectLst/>
                        </a:rPr>
                        <a:t>Sí, motocicleta</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44%</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4165752956"/>
                  </a:ext>
                </a:extLst>
              </a:tr>
              <a:tr h="31224">
                <a:tc>
                  <a:txBody>
                    <a:bodyPr/>
                    <a:lstStyle/>
                    <a:p>
                      <a:pPr algn="r" fontAlgn="t"/>
                      <a:r>
                        <a:rPr lang="es-CO" sz="1100" b="1" u="none" strike="noStrike" dirty="0">
                          <a:effectLst/>
                        </a:rPr>
                        <a:t>Sí, auto</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352122401"/>
                  </a:ext>
                </a:extLst>
              </a:tr>
              <a:tr h="31224">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587381348"/>
                  </a:ext>
                </a:extLst>
              </a:tr>
              <a:tr h="31224">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2839291076"/>
                  </a:ext>
                </a:extLst>
              </a:tr>
              <a:tr h="31224">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561" marR="1561" marT="1561" marB="0" anchor="ctr"/>
                </a:tc>
                <a:extLst>
                  <a:ext uri="{0D108BD9-81ED-4DB2-BD59-A6C34878D82A}">
                    <a16:rowId xmlns:a16="http://schemas.microsoft.com/office/drawing/2014/main" val="1306521755"/>
                  </a:ext>
                </a:extLst>
              </a:tr>
            </a:tbl>
          </a:graphicData>
        </a:graphic>
      </p:graphicFrame>
    </p:spTree>
    <p:extLst>
      <p:ext uri="{BB962C8B-B14F-4D97-AF65-F5344CB8AC3E}">
        <p14:creationId xmlns:p14="http://schemas.microsoft.com/office/powerpoint/2010/main" val="787523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44</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TENENCIA</a:t>
            </a:r>
          </a:p>
          <a:p>
            <a:pPr marL="8573" marR="3429">
              <a:spcBef>
                <a:spcPts val="68"/>
              </a:spcBef>
            </a:pPr>
            <a:r>
              <a:rPr lang="es-MX" sz="2363" spc="101" dirty="0">
                <a:solidFill>
                  <a:schemeClr val="accent3">
                    <a:lumMod val="75000"/>
                  </a:schemeClr>
                </a:solidFill>
                <a:latin typeface="+mn-lt"/>
              </a:rPr>
              <a:t>LICENCIA CONDUCCIÓN</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¿Usted tiene licencia (pase) para conducir?</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43278"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302177"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665770501"/>
              </p:ext>
            </p:extLst>
          </p:nvPr>
        </p:nvGraphicFramePr>
        <p:xfrm>
          <a:off x="4724479" y="1858368"/>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020093534"/>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689905582"/>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6826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45</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767408"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TENENCIA</a:t>
            </a:r>
          </a:p>
          <a:p>
            <a:pPr marL="8573" marR="3429">
              <a:spcBef>
                <a:spcPts val="68"/>
              </a:spcBef>
            </a:pPr>
            <a:r>
              <a:rPr lang="es-MX" sz="2363" spc="101" dirty="0">
                <a:solidFill>
                  <a:schemeClr val="accent3">
                    <a:lumMod val="75000"/>
                  </a:schemeClr>
                </a:solidFill>
                <a:latin typeface="+mn-lt"/>
              </a:rPr>
              <a:t>LICENCIA CONDUCCIÓN</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a:solidFill>
                  <a:srgbClr val="4D4D4D"/>
                </a:solidFill>
                <a:latin typeface="+mn-lt"/>
                <a:cs typeface="Trebuchet MS"/>
              </a:rPr>
              <a:t>¿Usted tiene licencia (pase) para conducir?</a:t>
            </a:r>
            <a:endParaRPr lang="es-MX" sz="1350" b="0" dirty="0">
              <a:solidFill>
                <a:srgbClr val="4D4D4D"/>
              </a:solidFill>
              <a:latin typeface="+mn-lt"/>
              <a:cs typeface="Trebuchet MS"/>
            </a:endParaRPr>
          </a:p>
        </p:txBody>
      </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554342123"/>
              </p:ext>
            </p:extLst>
          </p:nvPr>
        </p:nvGraphicFramePr>
        <p:xfrm>
          <a:off x="-5803"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3561607724"/>
              </p:ext>
            </p:extLst>
          </p:nvPr>
        </p:nvGraphicFramePr>
        <p:xfrm>
          <a:off x="4439816" y="1815876"/>
          <a:ext cx="7476697" cy="1522809"/>
        </p:xfrm>
        <a:graphic>
          <a:graphicData uri="http://schemas.openxmlformats.org/drawingml/2006/table">
            <a:tbl>
              <a:tblPr>
                <a:tableStyleId>{69C7853C-536D-4A76-A0AE-DD22124D55A5}</a:tableStyleId>
              </a:tblPr>
              <a:tblGrid>
                <a:gridCol w="1428697">
                  <a:extLst>
                    <a:ext uri="{9D8B030D-6E8A-4147-A177-3AD203B41FA5}">
                      <a16:colId xmlns:a16="http://schemas.microsoft.com/office/drawing/2014/main" val="1930092353"/>
                    </a:ext>
                  </a:extLst>
                </a:gridCol>
                <a:gridCol w="864000">
                  <a:extLst>
                    <a:ext uri="{9D8B030D-6E8A-4147-A177-3AD203B41FA5}">
                      <a16:colId xmlns:a16="http://schemas.microsoft.com/office/drawing/2014/main" val="3047803853"/>
                    </a:ext>
                  </a:extLst>
                </a:gridCol>
                <a:gridCol w="864000">
                  <a:extLst>
                    <a:ext uri="{9D8B030D-6E8A-4147-A177-3AD203B41FA5}">
                      <a16:colId xmlns:a16="http://schemas.microsoft.com/office/drawing/2014/main" val="139602565"/>
                    </a:ext>
                  </a:extLst>
                </a:gridCol>
                <a:gridCol w="864000">
                  <a:extLst>
                    <a:ext uri="{9D8B030D-6E8A-4147-A177-3AD203B41FA5}">
                      <a16:colId xmlns:a16="http://schemas.microsoft.com/office/drawing/2014/main" val="3743597897"/>
                    </a:ext>
                  </a:extLst>
                </a:gridCol>
                <a:gridCol w="864000">
                  <a:extLst>
                    <a:ext uri="{9D8B030D-6E8A-4147-A177-3AD203B41FA5}">
                      <a16:colId xmlns:a16="http://schemas.microsoft.com/office/drawing/2014/main" val="1036110202"/>
                    </a:ext>
                  </a:extLst>
                </a:gridCol>
                <a:gridCol w="864000">
                  <a:extLst>
                    <a:ext uri="{9D8B030D-6E8A-4147-A177-3AD203B41FA5}">
                      <a16:colId xmlns:a16="http://schemas.microsoft.com/office/drawing/2014/main" val="3858563807"/>
                    </a:ext>
                  </a:extLst>
                </a:gridCol>
                <a:gridCol w="864000">
                  <a:extLst>
                    <a:ext uri="{9D8B030D-6E8A-4147-A177-3AD203B41FA5}">
                      <a16:colId xmlns:a16="http://schemas.microsoft.com/office/drawing/2014/main" val="410219095"/>
                    </a:ext>
                  </a:extLst>
                </a:gridCol>
                <a:gridCol w="864000">
                  <a:extLst>
                    <a:ext uri="{9D8B030D-6E8A-4147-A177-3AD203B41FA5}">
                      <a16:colId xmlns:a16="http://schemas.microsoft.com/office/drawing/2014/main" val="3133642534"/>
                    </a:ext>
                  </a:extLst>
                </a:gridCol>
              </a:tblGrid>
              <a:tr h="31224">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561" marR="1561" marT="1561"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561" marR="1561" marT="1561"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561" marR="1561" marT="1561"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1315457"/>
                  </a:ext>
                </a:extLst>
              </a:tr>
              <a:tr h="58181">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561" marR="1561" marT="1561"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561" marR="1561" marT="1561"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1561" marR="1561" marT="1561"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561" marR="1561" marT="1561"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1561" marR="1561" marT="1561"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561" marR="1561" marT="1561" marB="0" anchor="b"/>
                </a:tc>
                <a:extLst>
                  <a:ext uri="{0D108BD9-81ED-4DB2-BD59-A6C34878D82A}">
                    <a16:rowId xmlns:a16="http://schemas.microsoft.com/office/drawing/2014/main" val="486153131"/>
                  </a:ext>
                </a:extLst>
              </a:tr>
              <a:tr h="31224">
                <a:tc>
                  <a:txBody>
                    <a:bodyPr/>
                    <a:lstStyle/>
                    <a:p>
                      <a:pPr algn="r" fontAlgn="t"/>
                      <a:r>
                        <a:rPr lang="es-CO" sz="1100" b="1" u="none" strike="noStrike">
                          <a:effectLst/>
                        </a:rPr>
                        <a:t>No</a:t>
                      </a:r>
                      <a:endParaRPr lang="es-CO" sz="1100" b="1" i="0" u="none" strike="noStrike">
                        <a:solidFill>
                          <a:srgbClr val="000000"/>
                        </a:solidFill>
                        <a:effectLst/>
                        <a:latin typeface="+mn-lt"/>
                      </a:endParaRPr>
                    </a:p>
                  </a:txBody>
                  <a:tcPr marL="1561" marR="1561" marT="1561" marB="0"/>
                </a:tc>
                <a:tc>
                  <a:txBody>
                    <a:bodyPr/>
                    <a:lstStyle/>
                    <a:p>
                      <a:pPr algn="ctr" fontAlgn="ctr"/>
                      <a:r>
                        <a:rPr lang="es-CO" sz="1100" u="none" strike="noStrike">
                          <a:effectLst/>
                        </a:rPr>
                        <a:t>57%</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70%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45%</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44%</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63%</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62%</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59%</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1519933657"/>
                  </a:ext>
                </a:extLst>
              </a:tr>
              <a:tr h="31224">
                <a:tc>
                  <a:txBody>
                    <a:bodyPr/>
                    <a:lstStyle/>
                    <a:p>
                      <a:pPr algn="r" fontAlgn="t"/>
                      <a:r>
                        <a:rPr lang="es-MX" sz="1100" b="1" u="none" strike="noStrike" dirty="0">
                          <a:effectLst/>
                        </a:rPr>
                        <a:t>Si de auto y motocicleta</a:t>
                      </a:r>
                      <a:endParaRPr lang="es-MX" sz="1100" b="1" i="0" u="none" strike="noStrike" dirty="0">
                        <a:solidFill>
                          <a:srgbClr val="000000"/>
                        </a:solidFill>
                        <a:effectLst/>
                        <a:latin typeface="+mn-lt"/>
                      </a:endParaRPr>
                    </a:p>
                  </a:txBody>
                  <a:tcPr marL="1561" marR="1561" marT="1561" marB="0"/>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630445719"/>
                  </a:ext>
                </a:extLst>
              </a:tr>
              <a:tr h="31224">
                <a:tc>
                  <a:txBody>
                    <a:bodyPr/>
                    <a:lstStyle/>
                    <a:p>
                      <a:pPr algn="r" fontAlgn="t"/>
                      <a:r>
                        <a:rPr lang="es-CO" sz="1100" b="1" u="none" strike="noStrike">
                          <a:effectLst/>
                        </a:rPr>
                        <a:t>Si, motocicleta</a:t>
                      </a:r>
                      <a:endParaRPr lang="es-CO" sz="1100" b="1" i="0" u="none" strike="noStrike">
                        <a:solidFill>
                          <a:srgbClr val="000000"/>
                        </a:solidFill>
                        <a:effectLst/>
                        <a:latin typeface="+mn-lt"/>
                      </a:endParaRPr>
                    </a:p>
                  </a:txBody>
                  <a:tcPr marL="1561" marR="1561" marT="1561" marB="0"/>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2441701225"/>
                  </a:ext>
                </a:extLst>
              </a:tr>
              <a:tr h="31224">
                <a:tc>
                  <a:txBody>
                    <a:bodyPr/>
                    <a:lstStyle/>
                    <a:p>
                      <a:pPr algn="r" fontAlgn="t"/>
                      <a:r>
                        <a:rPr lang="es-CO" sz="1100" b="1" u="none" strike="noStrike" dirty="0">
                          <a:effectLst/>
                        </a:rPr>
                        <a:t>Si, auto</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3278001835"/>
                  </a:ext>
                </a:extLst>
              </a:tr>
              <a:tr h="31224">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1239238114"/>
                  </a:ext>
                </a:extLst>
              </a:tr>
              <a:tr h="31224">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2606679821"/>
                  </a:ext>
                </a:extLst>
              </a:tr>
              <a:tr h="31224">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b="1" u="none" strike="noStrike" dirty="0">
                          <a:effectLst/>
                        </a:rPr>
                        <a:t>435</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561" marR="1561" marT="1561" marB="0" anchor="ctr"/>
                </a:tc>
                <a:extLst>
                  <a:ext uri="{0D108BD9-81ED-4DB2-BD59-A6C34878D82A}">
                    <a16:rowId xmlns:a16="http://schemas.microsoft.com/office/drawing/2014/main" val="4073480051"/>
                  </a:ext>
                </a:extLst>
              </a:tr>
            </a:tbl>
          </a:graphicData>
        </a:graphic>
      </p:graphicFrame>
    </p:spTree>
    <p:extLst>
      <p:ext uri="{BB962C8B-B14F-4D97-AF65-F5344CB8AC3E}">
        <p14:creationId xmlns:p14="http://schemas.microsoft.com/office/powerpoint/2010/main" val="840032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46</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TENENCIA AUTOS</a:t>
            </a:r>
          </a:p>
          <a:p>
            <a:pPr marL="8573" marR="3429">
              <a:spcBef>
                <a:spcPts val="68"/>
              </a:spcBef>
            </a:pPr>
            <a:r>
              <a:rPr lang="es-MX" sz="2363" spc="101" dirty="0">
                <a:solidFill>
                  <a:schemeClr val="accent3">
                    <a:lumMod val="75000"/>
                  </a:schemeClr>
                </a:solidFill>
                <a:latin typeface="+mn-lt"/>
              </a:rPr>
              <a:t>EN EL HOGAR</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¿Cuántos autos hay en total en su hogar?</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43278"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302177"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599053821"/>
              </p:ext>
            </p:extLst>
          </p:nvPr>
        </p:nvGraphicFramePr>
        <p:xfrm>
          <a:off x="4508455" y="1858368"/>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64653642"/>
              </p:ext>
            </p:extLst>
          </p:nvPr>
        </p:nvGraphicFramePr>
        <p:xfrm>
          <a:off x="479376"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940177103"/>
              </p:ext>
            </p:extLst>
          </p:nvPr>
        </p:nvGraphicFramePr>
        <p:xfrm>
          <a:off x="8131101"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53572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47</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767408"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TENENCIA AUTOS</a:t>
            </a:r>
          </a:p>
          <a:p>
            <a:pPr marL="8573" marR="3429">
              <a:spcBef>
                <a:spcPts val="68"/>
              </a:spcBef>
            </a:pPr>
            <a:r>
              <a:rPr lang="es-MX" sz="2363" spc="101" dirty="0">
                <a:solidFill>
                  <a:schemeClr val="accent3">
                    <a:lumMod val="75000"/>
                  </a:schemeClr>
                </a:solidFill>
                <a:latin typeface="+mn-lt"/>
              </a:rPr>
              <a:t>EN EL HOGAR</a:t>
            </a:r>
            <a:endParaRPr lang="es-MX" sz="2363" spc="84" dirty="0">
              <a:solidFill>
                <a:schemeClr val="accent3">
                  <a:lumMod val="75000"/>
                </a:schemeClr>
              </a:solidFill>
              <a:latin typeface="+mn-lt"/>
            </a:endParaRPr>
          </a:p>
        </p:txBody>
      </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¿Cuántos autos hay en total en su hogar?</a:t>
            </a:r>
          </a:p>
        </p:txBody>
      </p:sp>
      <p:graphicFrame>
        <p:nvGraphicFramePr>
          <p:cNvPr id="2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365325319"/>
              </p:ext>
            </p:extLst>
          </p:nvPr>
        </p:nvGraphicFramePr>
        <p:xfrm>
          <a:off x="-5803"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549884602"/>
              </p:ext>
            </p:extLst>
          </p:nvPr>
        </p:nvGraphicFramePr>
        <p:xfrm>
          <a:off x="4952494" y="1771790"/>
          <a:ext cx="6904146" cy="1690570"/>
        </p:xfrm>
        <a:graphic>
          <a:graphicData uri="http://schemas.openxmlformats.org/drawingml/2006/table">
            <a:tbl>
              <a:tblPr>
                <a:tableStyleId>{69C7853C-536D-4A76-A0AE-DD22124D55A5}</a:tableStyleId>
              </a:tblPr>
              <a:tblGrid>
                <a:gridCol w="1360146">
                  <a:extLst>
                    <a:ext uri="{9D8B030D-6E8A-4147-A177-3AD203B41FA5}">
                      <a16:colId xmlns:a16="http://schemas.microsoft.com/office/drawing/2014/main" val="2287312780"/>
                    </a:ext>
                  </a:extLst>
                </a:gridCol>
                <a:gridCol w="792000">
                  <a:extLst>
                    <a:ext uri="{9D8B030D-6E8A-4147-A177-3AD203B41FA5}">
                      <a16:colId xmlns:a16="http://schemas.microsoft.com/office/drawing/2014/main" val="187056699"/>
                    </a:ext>
                  </a:extLst>
                </a:gridCol>
                <a:gridCol w="792000">
                  <a:extLst>
                    <a:ext uri="{9D8B030D-6E8A-4147-A177-3AD203B41FA5}">
                      <a16:colId xmlns:a16="http://schemas.microsoft.com/office/drawing/2014/main" val="1564296289"/>
                    </a:ext>
                  </a:extLst>
                </a:gridCol>
                <a:gridCol w="792000">
                  <a:extLst>
                    <a:ext uri="{9D8B030D-6E8A-4147-A177-3AD203B41FA5}">
                      <a16:colId xmlns:a16="http://schemas.microsoft.com/office/drawing/2014/main" val="3931265259"/>
                    </a:ext>
                  </a:extLst>
                </a:gridCol>
                <a:gridCol w="792000">
                  <a:extLst>
                    <a:ext uri="{9D8B030D-6E8A-4147-A177-3AD203B41FA5}">
                      <a16:colId xmlns:a16="http://schemas.microsoft.com/office/drawing/2014/main" val="2407290652"/>
                    </a:ext>
                  </a:extLst>
                </a:gridCol>
                <a:gridCol w="792000">
                  <a:extLst>
                    <a:ext uri="{9D8B030D-6E8A-4147-A177-3AD203B41FA5}">
                      <a16:colId xmlns:a16="http://schemas.microsoft.com/office/drawing/2014/main" val="4008394048"/>
                    </a:ext>
                  </a:extLst>
                </a:gridCol>
                <a:gridCol w="792000">
                  <a:extLst>
                    <a:ext uri="{9D8B030D-6E8A-4147-A177-3AD203B41FA5}">
                      <a16:colId xmlns:a16="http://schemas.microsoft.com/office/drawing/2014/main" val="1881096126"/>
                    </a:ext>
                  </a:extLst>
                </a:gridCol>
                <a:gridCol w="792000">
                  <a:extLst>
                    <a:ext uri="{9D8B030D-6E8A-4147-A177-3AD203B41FA5}">
                      <a16:colId xmlns:a16="http://schemas.microsoft.com/office/drawing/2014/main" val="3520888780"/>
                    </a:ext>
                  </a:extLst>
                </a:gridCol>
              </a:tblGrid>
              <a:tr h="28350">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417" marR="1417" marT="1417"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417" marR="1417" marT="1417"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1417" marR="1417" marT="141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736217"/>
                  </a:ext>
                </a:extLst>
              </a:tr>
              <a:tr h="52825">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417" marR="1417" marT="1417"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417" marR="1417" marT="1417"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1417" marR="1417" marT="1417"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417" marR="1417" marT="1417"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417" marR="1417" marT="1417"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417" marR="1417" marT="1417" marB="0" anchor="b"/>
                </a:tc>
                <a:extLst>
                  <a:ext uri="{0D108BD9-81ED-4DB2-BD59-A6C34878D82A}">
                    <a16:rowId xmlns:a16="http://schemas.microsoft.com/office/drawing/2014/main" val="1765029443"/>
                  </a:ext>
                </a:extLst>
              </a:tr>
              <a:tr h="28350">
                <a:tc>
                  <a:txBody>
                    <a:bodyPr/>
                    <a:lstStyle/>
                    <a:p>
                      <a:pPr algn="r" fontAlgn="t"/>
                      <a:r>
                        <a:rPr lang="es-CO" sz="1100" b="1" u="none" strike="noStrike">
                          <a:effectLst/>
                        </a:rPr>
                        <a:t>0</a:t>
                      </a:r>
                      <a:endParaRPr lang="es-CO" sz="1100" b="1" i="0" u="none" strike="noStrike">
                        <a:solidFill>
                          <a:srgbClr val="000000"/>
                        </a:solidFill>
                        <a:effectLst/>
                        <a:latin typeface="+mn-lt"/>
                      </a:endParaRPr>
                    </a:p>
                  </a:txBody>
                  <a:tcPr marL="1417" marR="1417" marT="1417" marB="0"/>
                </a:tc>
                <a:tc>
                  <a:txBody>
                    <a:bodyPr/>
                    <a:lstStyle/>
                    <a:p>
                      <a:pPr algn="ctr" fontAlgn="ctr"/>
                      <a:r>
                        <a:rPr lang="es-CO" sz="1100" u="none" strike="noStrike">
                          <a:effectLst/>
                        </a:rPr>
                        <a:t>64%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62%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59%</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dirty="0">
                          <a:effectLst/>
                        </a:rPr>
                        <a:t>59%</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59%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74%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69%</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1780419699"/>
                  </a:ext>
                </a:extLst>
              </a:tr>
              <a:tr h="28350">
                <a:tc>
                  <a:txBody>
                    <a:bodyPr/>
                    <a:lstStyle/>
                    <a:p>
                      <a:pPr algn="r" fontAlgn="t"/>
                      <a:r>
                        <a:rPr lang="es-CO" sz="1100" b="1" u="none" strike="noStrike" dirty="0">
                          <a:effectLst/>
                        </a:rPr>
                        <a:t>1</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37%</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34%</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3083899700"/>
                  </a:ext>
                </a:extLst>
              </a:tr>
              <a:tr h="28350">
                <a:tc>
                  <a:txBody>
                    <a:bodyPr/>
                    <a:lstStyle/>
                    <a:p>
                      <a:pPr algn="r" fontAlgn="t"/>
                      <a:r>
                        <a:rPr lang="es-CO" sz="1100" b="1" u="none" strike="noStrike">
                          <a:effectLst/>
                        </a:rPr>
                        <a:t>2</a:t>
                      </a:r>
                      <a:endParaRPr lang="es-CO" sz="1100" b="1" i="0" u="none" strike="noStrike">
                        <a:solidFill>
                          <a:srgbClr val="000000"/>
                        </a:solidFill>
                        <a:effectLst/>
                        <a:latin typeface="+mn-lt"/>
                      </a:endParaRPr>
                    </a:p>
                  </a:txBody>
                  <a:tcPr marL="1417" marR="1417" marT="1417"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6%</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467397100"/>
                  </a:ext>
                </a:extLst>
              </a:tr>
              <a:tr h="28350">
                <a:tc>
                  <a:txBody>
                    <a:bodyPr/>
                    <a:lstStyle/>
                    <a:p>
                      <a:pPr algn="r" fontAlgn="t"/>
                      <a:r>
                        <a:rPr lang="es-CO" sz="1100" b="1" u="none" strike="noStrike">
                          <a:effectLst/>
                        </a:rPr>
                        <a:t>3</a:t>
                      </a:r>
                      <a:endParaRPr lang="es-CO" sz="1100" b="1" i="0" u="none" strike="noStrike">
                        <a:solidFill>
                          <a:srgbClr val="000000"/>
                        </a:solidFill>
                        <a:effectLst/>
                        <a:latin typeface="+mn-lt"/>
                      </a:endParaRPr>
                    </a:p>
                  </a:txBody>
                  <a:tcPr marL="1417" marR="1417" marT="1417"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4%</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846384304"/>
                  </a:ext>
                </a:extLst>
              </a:tr>
              <a:tr h="28350">
                <a:tc>
                  <a:txBody>
                    <a:bodyPr/>
                    <a:lstStyle/>
                    <a:p>
                      <a:pPr algn="r" fontAlgn="t"/>
                      <a:r>
                        <a:rPr lang="es-CO" sz="1100" b="1" u="none" strike="noStrike" dirty="0">
                          <a:effectLst/>
                        </a:rPr>
                        <a:t>Más de 3</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2847265690"/>
                  </a:ext>
                </a:extLst>
              </a:tr>
              <a:tr h="28350">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3164842444"/>
                  </a:ext>
                </a:extLst>
              </a:tr>
              <a:tr h="2835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1291295866"/>
                  </a:ext>
                </a:extLst>
              </a:tr>
              <a:tr h="2835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b="1" u="none" strike="noStrike" dirty="0">
                          <a:effectLst/>
                        </a:rPr>
                        <a:t>435</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2843232423"/>
                  </a:ext>
                </a:extLst>
              </a:tr>
            </a:tbl>
          </a:graphicData>
        </a:graphic>
      </p:graphicFrame>
    </p:spTree>
    <p:extLst>
      <p:ext uri="{BB962C8B-B14F-4D97-AF65-F5344CB8AC3E}">
        <p14:creationId xmlns:p14="http://schemas.microsoft.com/office/powerpoint/2010/main" val="1644118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48</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6" y="285890"/>
            <a:ext cx="68103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TENENCIA AUTOS ENTREVISTADOS</a:t>
            </a:r>
          </a:p>
          <a:p>
            <a:pPr marL="8573" marR="3429">
              <a:spcBef>
                <a:spcPts val="68"/>
              </a:spcBef>
            </a:pPr>
            <a:r>
              <a:rPr lang="es-MX" sz="2363" spc="101" dirty="0">
                <a:solidFill>
                  <a:schemeClr val="accent3">
                    <a:lumMod val="75000"/>
                  </a:schemeClr>
                </a:solidFill>
                <a:latin typeface="+mn-lt"/>
              </a:rPr>
              <a:t>(PARA HOGARES CON AUTO)</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¿De cuántos usted es el propietario/a?</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43278"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105</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673582"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72</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177</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302177"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47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79</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51</a:t>
              </a:r>
            </a:p>
          </p:txBody>
        </p:sp>
      </p:grpSp>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93812087"/>
              </p:ext>
            </p:extLst>
          </p:nvPr>
        </p:nvGraphicFramePr>
        <p:xfrm>
          <a:off x="4724479" y="1858368"/>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419015264"/>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518854832"/>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74614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49</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250059"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12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33</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94</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38</a:t>
              </a:r>
            </a:p>
          </p:txBody>
        </p:sp>
      </p:gr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067696767"/>
              </p:ext>
            </p:extLst>
          </p:nvPr>
        </p:nvGraphicFramePr>
        <p:xfrm>
          <a:off x="-81676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36" name="object 2"/>
          <p:cNvSpPr txBox="1">
            <a:spLocks/>
          </p:cNvSpPr>
          <p:nvPr/>
        </p:nvSpPr>
        <p:spPr>
          <a:xfrm>
            <a:off x="581776" y="285890"/>
            <a:ext cx="68103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TENENCIA AUTOS ENTREVISTADOS</a:t>
            </a:r>
          </a:p>
          <a:p>
            <a:pPr marL="8573" marR="3429">
              <a:spcBef>
                <a:spcPts val="68"/>
              </a:spcBef>
            </a:pPr>
            <a:r>
              <a:rPr lang="es-MX" sz="2363" spc="101" dirty="0">
                <a:solidFill>
                  <a:schemeClr val="accent3">
                    <a:lumMod val="75000"/>
                  </a:schemeClr>
                </a:solidFill>
                <a:latin typeface="+mn-lt"/>
              </a:rPr>
              <a:t>(PARA HOGARES CON AUTO)</a:t>
            </a:r>
            <a:endParaRPr lang="es-MX" sz="2363" spc="84" dirty="0">
              <a:solidFill>
                <a:schemeClr val="accent3">
                  <a:lumMod val="75000"/>
                </a:schemeClr>
              </a:solidFill>
              <a:latin typeface="+mn-lt"/>
            </a:endParaRPr>
          </a:p>
        </p:txBody>
      </p:sp>
      <p:sp>
        <p:nvSpPr>
          <p:cNvPr id="37"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¿De cuántos usted es el propietario/a?</a:t>
            </a:r>
          </a:p>
        </p:txBody>
      </p:sp>
      <p:graphicFrame>
        <p:nvGraphicFramePr>
          <p:cNvPr id="2" name="Tabla 1"/>
          <p:cNvGraphicFramePr>
            <a:graphicFrameLocks noGrp="1"/>
          </p:cNvGraphicFramePr>
          <p:nvPr>
            <p:extLst>
              <p:ext uri="{D42A27DB-BD31-4B8C-83A1-F6EECF244321}">
                <p14:modId xmlns:p14="http://schemas.microsoft.com/office/powerpoint/2010/main" val="3738022401"/>
              </p:ext>
            </p:extLst>
          </p:nvPr>
        </p:nvGraphicFramePr>
        <p:xfrm>
          <a:off x="5456494" y="1772816"/>
          <a:ext cx="6400146" cy="1690570"/>
        </p:xfrm>
        <a:graphic>
          <a:graphicData uri="http://schemas.openxmlformats.org/drawingml/2006/table">
            <a:tbl>
              <a:tblPr>
                <a:tableStyleId>{69C7853C-536D-4A76-A0AE-DD22124D55A5}</a:tableStyleId>
              </a:tblPr>
              <a:tblGrid>
                <a:gridCol w="1360146">
                  <a:extLst>
                    <a:ext uri="{9D8B030D-6E8A-4147-A177-3AD203B41FA5}">
                      <a16:colId xmlns:a16="http://schemas.microsoft.com/office/drawing/2014/main" val="3281525248"/>
                    </a:ext>
                  </a:extLst>
                </a:gridCol>
                <a:gridCol w="720000">
                  <a:extLst>
                    <a:ext uri="{9D8B030D-6E8A-4147-A177-3AD203B41FA5}">
                      <a16:colId xmlns:a16="http://schemas.microsoft.com/office/drawing/2014/main" val="3291561419"/>
                    </a:ext>
                  </a:extLst>
                </a:gridCol>
                <a:gridCol w="720000">
                  <a:extLst>
                    <a:ext uri="{9D8B030D-6E8A-4147-A177-3AD203B41FA5}">
                      <a16:colId xmlns:a16="http://schemas.microsoft.com/office/drawing/2014/main" val="4095973122"/>
                    </a:ext>
                  </a:extLst>
                </a:gridCol>
                <a:gridCol w="720000">
                  <a:extLst>
                    <a:ext uri="{9D8B030D-6E8A-4147-A177-3AD203B41FA5}">
                      <a16:colId xmlns:a16="http://schemas.microsoft.com/office/drawing/2014/main" val="1213305608"/>
                    </a:ext>
                  </a:extLst>
                </a:gridCol>
                <a:gridCol w="720000">
                  <a:extLst>
                    <a:ext uri="{9D8B030D-6E8A-4147-A177-3AD203B41FA5}">
                      <a16:colId xmlns:a16="http://schemas.microsoft.com/office/drawing/2014/main" val="554965208"/>
                    </a:ext>
                  </a:extLst>
                </a:gridCol>
                <a:gridCol w="720000">
                  <a:extLst>
                    <a:ext uri="{9D8B030D-6E8A-4147-A177-3AD203B41FA5}">
                      <a16:colId xmlns:a16="http://schemas.microsoft.com/office/drawing/2014/main" val="4165398601"/>
                    </a:ext>
                  </a:extLst>
                </a:gridCol>
                <a:gridCol w="720000">
                  <a:extLst>
                    <a:ext uri="{9D8B030D-6E8A-4147-A177-3AD203B41FA5}">
                      <a16:colId xmlns:a16="http://schemas.microsoft.com/office/drawing/2014/main" val="2102289979"/>
                    </a:ext>
                  </a:extLst>
                </a:gridCol>
                <a:gridCol w="720000">
                  <a:extLst>
                    <a:ext uri="{9D8B030D-6E8A-4147-A177-3AD203B41FA5}">
                      <a16:colId xmlns:a16="http://schemas.microsoft.com/office/drawing/2014/main" val="4212669568"/>
                    </a:ext>
                  </a:extLst>
                </a:gridCol>
              </a:tblGrid>
              <a:tr h="2835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417" marR="1417" marT="1417"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417" marR="1417" marT="1417"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417" marR="1417" marT="141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3125416"/>
                  </a:ext>
                </a:extLst>
              </a:tr>
              <a:tr h="52825">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417" marR="1417" marT="1417"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417" marR="1417" marT="1417"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417" marR="1417" marT="1417"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417" marR="1417" marT="1417"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417" marR="1417" marT="1417"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417" marR="1417" marT="1417" marB="0" anchor="b"/>
                </a:tc>
                <a:extLst>
                  <a:ext uri="{0D108BD9-81ED-4DB2-BD59-A6C34878D82A}">
                    <a16:rowId xmlns:a16="http://schemas.microsoft.com/office/drawing/2014/main" val="3553682232"/>
                  </a:ext>
                </a:extLst>
              </a:tr>
              <a:tr h="28350">
                <a:tc>
                  <a:txBody>
                    <a:bodyPr/>
                    <a:lstStyle/>
                    <a:p>
                      <a:pPr algn="r" fontAlgn="t"/>
                      <a:r>
                        <a:rPr lang="es-CO" sz="1100" b="1" u="none" strike="noStrike" dirty="0">
                          <a:effectLst/>
                        </a:rPr>
                        <a:t>0</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41%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76%</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45%</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56%</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596786177"/>
                  </a:ext>
                </a:extLst>
              </a:tr>
              <a:tr h="151992">
                <a:tc>
                  <a:txBody>
                    <a:bodyPr/>
                    <a:lstStyle/>
                    <a:p>
                      <a:pPr algn="r" fontAlgn="t"/>
                      <a:r>
                        <a:rPr lang="es-CO" sz="1100" b="1" u="none" strike="noStrike" dirty="0">
                          <a:effectLst/>
                        </a:rPr>
                        <a:t>1</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53%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72%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59%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64%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43%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2309228351"/>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3509529468"/>
                  </a:ext>
                </a:extLst>
              </a:tr>
              <a:tr h="2835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764490395"/>
                  </a:ext>
                </a:extLst>
              </a:tr>
              <a:tr h="28350">
                <a:tc>
                  <a:txBody>
                    <a:bodyPr/>
                    <a:lstStyle/>
                    <a:p>
                      <a:pPr algn="r" fontAlgn="t"/>
                      <a:r>
                        <a:rPr lang="es-CO" sz="1100" b="1" u="none" strike="noStrike">
                          <a:effectLst/>
                        </a:rPr>
                        <a:t>Más de 3</a:t>
                      </a:r>
                      <a:endParaRPr lang="es-CO" sz="1100" b="1" i="0" u="none" strike="noStrike">
                        <a:solidFill>
                          <a:srgbClr val="000000"/>
                        </a:solidFill>
                        <a:effectLst/>
                        <a:latin typeface="+mn-lt"/>
                      </a:endParaRPr>
                    </a:p>
                  </a:txBody>
                  <a:tcPr marL="1417" marR="1417" marT="1417" marB="0"/>
                </a:tc>
                <a:tc>
                  <a:txBody>
                    <a:bodyPr/>
                    <a:lstStyle/>
                    <a:p>
                      <a:pPr algn="ctr" fontAlgn="ctr"/>
                      <a:r>
                        <a:rPr lang="es-CO" sz="1100" u="none" strike="noStrike">
                          <a:effectLst/>
                        </a:rPr>
                        <a:t>0,3%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491770045"/>
                  </a:ext>
                </a:extLst>
              </a:tr>
              <a:tr h="28350">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1913539054"/>
                  </a:ext>
                </a:extLst>
              </a:tr>
              <a:tr h="2835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b="1" u="none" strike="noStrike" dirty="0">
                          <a:effectLst/>
                        </a:rPr>
                        <a:t>596.126</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a:effectLst/>
                        </a:rPr>
                        <a:t>78.134</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120.406</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110.062</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126.505</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88.139</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72.879</a:t>
                      </a:r>
                      <a:endParaRPr lang="es-CO" sz="1100" b="1"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1481891882"/>
                  </a:ext>
                </a:extLst>
              </a:tr>
              <a:tr h="2835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b="1" u="none" strike="noStrike">
                          <a:effectLst/>
                        </a:rPr>
                        <a:t>177</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23</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36</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36</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36</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25</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21</a:t>
                      </a:r>
                      <a:endParaRPr lang="es-CO" sz="1100" b="1"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113461811"/>
                  </a:ext>
                </a:extLst>
              </a:tr>
            </a:tbl>
          </a:graphicData>
        </a:graphic>
      </p:graphicFrame>
    </p:spTree>
    <p:extLst>
      <p:ext uri="{BB962C8B-B14F-4D97-AF65-F5344CB8AC3E}">
        <p14:creationId xmlns:p14="http://schemas.microsoft.com/office/powerpoint/2010/main" val="123896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798196" y="2726904"/>
            <a:ext cx="3655784" cy="1427294"/>
            <a:chOff x="279400" y="4039859"/>
            <a:chExt cx="5415977" cy="2114509"/>
          </a:xfrm>
        </p:grpSpPr>
        <p:sp>
          <p:nvSpPr>
            <p:cNvPr id="6" name="object 7">
              <a:extLst>
                <a:ext uri="{FF2B5EF4-FFF2-40B4-BE49-F238E27FC236}">
                  <a16:creationId xmlns:a16="http://schemas.microsoft.com/office/drawing/2014/main" id="{D6C92A0E-3B0A-4AD8-A1DC-F8A1CE4FE21D}"/>
                </a:ext>
              </a:extLst>
            </p:cNvPr>
            <p:cNvSpPr/>
            <p:nvPr/>
          </p:nvSpPr>
          <p:spPr>
            <a:xfrm>
              <a:off x="279400" y="4039859"/>
              <a:ext cx="217165" cy="2114509"/>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bg1"/>
            </a:solidFill>
            <a:ln>
              <a:solidFill>
                <a:schemeClr val="bg1"/>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
          <p:nvSpPr>
            <p:cNvPr id="7" name="object 2">
              <a:extLst>
                <a:ext uri="{FF2B5EF4-FFF2-40B4-BE49-F238E27FC236}">
                  <a16:creationId xmlns:a16="http://schemas.microsoft.com/office/drawing/2014/main" id="{63B9DA6E-38D4-4610-948E-E136CAC1239B}"/>
                </a:ext>
              </a:extLst>
            </p:cNvPr>
            <p:cNvSpPr txBox="1">
              <a:spLocks/>
            </p:cNvSpPr>
            <p:nvPr/>
          </p:nvSpPr>
          <p:spPr>
            <a:xfrm>
              <a:off x="615376" y="4537346"/>
              <a:ext cx="5080001" cy="923471"/>
            </a:xfrm>
            <a:prstGeom prst="rect">
              <a:avLst/>
            </a:prstGeom>
          </p:spPr>
          <p:txBody>
            <a:bodyPr vert="horz" wrap="square" lIns="0" tIns="7715" rIns="0" bIns="0" rtlCol="0">
              <a:spAutoFit/>
            </a:bodyPr>
            <a:lstStyle>
              <a:lvl1pPr>
                <a:defRPr>
                  <a:latin typeface="+mj-lt"/>
                  <a:ea typeface="+mj-ea"/>
                  <a:cs typeface="+mj-cs"/>
                </a:defRPr>
              </a:lvl1pPr>
            </a:lstStyle>
            <a:p>
              <a:pPr marL="7715" defTabSz="617220" fontAlgn="auto">
                <a:spcBef>
                  <a:spcPts val="61"/>
                </a:spcBef>
                <a:spcAft>
                  <a:spcPts val="0"/>
                </a:spcAft>
              </a:pPr>
              <a:r>
                <a:rPr lang="es-CO" sz="4000" kern="0" spc="86" dirty="0">
                  <a:solidFill>
                    <a:schemeClr val="bg1"/>
                  </a:solidFill>
                  <a:latin typeface="Calibri"/>
                </a:rPr>
                <a:t>METODOLOGÍA</a:t>
              </a:r>
            </a:p>
          </p:txBody>
        </p:sp>
      </p:grpSp>
      <p:sp>
        <p:nvSpPr>
          <p:cNvPr id="14" name="CuadroTexto 13"/>
          <p:cNvSpPr txBox="1"/>
          <p:nvPr/>
        </p:nvSpPr>
        <p:spPr>
          <a:xfrm>
            <a:off x="5663952" y="548680"/>
            <a:ext cx="6264695" cy="3293209"/>
          </a:xfrm>
          <a:prstGeom prst="rect">
            <a:avLst/>
          </a:prstGeom>
          <a:noFill/>
        </p:spPr>
        <p:txBody>
          <a:bodyPr wrap="square" rtlCol="0">
            <a:spAutoFit/>
          </a:bodyPr>
          <a:lstStyle/>
          <a:p>
            <a:pPr algn="just"/>
            <a:endParaRPr lang="en-US" sz="1600" dirty="0">
              <a:solidFill>
                <a:schemeClr val="accent4">
                  <a:lumMod val="75000"/>
                </a:schemeClr>
              </a:solidFill>
              <a:latin typeface="+mj-lt"/>
              <a:cs typeface="Arial" panose="020B0604020202020204" pitchFamily="34" charset="0"/>
            </a:endParaRPr>
          </a:p>
          <a:p>
            <a:pPr algn="just"/>
            <a:r>
              <a:rPr lang="es-CO" sz="1600" dirty="0">
                <a:solidFill>
                  <a:schemeClr val="accent3">
                    <a:lumMod val="75000"/>
                  </a:schemeClr>
                </a:solidFill>
                <a:latin typeface="+mj-lt"/>
                <a:cs typeface="Arial" panose="020B0604020202020204" pitchFamily="34" charset="0"/>
              </a:rPr>
              <a:t>Técnica</a:t>
            </a:r>
            <a:r>
              <a:rPr lang="en-US" sz="1600" dirty="0">
                <a:solidFill>
                  <a:schemeClr val="accent3">
                    <a:lumMod val="75000"/>
                  </a:schemeClr>
                </a:solidFill>
                <a:latin typeface="+mj-lt"/>
                <a:cs typeface="Arial" panose="020B0604020202020204" pitchFamily="34" charset="0"/>
              </a:rPr>
              <a:t>:  </a:t>
            </a:r>
            <a:r>
              <a:rPr lang="es-ES" sz="1600" b="0" dirty="0">
                <a:solidFill>
                  <a:schemeClr val="bg1">
                    <a:lumMod val="50000"/>
                  </a:schemeClr>
                </a:solidFill>
                <a:latin typeface="+mj-lt"/>
                <a:cs typeface="Arial" panose="020B0604020202020204" pitchFamily="34" charset="0"/>
              </a:rPr>
              <a:t>Encuestas presenciales</a:t>
            </a:r>
          </a:p>
          <a:p>
            <a:pPr algn="just"/>
            <a:endParaRPr lang="en-US" sz="1600" dirty="0">
              <a:solidFill>
                <a:schemeClr val="accent4">
                  <a:lumMod val="75000"/>
                </a:schemeClr>
              </a:solidFill>
              <a:latin typeface="+mj-lt"/>
              <a:cs typeface="Arial" panose="020B0604020202020204" pitchFamily="34" charset="0"/>
            </a:endParaRPr>
          </a:p>
          <a:p>
            <a:pPr algn="just"/>
            <a:r>
              <a:rPr lang="en-US" sz="1600" dirty="0">
                <a:solidFill>
                  <a:schemeClr val="accent3">
                    <a:lumMod val="75000"/>
                  </a:schemeClr>
                </a:solidFill>
                <a:latin typeface="+mj-lt"/>
                <a:cs typeface="Arial" panose="020B0604020202020204" pitchFamily="34" charset="0"/>
              </a:rPr>
              <a:t>Herramienta: </a:t>
            </a:r>
            <a:r>
              <a:rPr lang="es-CO" sz="1600" b="0" dirty="0">
                <a:solidFill>
                  <a:schemeClr val="bg1">
                    <a:lumMod val="50000"/>
                  </a:schemeClr>
                </a:solidFill>
                <a:latin typeface="+mj-lt"/>
                <a:cs typeface="Arial" panose="020B0604020202020204" pitchFamily="34" charset="0"/>
              </a:rPr>
              <a:t>Cuestionario estructurado</a:t>
            </a:r>
          </a:p>
          <a:p>
            <a:pPr algn="just"/>
            <a:endParaRPr lang="en-US" sz="1600" dirty="0">
              <a:solidFill>
                <a:schemeClr val="accent3">
                  <a:lumMod val="75000"/>
                </a:schemeClr>
              </a:solidFill>
              <a:latin typeface="+mj-lt"/>
              <a:cs typeface="Arial" panose="020B0604020202020204" pitchFamily="34" charset="0"/>
            </a:endParaRPr>
          </a:p>
          <a:p>
            <a:pPr algn="just"/>
            <a:r>
              <a:rPr lang="es-CO" sz="1600" dirty="0">
                <a:solidFill>
                  <a:schemeClr val="accent3">
                    <a:lumMod val="75000"/>
                  </a:schemeClr>
                </a:solidFill>
                <a:latin typeface="+mj-lt"/>
                <a:cs typeface="Arial" panose="020B0604020202020204" pitchFamily="34" charset="0"/>
              </a:rPr>
              <a:t>Grupo Objetivo: </a:t>
            </a:r>
          </a:p>
          <a:p>
            <a:pPr marL="285750" indent="-285750" algn="just">
              <a:buFontTx/>
              <a:buChar char="-"/>
            </a:pPr>
            <a:r>
              <a:rPr lang="es-MX" sz="1600" b="0" dirty="0">
                <a:solidFill>
                  <a:schemeClr val="bg1">
                    <a:lumMod val="50000"/>
                  </a:schemeClr>
                </a:solidFill>
                <a:latin typeface="+mj-lt"/>
                <a:cs typeface="Arial" panose="020B0604020202020204" pitchFamily="34" charset="0"/>
              </a:rPr>
              <a:t>Hombres y Mujeres</a:t>
            </a:r>
          </a:p>
          <a:p>
            <a:pPr marL="285750" indent="-285750" algn="just">
              <a:buFontTx/>
              <a:buChar char="-"/>
            </a:pPr>
            <a:r>
              <a:rPr lang="es-MX" sz="1600" b="0" dirty="0">
                <a:solidFill>
                  <a:schemeClr val="bg1">
                    <a:lumMod val="50000"/>
                  </a:schemeClr>
                </a:solidFill>
                <a:latin typeface="+mj-lt"/>
                <a:cs typeface="Arial" panose="020B0604020202020204" pitchFamily="34" charset="0"/>
              </a:rPr>
              <a:t>De 18 a 80 años</a:t>
            </a:r>
          </a:p>
          <a:p>
            <a:pPr marL="285750" indent="-285750" algn="just">
              <a:buFontTx/>
              <a:buChar char="-"/>
            </a:pPr>
            <a:r>
              <a:rPr lang="es-MX" sz="1600" b="0" dirty="0">
                <a:solidFill>
                  <a:schemeClr val="bg1">
                    <a:lumMod val="50000"/>
                  </a:schemeClr>
                </a:solidFill>
                <a:latin typeface="+mj-lt"/>
                <a:cs typeface="Arial" panose="020B0604020202020204" pitchFamily="34" charset="0"/>
              </a:rPr>
              <a:t>Que </a:t>
            </a:r>
            <a:r>
              <a:rPr lang="es-MX" sz="1600" dirty="0">
                <a:solidFill>
                  <a:schemeClr val="bg1">
                    <a:lumMod val="50000"/>
                  </a:schemeClr>
                </a:solidFill>
                <a:latin typeface="+mj-lt"/>
                <a:cs typeface="Arial" panose="020B0604020202020204" pitchFamily="34" charset="0"/>
              </a:rPr>
              <a:t>NO</a:t>
            </a:r>
            <a:r>
              <a:rPr lang="es-MX" sz="1600" b="0" dirty="0">
                <a:solidFill>
                  <a:schemeClr val="bg1">
                    <a:lumMod val="50000"/>
                  </a:schemeClr>
                </a:solidFill>
                <a:latin typeface="+mj-lt"/>
                <a:cs typeface="Arial" panose="020B0604020202020204" pitchFamily="34" charset="0"/>
              </a:rPr>
              <a:t> trabajen como: conductores de transporte público, ayudantes de estos, domiciliarios o en Apps de transporte</a:t>
            </a:r>
          </a:p>
          <a:p>
            <a:pPr marL="285750" indent="-285750" algn="just">
              <a:buFontTx/>
              <a:buChar char="-"/>
            </a:pPr>
            <a:r>
              <a:rPr lang="es-MX" sz="1600" b="0" dirty="0">
                <a:solidFill>
                  <a:schemeClr val="bg1">
                    <a:lumMod val="50000"/>
                  </a:schemeClr>
                </a:solidFill>
                <a:latin typeface="+mj-lt"/>
                <a:cs typeface="Arial" panose="020B0604020202020204" pitchFamily="34" charset="0"/>
              </a:rPr>
              <a:t>De los estratos 1 al 6, en las diferentes comunas de Cali</a:t>
            </a:r>
          </a:p>
          <a:p>
            <a:pPr marL="285750" indent="-285750" algn="just">
              <a:buFontTx/>
              <a:buChar char="-"/>
            </a:pPr>
            <a:endParaRPr lang="es-CO" sz="1600" dirty="0">
              <a:solidFill>
                <a:schemeClr val="accent3">
                  <a:lumMod val="75000"/>
                </a:schemeClr>
              </a:solidFill>
              <a:latin typeface="+mj-lt"/>
              <a:cs typeface="Arial" panose="020B0604020202020204" pitchFamily="34" charset="0"/>
            </a:endParaRPr>
          </a:p>
          <a:p>
            <a:pPr algn="just"/>
            <a:r>
              <a:rPr lang="es-CO" sz="1600" dirty="0">
                <a:solidFill>
                  <a:schemeClr val="accent3">
                    <a:lumMod val="75000"/>
                  </a:schemeClr>
                </a:solidFill>
                <a:latin typeface="+mj-lt"/>
                <a:cs typeface="Arial" panose="020B0604020202020204" pitchFamily="34" charset="0"/>
              </a:rPr>
              <a:t>Tamaño de Muestra: </a:t>
            </a:r>
            <a:r>
              <a:rPr lang="es-CO" sz="1600" b="0" dirty="0">
                <a:solidFill>
                  <a:schemeClr val="bg1">
                    <a:lumMod val="50000"/>
                  </a:schemeClr>
                </a:solidFill>
                <a:latin typeface="+mj-lt"/>
                <a:cs typeface="Arial" panose="020B0604020202020204" pitchFamily="34" charset="0"/>
              </a:rPr>
              <a:t>435 encuestas distribuidas de la siguiente forma:</a:t>
            </a:r>
          </a:p>
        </p:txBody>
      </p:sp>
      <p:graphicFrame>
        <p:nvGraphicFramePr>
          <p:cNvPr id="8" name="Tabla 7"/>
          <p:cNvGraphicFramePr>
            <a:graphicFrameLocks noGrp="1"/>
          </p:cNvGraphicFramePr>
          <p:nvPr>
            <p:extLst>
              <p:ext uri="{D42A27DB-BD31-4B8C-83A1-F6EECF244321}">
                <p14:modId xmlns:p14="http://schemas.microsoft.com/office/powerpoint/2010/main" val="810801601"/>
              </p:ext>
            </p:extLst>
          </p:nvPr>
        </p:nvGraphicFramePr>
        <p:xfrm>
          <a:off x="6973784" y="4187532"/>
          <a:ext cx="3645030" cy="2049780"/>
        </p:xfrm>
        <a:graphic>
          <a:graphicData uri="http://schemas.openxmlformats.org/drawingml/2006/table">
            <a:tbl>
              <a:tblPr firstRow="1" bandRow="1">
                <a:tableStyleId>{F5AB1C69-6EDB-4FF4-983F-18BD219EF322}</a:tableStyleId>
              </a:tblPr>
              <a:tblGrid>
                <a:gridCol w="2019300">
                  <a:extLst>
                    <a:ext uri="{9D8B030D-6E8A-4147-A177-3AD203B41FA5}">
                      <a16:colId xmlns:a16="http://schemas.microsoft.com/office/drawing/2014/main" val="2546930703"/>
                    </a:ext>
                  </a:extLst>
                </a:gridCol>
                <a:gridCol w="558317">
                  <a:extLst>
                    <a:ext uri="{9D8B030D-6E8A-4147-A177-3AD203B41FA5}">
                      <a16:colId xmlns:a16="http://schemas.microsoft.com/office/drawing/2014/main" val="69350577"/>
                    </a:ext>
                  </a:extLst>
                </a:gridCol>
                <a:gridCol w="1067413">
                  <a:extLst>
                    <a:ext uri="{9D8B030D-6E8A-4147-A177-3AD203B41FA5}">
                      <a16:colId xmlns:a16="http://schemas.microsoft.com/office/drawing/2014/main" val="1817740989"/>
                    </a:ext>
                  </a:extLst>
                </a:gridCol>
              </a:tblGrid>
              <a:tr h="197815">
                <a:tc>
                  <a:txBody>
                    <a:bodyPr/>
                    <a:lstStyle/>
                    <a:p>
                      <a:pPr algn="ctr"/>
                      <a:r>
                        <a:rPr lang="es-CO" sz="1200" dirty="0">
                          <a:latin typeface="+mn-lt"/>
                        </a:rPr>
                        <a:t>Zona</a:t>
                      </a:r>
                    </a:p>
                  </a:txBody>
                  <a:tcPr anchor="ctr"/>
                </a:tc>
                <a:tc>
                  <a:txBody>
                    <a:bodyPr/>
                    <a:lstStyle/>
                    <a:p>
                      <a:pPr algn="ctr"/>
                      <a:r>
                        <a:rPr lang="es-CO" sz="1200" dirty="0">
                          <a:latin typeface="+mn-lt"/>
                        </a:rPr>
                        <a:t>N</a:t>
                      </a:r>
                    </a:p>
                  </a:txBody>
                  <a:tcPr anchor="ctr"/>
                </a:tc>
                <a:tc>
                  <a:txBody>
                    <a:bodyPr/>
                    <a:lstStyle/>
                    <a:p>
                      <a:pPr algn="ctr"/>
                      <a:r>
                        <a:rPr lang="es-CO" sz="1200" dirty="0">
                          <a:latin typeface="+mn-lt"/>
                        </a:rPr>
                        <a:t>% muestra</a:t>
                      </a:r>
                    </a:p>
                  </a:txBody>
                  <a:tcPr anchor="ctr"/>
                </a:tc>
                <a:extLst>
                  <a:ext uri="{0D108BD9-81ED-4DB2-BD59-A6C34878D82A}">
                    <a16:rowId xmlns:a16="http://schemas.microsoft.com/office/drawing/2014/main" val="3656226039"/>
                  </a:ext>
                </a:extLst>
              </a:tr>
              <a:tr h="127539">
                <a:tc>
                  <a:txBody>
                    <a:bodyPr/>
                    <a:lstStyle/>
                    <a:p>
                      <a:pPr algn="l" fontAlgn="t"/>
                      <a:r>
                        <a:rPr lang="es-CO" sz="1200" b="1" i="0" u="none" strike="noStrike" dirty="0">
                          <a:solidFill>
                            <a:srgbClr val="000000"/>
                          </a:solidFill>
                          <a:effectLst/>
                          <a:latin typeface="Calibri" panose="020F0502020204030204" pitchFamily="34" charset="0"/>
                        </a:rPr>
                        <a:t>Centro Ampliado </a:t>
                      </a:r>
                    </a:p>
                    <a:p>
                      <a:pPr algn="l" fontAlgn="t"/>
                      <a:r>
                        <a:rPr lang="es-CO" sz="1200" b="0" i="0" u="none" strike="noStrike" dirty="0">
                          <a:solidFill>
                            <a:srgbClr val="000000"/>
                          </a:solidFill>
                          <a:effectLst/>
                          <a:latin typeface="Calibri" panose="020F0502020204030204" pitchFamily="34" charset="0"/>
                        </a:rPr>
                        <a:t>(Comunas 3,4,8,9,10,11,12)</a:t>
                      </a:r>
                    </a:p>
                  </a:txBody>
                  <a:tcPr marL="9525" marR="9525" marT="9525" marB="0"/>
                </a:tc>
                <a:tc>
                  <a:txBody>
                    <a:bodyPr/>
                    <a:lstStyle/>
                    <a:p>
                      <a:pPr algn="ctr" fontAlgn="ctr"/>
                      <a:r>
                        <a:rPr lang="es-CO" sz="1200" b="0" i="0" u="none" strike="noStrike" dirty="0">
                          <a:solidFill>
                            <a:srgbClr val="000000"/>
                          </a:solidFill>
                          <a:effectLst/>
                          <a:latin typeface="Calibri" panose="020F0502020204030204" pitchFamily="34" charset="0"/>
                        </a:rPr>
                        <a:t>89</a:t>
                      </a:r>
                    </a:p>
                  </a:txBody>
                  <a:tcPr marL="9525" marR="9525" marT="9525" marB="0" anchor="ctr"/>
                </a:tc>
                <a:tc>
                  <a:txBody>
                    <a:bodyPr/>
                    <a:lstStyle/>
                    <a:p>
                      <a:pPr algn="ctr" fontAlgn="ctr"/>
                      <a:r>
                        <a:rPr lang="es-CO" sz="1200" b="0" i="0" u="none" strike="noStrike" dirty="0">
                          <a:solidFill>
                            <a:srgbClr val="000000"/>
                          </a:solidFill>
                          <a:effectLst/>
                          <a:latin typeface="Calibri" panose="020F0502020204030204" pitchFamily="34" charset="0"/>
                        </a:rPr>
                        <a:t>20%</a:t>
                      </a:r>
                    </a:p>
                  </a:txBody>
                  <a:tcPr marL="9525" marR="9525" marT="9525" marB="0" anchor="ctr"/>
                </a:tc>
                <a:extLst>
                  <a:ext uri="{0D108BD9-81ED-4DB2-BD59-A6C34878D82A}">
                    <a16:rowId xmlns:a16="http://schemas.microsoft.com/office/drawing/2014/main" val="2098811904"/>
                  </a:ext>
                </a:extLst>
              </a:tr>
              <a:tr h="127539">
                <a:tc>
                  <a:txBody>
                    <a:bodyPr/>
                    <a:lstStyle/>
                    <a:p>
                      <a:pPr marL="0" marR="0" lvl="0" indent="0" algn="l" defTabSz="914400" eaLnBrk="1" fontAlgn="t" latinLnBrk="0" hangingPunct="1">
                        <a:lnSpc>
                          <a:spcPct val="100000"/>
                        </a:lnSpc>
                        <a:spcBef>
                          <a:spcPts val="0"/>
                        </a:spcBef>
                        <a:spcAft>
                          <a:spcPts val="0"/>
                        </a:spcAft>
                        <a:buClrTx/>
                        <a:buSzTx/>
                        <a:buFontTx/>
                        <a:buNone/>
                        <a:tabLst/>
                        <a:defRPr/>
                      </a:pPr>
                      <a:r>
                        <a:rPr kumimoji="0" lang="es-CO" sz="1200" b="1"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Ladera</a:t>
                      </a:r>
                    </a:p>
                    <a:p>
                      <a:pPr marL="0" marR="0" lvl="0" indent="0" algn="l" defTabSz="914400" eaLnBrk="1" fontAlgn="t" latinLnBrk="0" hangingPunct="1">
                        <a:lnSpc>
                          <a:spcPct val="100000"/>
                        </a:lnSpc>
                        <a:spcBef>
                          <a:spcPts val="0"/>
                        </a:spcBef>
                        <a:spcAft>
                          <a:spcPts val="0"/>
                        </a:spcAft>
                        <a:buClrTx/>
                        <a:buSzTx/>
                        <a:buFontTx/>
                        <a:buNone/>
                        <a:tabLst/>
                        <a:defRPr/>
                      </a:pPr>
                      <a:r>
                        <a:rPr kumimoji="0" lang="es-CO" sz="12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(Comunas 1,18,20)</a:t>
                      </a:r>
                    </a:p>
                  </a:txBody>
                  <a:tcPr marL="9525" marR="9525" marT="9525" marB="0"/>
                </a:tc>
                <a:tc>
                  <a:txBody>
                    <a:bodyPr/>
                    <a:lstStyle/>
                    <a:p>
                      <a:pPr algn="ctr" fontAlgn="ctr"/>
                      <a:r>
                        <a:rPr lang="es-CO" sz="1200" b="0" i="0" u="none" strike="noStrike" dirty="0">
                          <a:solidFill>
                            <a:srgbClr val="000000"/>
                          </a:solidFill>
                          <a:effectLst/>
                          <a:latin typeface="Calibri" panose="020F0502020204030204" pitchFamily="34" charset="0"/>
                        </a:rPr>
                        <a:t>40</a:t>
                      </a:r>
                    </a:p>
                  </a:txBody>
                  <a:tcPr marL="9525" marR="9525" marT="9525" marB="0" anchor="ctr"/>
                </a:tc>
                <a:tc>
                  <a:txBody>
                    <a:bodyPr/>
                    <a:lstStyle/>
                    <a:p>
                      <a:pPr algn="ctr" fontAlgn="ctr"/>
                      <a:r>
                        <a:rPr lang="es-CO" sz="1200" b="0" i="0" u="none" strike="noStrike" dirty="0">
                          <a:solidFill>
                            <a:srgbClr val="000000"/>
                          </a:solidFill>
                          <a:effectLst/>
                          <a:latin typeface="Calibri" panose="020F0502020204030204" pitchFamily="34" charset="0"/>
                        </a:rPr>
                        <a:t>10%</a:t>
                      </a:r>
                    </a:p>
                  </a:txBody>
                  <a:tcPr marL="9525" marR="9525" marT="9525" marB="0" anchor="ctr"/>
                </a:tc>
                <a:extLst>
                  <a:ext uri="{0D108BD9-81ED-4DB2-BD59-A6C34878D82A}">
                    <a16:rowId xmlns:a16="http://schemas.microsoft.com/office/drawing/2014/main" val="242245940"/>
                  </a:ext>
                </a:extLst>
              </a:tr>
              <a:tr h="127539">
                <a:tc>
                  <a:txBody>
                    <a:bodyPr/>
                    <a:lstStyle/>
                    <a:p>
                      <a:pPr marL="0" marR="0" lvl="0" indent="0" algn="l" defTabSz="914400" eaLnBrk="1" fontAlgn="t" latinLnBrk="0" hangingPunct="1">
                        <a:lnSpc>
                          <a:spcPct val="100000"/>
                        </a:lnSpc>
                        <a:spcBef>
                          <a:spcPts val="0"/>
                        </a:spcBef>
                        <a:spcAft>
                          <a:spcPts val="0"/>
                        </a:spcAft>
                        <a:buClrTx/>
                        <a:buSzTx/>
                        <a:buFontTx/>
                        <a:buNone/>
                        <a:tabLst/>
                        <a:defRPr/>
                      </a:pPr>
                      <a:r>
                        <a:rPr kumimoji="0" lang="es-CO" sz="1200" b="1"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Urbana Corredor</a:t>
                      </a:r>
                    </a:p>
                    <a:p>
                      <a:pPr marL="0" marR="0" lvl="0" indent="0" algn="l" defTabSz="914400" eaLnBrk="1" fontAlgn="t" latinLnBrk="0" hangingPunct="1">
                        <a:lnSpc>
                          <a:spcPct val="100000"/>
                        </a:lnSpc>
                        <a:spcBef>
                          <a:spcPts val="0"/>
                        </a:spcBef>
                        <a:spcAft>
                          <a:spcPts val="0"/>
                        </a:spcAft>
                        <a:buClrTx/>
                        <a:buSzTx/>
                        <a:buFontTx/>
                        <a:buNone/>
                        <a:tabLst/>
                        <a:defRPr/>
                      </a:pPr>
                      <a:r>
                        <a:rPr kumimoji="0" lang="es-CO" sz="12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(Comunas 2,5,17,19,22)</a:t>
                      </a:r>
                    </a:p>
                  </a:txBody>
                  <a:tcPr marL="9525" marR="9525" marT="9525" marB="0"/>
                </a:tc>
                <a:tc>
                  <a:txBody>
                    <a:bodyPr/>
                    <a:lstStyle/>
                    <a:p>
                      <a:pPr algn="ctr" fontAlgn="ctr"/>
                      <a:r>
                        <a:rPr lang="es-CO" sz="1200" b="0" i="0" u="none" strike="noStrike" dirty="0">
                          <a:solidFill>
                            <a:srgbClr val="000000"/>
                          </a:solidFill>
                          <a:effectLst/>
                          <a:latin typeface="Calibri" panose="020F0502020204030204" pitchFamily="34" charset="0"/>
                        </a:rPr>
                        <a:t>171</a:t>
                      </a:r>
                    </a:p>
                  </a:txBody>
                  <a:tcPr marL="9525" marR="9525" marT="9525" marB="0" anchor="ctr"/>
                </a:tc>
                <a:tc>
                  <a:txBody>
                    <a:bodyPr/>
                    <a:lstStyle/>
                    <a:p>
                      <a:pPr algn="ctr" fontAlgn="ctr"/>
                      <a:r>
                        <a:rPr lang="es-CO" sz="1200" b="0" i="0" u="none" strike="noStrike" dirty="0">
                          <a:solidFill>
                            <a:srgbClr val="000000"/>
                          </a:solidFill>
                          <a:effectLst/>
                          <a:latin typeface="Calibri" panose="020F0502020204030204" pitchFamily="34" charset="0"/>
                        </a:rPr>
                        <a:t>39%</a:t>
                      </a:r>
                    </a:p>
                  </a:txBody>
                  <a:tcPr marL="9525" marR="9525" marT="9525" marB="0" anchor="ctr"/>
                </a:tc>
                <a:extLst>
                  <a:ext uri="{0D108BD9-81ED-4DB2-BD59-A6C34878D82A}">
                    <a16:rowId xmlns:a16="http://schemas.microsoft.com/office/drawing/2014/main" val="2525037759"/>
                  </a:ext>
                </a:extLst>
              </a:tr>
              <a:tr h="127539">
                <a:tc>
                  <a:txBody>
                    <a:bodyPr/>
                    <a:lstStyle/>
                    <a:p>
                      <a:pPr marL="0" marR="0" lvl="0" indent="0" algn="l" defTabSz="914400" eaLnBrk="1" fontAlgn="t" latinLnBrk="0" hangingPunct="1">
                        <a:lnSpc>
                          <a:spcPct val="100000"/>
                        </a:lnSpc>
                        <a:spcBef>
                          <a:spcPts val="0"/>
                        </a:spcBef>
                        <a:spcAft>
                          <a:spcPts val="0"/>
                        </a:spcAft>
                        <a:buClrTx/>
                        <a:buSzTx/>
                        <a:buFontTx/>
                        <a:buNone/>
                        <a:tabLst/>
                        <a:defRPr/>
                      </a:pPr>
                      <a:r>
                        <a:rPr kumimoji="0" lang="es-CO" sz="1200" b="1"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Urbana Oriente</a:t>
                      </a:r>
                    </a:p>
                    <a:p>
                      <a:pPr marL="0" marR="0" lvl="0" indent="0" algn="l" defTabSz="914400" eaLnBrk="1" fontAlgn="t" latinLnBrk="0" hangingPunct="1">
                        <a:lnSpc>
                          <a:spcPct val="100000"/>
                        </a:lnSpc>
                        <a:spcBef>
                          <a:spcPts val="0"/>
                        </a:spcBef>
                        <a:spcAft>
                          <a:spcPts val="0"/>
                        </a:spcAft>
                        <a:buClrTx/>
                        <a:buSzTx/>
                        <a:buFontTx/>
                        <a:buNone/>
                        <a:tabLst/>
                        <a:defRPr/>
                      </a:pPr>
                      <a:r>
                        <a:rPr kumimoji="0" lang="es-CO" sz="12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Comunas 6,7,13,14,15,16,21)</a:t>
                      </a:r>
                    </a:p>
                  </a:txBody>
                  <a:tcPr marL="9525" marR="9525" marT="9525" marB="0"/>
                </a:tc>
                <a:tc>
                  <a:txBody>
                    <a:bodyPr/>
                    <a:lstStyle/>
                    <a:p>
                      <a:pPr algn="ctr" fontAlgn="ctr"/>
                      <a:r>
                        <a:rPr lang="es-CO" sz="1200" b="0" i="0" u="none" strike="noStrike" dirty="0">
                          <a:solidFill>
                            <a:srgbClr val="000000"/>
                          </a:solidFill>
                          <a:effectLst/>
                          <a:latin typeface="Calibri" panose="020F0502020204030204" pitchFamily="34" charset="0"/>
                        </a:rPr>
                        <a:t>133</a:t>
                      </a:r>
                    </a:p>
                  </a:txBody>
                  <a:tcPr marL="9525" marR="9525" marT="9525" marB="0" anchor="ctr"/>
                </a:tc>
                <a:tc>
                  <a:txBody>
                    <a:bodyPr/>
                    <a:lstStyle/>
                    <a:p>
                      <a:pPr algn="ctr" fontAlgn="ctr"/>
                      <a:r>
                        <a:rPr lang="es-CO" sz="1200" b="0" i="0" u="none" strike="noStrike" dirty="0">
                          <a:solidFill>
                            <a:srgbClr val="000000"/>
                          </a:solidFill>
                          <a:effectLst/>
                          <a:latin typeface="Calibri" panose="020F0502020204030204" pitchFamily="34" charset="0"/>
                        </a:rPr>
                        <a:t>31%</a:t>
                      </a:r>
                    </a:p>
                  </a:txBody>
                  <a:tcPr marL="9525" marR="9525" marT="9525" marB="0" anchor="ctr"/>
                </a:tc>
                <a:extLst>
                  <a:ext uri="{0D108BD9-81ED-4DB2-BD59-A6C34878D82A}">
                    <a16:rowId xmlns:a16="http://schemas.microsoft.com/office/drawing/2014/main" val="3939218652"/>
                  </a:ext>
                </a:extLst>
              </a:tr>
              <a:tr h="197815">
                <a:tc>
                  <a:txBody>
                    <a:bodyPr/>
                    <a:lstStyle/>
                    <a:p>
                      <a:pPr algn="ctr"/>
                      <a:r>
                        <a:rPr lang="es-CO" sz="1200" b="1" dirty="0">
                          <a:solidFill>
                            <a:schemeClr val="bg1"/>
                          </a:solidFill>
                          <a:latin typeface="+mn-lt"/>
                        </a:rPr>
                        <a:t>Total</a:t>
                      </a:r>
                    </a:p>
                  </a:txBody>
                  <a:tcPr>
                    <a:solidFill>
                      <a:srgbClr val="92D050"/>
                    </a:solidFill>
                  </a:tcPr>
                </a:tc>
                <a:tc>
                  <a:txBody>
                    <a:bodyPr/>
                    <a:lstStyle/>
                    <a:p>
                      <a:pPr algn="ctr"/>
                      <a:r>
                        <a:rPr lang="es-CO" sz="1200" b="1" dirty="0">
                          <a:solidFill>
                            <a:schemeClr val="bg1"/>
                          </a:solidFill>
                          <a:latin typeface="+mn-lt"/>
                        </a:rPr>
                        <a:t>435</a:t>
                      </a:r>
                    </a:p>
                  </a:txBody>
                  <a:tcPr>
                    <a:solidFill>
                      <a:srgbClr val="92D050"/>
                    </a:solidFill>
                  </a:tcPr>
                </a:tc>
                <a:tc>
                  <a:txBody>
                    <a:bodyPr/>
                    <a:lstStyle/>
                    <a:p>
                      <a:pPr algn="ctr"/>
                      <a:r>
                        <a:rPr lang="es-CO" sz="1200" b="1" dirty="0">
                          <a:solidFill>
                            <a:schemeClr val="bg1"/>
                          </a:solidFill>
                          <a:latin typeface="+mn-lt"/>
                        </a:rPr>
                        <a:t>100%</a:t>
                      </a:r>
                    </a:p>
                  </a:txBody>
                  <a:tcPr>
                    <a:solidFill>
                      <a:srgbClr val="92D050"/>
                    </a:solidFill>
                  </a:tcPr>
                </a:tc>
                <a:extLst>
                  <a:ext uri="{0D108BD9-81ED-4DB2-BD59-A6C34878D82A}">
                    <a16:rowId xmlns:a16="http://schemas.microsoft.com/office/drawing/2014/main" val="2713297318"/>
                  </a:ext>
                </a:extLst>
              </a:tr>
            </a:tbl>
          </a:graphicData>
        </a:graphic>
      </p:graphicFrame>
    </p:spTree>
    <p:extLst>
      <p:ext uri="{BB962C8B-B14F-4D97-AF65-F5344CB8AC3E}">
        <p14:creationId xmlns:p14="http://schemas.microsoft.com/office/powerpoint/2010/main" val="1419148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50</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TENENCIA MOTOCICLETAS</a:t>
            </a:r>
          </a:p>
          <a:p>
            <a:pPr marL="8573" marR="3429">
              <a:spcBef>
                <a:spcPts val="68"/>
              </a:spcBef>
            </a:pPr>
            <a:r>
              <a:rPr lang="es-MX" sz="2363" spc="101" dirty="0">
                <a:solidFill>
                  <a:schemeClr val="accent3">
                    <a:lumMod val="75000"/>
                  </a:schemeClr>
                </a:solidFill>
                <a:latin typeface="+mn-lt"/>
              </a:rPr>
              <a:t>EN EL HOGAR</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¿Cuántas motocicletas hay en total en su hogar?</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43278"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302177"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23625244"/>
              </p:ext>
            </p:extLst>
          </p:nvPr>
        </p:nvGraphicFramePr>
        <p:xfrm>
          <a:off x="4724479" y="1858368"/>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367340182"/>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912005663"/>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93330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51</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172467"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3"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TENENCIA MOTOCICLETAS</a:t>
            </a:r>
          </a:p>
          <a:p>
            <a:pPr marL="8573" marR="3429">
              <a:spcBef>
                <a:spcPts val="68"/>
              </a:spcBef>
            </a:pPr>
            <a:r>
              <a:rPr lang="es-MX" sz="2363" spc="101" dirty="0">
                <a:solidFill>
                  <a:schemeClr val="accent3">
                    <a:lumMod val="75000"/>
                  </a:schemeClr>
                </a:solidFill>
                <a:latin typeface="+mn-lt"/>
              </a:rPr>
              <a:t>EN EL HOGAR</a:t>
            </a:r>
            <a:endParaRPr lang="es-MX" sz="2363" spc="84" dirty="0">
              <a:solidFill>
                <a:schemeClr val="accent3">
                  <a:lumMod val="75000"/>
                </a:schemeClr>
              </a:solidFill>
              <a:latin typeface="+mn-lt"/>
            </a:endParaRPr>
          </a:p>
        </p:txBody>
      </p:sp>
      <p:sp>
        <p:nvSpPr>
          <p:cNvPr id="36"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¿Cuántas motocicletas hay en total en su hogar?</a:t>
            </a:r>
          </a:p>
        </p:txBody>
      </p:sp>
      <p:graphicFrame>
        <p:nvGraphicFramePr>
          <p:cNvPr id="3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002097627"/>
              </p:ext>
            </p:extLst>
          </p:nvPr>
        </p:nvGraphicFramePr>
        <p:xfrm>
          <a:off x="-81676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3505581388"/>
              </p:ext>
            </p:extLst>
          </p:nvPr>
        </p:nvGraphicFramePr>
        <p:xfrm>
          <a:off x="5447928" y="1640782"/>
          <a:ext cx="6400146" cy="1690570"/>
        </p:xfrm>
        <a:graphic>
          <a:graphicData uri="http://schemas.openxmlformats.org/drawingml/2006/table">
            <a:tbl>
              <a:tblPr>
                <a:tableStyleId>{69C7853C-536D-4A76-A0AE-DD22124D55A5}</a:tableStyleId>
              </a:tblPr>
              <a:tblGrid>
                <a:gridCol w="1360146">
                  <a:extLst>
                    <a:ext uri="{9D8B030D-6E8A-4147-A177-3AD203B41FA5}">
                      <a16:colId xmlns:a16="http://schemas.microsoft.com/office/drawing/2014/main" val="3024742964"/>
                    </a:ext>
                  </a:extLst>
                </a:gridCol>
                <a:gridCol w="720000">
                  <a:extLst>
                    <a:ext uri="{9D8B030D-6E8A-4147-A177-3AD203B41FA5}">
                      <a16:colId xmlns:a16="http://schemas.microsoft.com/office/drawing/2014/main" val="3509152159"/>
                    </a:ext>
                  </a:extLst>
                </a:gridCol>
                <a:gridCol w="720000">
                  <a:extLst>
                    <a:ext uri="{9D8B030D-6E8A-4147-A177-3AD203B41FA5}">
                      <a16:colId xmlns:a16="http://schemas.microsoft.com/office/drawing/2014/main" val="163608508"/>
                    </a:ext>
                  </a:extLst>
                </a:gridCol>
                <a:gridCol w="720000">
                  <a:extLst>
                    <a:ext uri="{9D8B030D-6E8A-4147-A177-3AD203B41FA5}">
                      <a16:colId xmlns:a16="http://schemas.microsoft.com/office/drawing/2014/main" val="567251174"/>
                    </a:ext>
                  </a:extLst>
                </a:gridCol>
                <a:gridCol w="720000">
                  <a:extLst>
                    <a:ext uri="{9D8B030D-6E8A-4147-A177-3AD203B41FA5}">
                      <a16:colId xmlns:a16="http://schemas.microsoft.com/office/drawing/2014/main" val="3370694480"/>
                    </a:ext>
                  </a:extLst>
                </a:gridCol>
                <a:gridCol w="720000">
                  <a:extLst>
                    <a:ext uri="{9D8B030D-6E8A-4147-A177-3AD203B41FA5}">
                      <a16:colId xmlns:a16="http://schemas.microsoft.com/office/drawing/2014/main" val="1859737105"/>
                    </a:ext>
                  </a:extLst>
                </a:gridCol>
                <a:gridCol w="720000">
                  <a:extLst>
                    <a:ext uri="{9D8B030D-6E8A-4147-A177-3AD203B41FA5}">
                      <a16:colId xmlns:a16="http://schemas.microsoft.com/office/drawing/2014/main" val="2227719898"/>
                    </a:ext>
                  </a:extLst>
                </a:gridCol>
                <a:gridCol w="720000">
                  <a:extLst>
                    <a:ext uri="{9D8B030D-6E8A-4147-A177-3AD203B41FA5}">
                      <a16:colId xmlns:a16="http://schemas.microsoft.com/office/drawing/2014/main" val="2188920145"/>
                    </a:ext>
                  </a:extLst>
                </a:gridCol>
              </a:tblGrid>
              <a:tr h="28350">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417" marR="1417" marT="1417" marB="0" anchor="ctr"/>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417" marR="1417" marT="1417"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1417" marR="1417" marT="1417"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76394751"/>
                  </a:ext>
                </a:extLst>
              </a:tr>
              <a:tr h="52825">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417" marR="1417" marT="1417" marB="0" anchor="ctr"/>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417" marR="1417" marT="1417" marB="0" anchor="ctr"/>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1417" marR="1417" marT="1417" marB="0" anchor="ctr"/>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417" marR="1417" marT="1417" marB="0" anchor="ctr"/>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417" marR="1417" marT="1417" marB="0" anchor="ctr"/>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3780785580"/>
                  </a:ext>
                </a:extLst>
              </a:tr>
              <a:tr h="28350">
                <a:tc>
                  <a:txBody>
                    <a:bodyPr/>
                    <a:lstStyle/>
                    <a:p>
                      <a:pPr algn="r" fontAlgn="t"/>
                      <a:r>
                        <a:rPr lang="es-CO" sz="1100" b="1" u="none" strike="noStrike" dirty="0">
                          <a:effectLst/>
                        </a:rPr>
                        <a:t>0</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dirty="0">
                          <a:effectLst/>
                        </a:rPr>
                        <a:t>46%</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36%</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53%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50%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68%</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4270036970"/>
                  </a:ext>
                </a:extLst>
              </a:tr>
              <a:tr h="28350">
                <a:tc>
                  <a:txBody>
                    <a:bodyPr/>
                    <a:lstStyle/>
                    <a:p>
                      <a:pPr algn="r" fontAlgn="t"/>
                      <a:r>
                        <a:rPr lang="es-CO" sz="1100" b="1" u="none" strike="noStrike">
                          <a:effectLst/>
                        </a:rPr>
                        <a:t>1</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36%</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41%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39%</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dirty="0">
                          <a:effectLst/>
                        </a:rPr>
                        <a:t>47%</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dirty="0">
                          <a:effectLst/>
                        </a:rPr>
                        <a:t>34%</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39%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3114312192"/>
                  </a:ext>
                </a:extLst>
              </a:tr>
              <a:tr h="28350">
                <a:tc>
                  <a:txBody>
                    <a:bodyPr/>
                    <a:lstStyle/>
                    <a:p>
                      <a:pPr algn="r" fontAlgn="t"/>
                      <a:r>
                        <a:rPr lang="es-CO" sz="1100" b="1" u="none" strike="noStrike">
                          <a:effectLst/>
                        </a:rPr>
                        <a:t>2</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20%</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7%</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3938647305"/>
                  </a:ext>
                </a:extLst>
              </a:tr>
              <a:tr h="2835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4%</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2%</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1935633341"/>
                  </a:ext>
                </a:extLst>
              </a:tr>
              <a:tr h="28350">
                <a:tc>
                  <a:txBody>
                    <a:bodyPr/>
                    <a:lstStyle/>
                    <a:p>
                      <a:pPr algn="r" fontAlgn="t"/>
                      <a:r>
                        <a:rPr lang="es-CO" sz="1100" b="1" u="none" strike="noStrike" dirty="0">
                          <a:effectLst/>
                        </a:rPr>
                        <a:t>Más de 3</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4093916109"/>
                  </a:ext>
                </a:extLst>
              </a:tr>
              <a:tr h="28350">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3291482002"/>
                  </a:ext>
                </a:extLst>
              </a:tr>
              <a:tr h="2835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3403046817"/>
                  </a:ext>
                </a:extLst>
              </a:tr>
              <a:tr h="2835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1938379243"/>
                  </a:ext>
                </a:extLst>
              </a:tr>
            </a:tbl>
          </a:graphicData>
        </a:graphic>
      </p:graphicFrame>
    </p:spTree>
    <p:extLst>
      <p:ext uri="{BB962C8B-B14F-4D97-AF65-F5344CB8AC3E}">
        <p14:creationId xmlns:p14="http://schemas.microsoft.com/office/powerpoint/2010/main" val="763400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52</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6" y="285890"/>
            <a:ext cx="68103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TENENCIA MOTOCICLETAS ENTREVISTADOS</a:t>
            </a:r>
          </a:p>
          <a:p>
            <a:pPr marL="8573" marR="3429">
              <a:spcBef>
                <a:spcPts val="68"/>
              </a:spcBef>
            </a:pPr>
            <a:r>
              <a:rPr lang="es-MX" sz="2363" spc="101" dirty="0">
                <a:solidFill>
                  <a:schemeClr val="accent3">
                    <a:lumMod val="75000"/>
                  </a:schemeClr>
                </a:solidFill>
                <a:latin typeface="+mn-lt"/>
              </a:rPr>
              <a:t>(PARA HOGARES CON MOTOCICLETAS)</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¿De cuántas motocicletas es usted propietario/a?</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43278"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120</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114</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234</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302177"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91</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102</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41</a:t>
              </a:r>
            </a:p>
          </p:txBody>
        </p:sp>
      </p:grpSp>
      <p:graphicFrame>
        <p:nvGraphicFramePr>
          <p:cNvPr id="6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470699125"/>
              </p:ext>
            </p:extLst>
          </p:nvPr>
        </p:nvGraphicFramePr>
        <p:xfrm>
          <a:off x="4724479" y="1858368"/>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553025921"/>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477742763"/>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74726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53</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250059"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26</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52</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80</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76</a:t>
              </a:r>
            </a:p>
          </p:txBody>
        </p:sp>
      </p:grpSp>
      <p:sp>
        <p:nvSpPr>
          <p:cNvPr id="19" name="object 2"/>
          <p:cNvSpPr txBox="1">
            <a:spLocks/>
          </p:cNvSpPr>
          <p:nvPr/>
        </p:nvSpPr>
        <p:spPr>
          <a:xfrm>
            <a:off x="581776" y="285890"/>
            <a:ext cx="68103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TENENCIA MOTOCICLETAS ENTREVISTADOS</a:t>
            </a:r>
          </a:p>
          <a:p>
            <a:pPr marL="8573" marR="3429">
              <a:spcBef>
                <a:spcPts val="68"/>
              </a:spcBef>
            </a:pPr>
            <a:r>
              <a:rPr lang="es-MX" sz="2363" spc="101" dirty="0">
                <a:solidFill>
                  <a:schemeClr val="accent3">
                    <a:lumMod val="75000"/>
                  </a:schemeClr>
                </a:solidFill>
                <a:latin typeface="+mn-lt"/>
              </a:rPr>
              <a:t>(PARA HOGARES CON MOTOCICLETAS)</a:t>
            </a:r>
            <a:endParaRPr lang="es-MX" sz="2363" spc="84" dirty="0">
              <a:solidFill>
                <a:schemeClr val="accent3">
                  <a:lumMod val="75000"/>
                </a:schemeClr>
              </a:solidFill>
              <a:latin typeface="+mn-lt"/>
            </a:endParaRPr>
          </a:p>
        </p:txBody>
      </p:sp>
      <p:sp>
        <p:nvSpPr>
          <p:cNvPr id="20"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¿De cuántas motocicletas es usted propietario/a?</a:t>
            </a:r>
          </a:p>
        </p:txBody>
      </p:sp>
      <p:graphicFrame>
        <p:nvGraphicFramePr>
          <p:cNvPr id="2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555884917"/>
              </p:ext>
            </p:extLst>
          </p:nvPr>
        </p:nvGraphicFramePr>
        <p:xfrm>
          <a:off x="-81676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2069929474"/>
              </p:ext>
            </p:extLst>
          </p:nvPr>
        </p:nvGraphicFramePr>
        <p:xfrm>
          <a:off x="5204206" y="1906191"/>
          <a:ext cx="6652434" cy="1522809"/>
        </p:xfrm>
        <a:graphic>
          <a:graphicData uri="http://schemas.openxmlformats.org/drawingml/2006/table">
            <a:tbl>
              <a:tblPr>
                <a:tableStyleId>{69C7853C-536D-4A76-A0AE-DD22124D55A5}</a:tableStyleId>
              </a:tblPr>
              <a:tblGrid>
                <a:gridCol w="1360434">
                  <a:extLst>
                    <a:ext uri="{9D8B030D-6E8A-4147-A177-3AD203B41FA5}">
                      <a16:colId xmlns:a16="http://schemas.microsoft.com/office/drawing/2014/main" val="2305377983"/>
                    </a:ext>
                  </a:extLst>
                </a:gridCol>
                <a:gridCol w="756000">
                  <a:extLst>
                    <a:ext uri="{9D8B030D-6E8A-4147-A177-3AD203B41FA5}">
                      <a16:colId xmlns:a16="http://schemas.microsoft.com/office/drawing/2014/main" val="1571849631"/>
                    </a:ext>
                  </a:extLst>
                </a:gridCol>
                <a:gridCol w="756000">
                  <a:extLst>
                    <a:ext uri="{9D8B030D-6E8A-4147-A177-3AD203B41FA5}">
                      <a16:colId xmlns:a16="http://schemas.microsoft.com/office/drawing/2014/main" val="2403660579"/>
                    </a:ext>
                  </a:extLst>
                </a:gridCol>
                <a:gridCol w="756000">
                  <a:extLst>
                    <a:ext uri="{9D8B030D-6E8A-4147-A177-3AD203B41FA5}">
                      <a16:colId xmlns:a16="http://schemas.microsoft.com/office/drawing/2014/main" val="2002803226"/>
                    </a:ext>
                  </a:extLst>
                </a:gridCol>
                <a:gridCol w="756000">
                  <a:extLst>
                    <a:ext uri="{9D8B030D-6E8A-4147-A177-3AD203B41FA5}">
                      <a16:colId xmlns:a16="http://schemas.microsoft.com/office/drawing/2014/main" val="2640663070"/>
                    </a:ext>
                  </a:extLst>
                </a:gridCol>
                <a:gridCol w="756000">
                  <a:extLst>
                    <a:ext uri="{9D8B030D-6E8A-4147-A177-3AD203B41FA5}">
                      <a16:colId xmlns:a16="http://schemas.microsoft.com/office/drawing/2014/main" val="3143227850"/>
                    </a:ext>
                  </a:extLst>
                </a:gridCol>
                <a:gridCol w="756000">
                  <a:extLst>
                    <a:ext uri="{9D8B030D-6E8A-4147-A177-3AD203B41FA5}">
                      <a16:colId xmlns:a16="http://schemas.microsoft.com/office/drawing/2014/main" val="119866317"/>
                    </a:ext>
                  </a:extLst>
                </a:gridCol>
                <a:gridCol w="756000">
                  <a:extLst>
                    <a:ext uri="{9D8B030D-6E8A-4147-A177-3AD203B41FA5}">
                      <a16:colId xmlns:a16="http://schemas.microsoft.com/office/drawing/2014/main" val="1913516279"/>
                    </a:ext>
                  </a:extLst>
                </a:gridCol>
              </a:tblGrid>
              <a:tr h="31224">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561" marR="1561" marT="1561"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561" marR="1561" marT="1561"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561" marR="1561" marT="1561"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6336683"/>
                  </a:ext>
                </a:extLst>
              </a:tr>
              <a:tr h="58181">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561" marR="1561" marT="1561"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561" marR="1561" marT="1561"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561" marR="1561" marT="1561"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561" marR="1561" marT="1561"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561" marR="1561" marT="1561"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561" marR="1561" marT="1561" marB="0" anchor="b"/>
                </a:tc>
                <a:extLst>
                  <a:ext uri="{0D108BD9-81ED-4DB2-BD59-A6C34878D82A}">
                    <a16:rowId xmlns:a16="http://schemas.microsoft.com/office/drawing/2014/main" val="382004217"/>
                  </a:ext>
                </a:extLst>
              </a:tr>
              <a:tr h="31224">
                <a:tc>
                  <a:txBody>
                    <a:bodyPr/>
                    <a:lstStyle/>
                    <a:p>
                      <a:pPr algn="r" fontAlgn="t"/>
                      <a:r>
                        <a:rPr lang="es-CO" sz="1100" b="1" u="none" strike="noStrike">
                          <a:effectLst/>
                        </a:rPr>
                        <a:t>0</a:t>
                      </a:r>
                      <a:endParaRPr lang="es-CO" sz="1100" b="1" i="0" u="none" strike="noStrike">
                        <a:solidFill>
                          <a:srgbClr val="000000"/>
                        </a:solidFill>
                        <a:effectLst/>
                        <a:latin typeface="+mn-lt"/>
                      </a:endParaRPr>
                    </a:p>
                  </a:txBody>
                  <a:tcPr marL="1561" marR="1561" marT="1561" marB="0"/>
                </a:tc>
                <a:tc>
                  <a:txBody>
                    <a:bodyPr/>
                    <a:lstStyle/>
                    <a:p>
                      <a:pPr algn="ctr" fontAlgn="ctr"/>
                      <a:r>
                        <a:rPr lang="es-CO" sz="1100" u="none" strike="noStrike">
                          <a:effectLst/>
                        </a:rPr>
                        <a:t>49%</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47%</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36%</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65%</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69%</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1840127425"/>
                  </a:ext>
                </a:extLst>
              </a:tr>
              <a:tr h="31224">
                <a:tc>
                  <a:txBody>
                    <a:bodyPr/>
                    <a:lstStyle/>
                    <a:p>
                      <a:pPr algn="r" fontAlgn="t"/>
                      <a:r>
                        <a:rPr lang="es-CO" sz="1100" b="1" u="none" strike="noStrike" dirty="0">
                          <a:effectLst/>
                        </a:rPr>
                        <a:t>1</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u="none" strike="noStrike">
                          <a:effectLst/>
                        </a:rPr>
                        <a:t>47%</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47%</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60%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59%</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46%</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33%</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2162986162"/>
                  </a:ext>
                </a:extLst>
              </a:tr>
              <a:tr h="31224">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3780481432"/>
                  </a:ext>
                </a:extLst>
              </a:tr>
              <a:tr h="31224">
                <a:tc>
                  <a:txBody>
                    <a:bodyPr/>
                    <a:lstStyle/>
                    <a:p>
                      <a:pPr algn="r" fontAlgn="t"/>
                      <a:r>
                        <a:rPr lang="es-CO" sz="1100" b="1" u="none" strike="noStrike">
                          <a:effectLst/>
                        </a:rPr>
                        <a:t>Más de 3</a:t>
                      </a:r>
                      <a:endParaRPr lang="es-CO" sz="1100" b="1" i="0" u="none" strike="noStrike">
                        <a:solidFill>
                          <a:srgbClr val="000000"/>
                        </a:solidFill>
                        <a:effectLst/>
                        <a:latin typeface="+mn-lt"/>
                      </a:endParaRPr>
                    </a:p>
                  </a:txBody>
                  <a:tcPr marL="1561" marR="1561" marT="1561" marB="0"/>
                </a:tc>
                <a:tc>
                  <a:txBody>
                    <a:bodyPr/>
                    <a:lstStyle/>
                    <a:p>
                      <a:pPr algn="ctr" fontAlgn="ctr"/>
                      <a:r>
                        <a:rPr lang="es-CO" sz="1100" u="none" strike="noStrike">
                          <a:effectLst/>
                        </a:rPr>
                        <a:t>0,2%</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2472540285"/>
                  </a:ext>
                </a:extLst>
              </a:tr>
              <a:tr h="31224">
                <a:tc>
                  <a:txBody>
                    <a:bodyPr/>
                    <a:lstStyle/>
                    <a:p>
                      <a:pPr algn="r" fontAlgn="ctr"/>
                      <a:r>
                        <a:rPr lang="es-CO" sz="1100" b="1" u="none" strike="noStrike">
                          <a:effectLst/>
                        </a:rPr>
                        <a:t>Total</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561" marR="1561" marT="1561" marB="0" anchor="ctr"/>
                </a:tc>
                <a:extLst>
                  <a:ext uri="{0D108BD9-81ED-4DB2-BD59-A6C34878D82A}">
                    <a16:rowId xmlns:a16="http://schemas.microsoft.com/office/drawing/2014/main" val="2217239238"/>
                  </a:ext>
                </a:extLst>
              </a:tr>
              <a:tr h="31224">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b="1" u="none" strike="noStrike" dirty="0">
                          <a:effectLst/>
                        </a:rPr>
                        <a:t>900.354</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139.816</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a:effectLst/>
                        </a:rPr>
                        <a:t>189.882</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180.940</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147.180</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165.722</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76.815</a:t>
                      </a:r>
                      <a:endParaRPr lang="es-CO" sz="1100" b="1" i="0" u="none" strike="noStrike" dirty="0">
                        <a:solidFill>
                          <a:srgbClr val="000000"/>
                        </a:solidFill>
                        <a:effectLst/>
                        <a:latin typeface="+mn-lt"/>
                      </a:endParaRPr>
                    </a:p>
                  </a:txBody>
                  <a:tcPr marL="1561" marR="1561" marT="1561" marB="0" anchor="ctr"/>
                </a:tc>
                <a:extLst>
                  <a:ext uri="{0D108BD9-81ED-4DB2-BD59-A6C34878D82A}">
                    <a16:rowId xmlns:a16="http://schemas.microsoft.com/office/drawing/2014/main" val="512722701"/>
                  </a:ext>
                </a:extLst>
              </a:tr>
              <a:tr h="31224">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561" marR="1561" marT="1561" marB="0"/>
                </a:tc>
                <a:tc>
                  <a:txBody>
                    <a:bodyPr/>
                    <a:lstStyle/>
                    <a:p>
                      <a:pPr algn="ctr" fontAlgn="ctr"/>
                      <a:r>
                        <a:rPr lang="es-CO" sz="1100" b="1" u="none" strike="noStrike" dirty="0">
                          <a:effectLst/>
                        </a:rPr>
                        <a:t>234</a:t>
                      </a:r>
                      <a:endParaRPr lang="es-CO" sz="1100" b="1" i="0" u="none" strike="noStrike" dirty="0">
                        <a:solidFill>
                          <a:srgbClr val="000000"/>
                        </a:solidFill>
                        <a:effectLst/>
                        <a:latin typeface="+mn-lt"/>
                      </a:endParaRPr>
                    </a:p>
                  </a:txBody>
                  <a:tcPr marL="1561" marR="1561" marT="1561" marB="0" anchor="ctr"/>
                </a:tc>
                <a:tc>
                  <a:txBody>
                    <a:bodyPr/>
                    <a:lstStyle/>
                    <a:p>
                      <a:pPr algn="ctr" fontAlgn="ctr"/>
                      <a:r>
                        <a:rPr lang="es-CO" sz="1100" b="1" u="none" strike="noStrike">
                          <a:effectLst/>
                        </a:rPr>
                        <a:t>37</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53</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50</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36</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a:effectLst/>
                        </a:rPr>
                        <a:t>38</a:t>
                      </a:r>
                      <a:endParaRPr lang="es-CO" sz="1100" b="1" i="0" u="none" strike="noStrike">
                        <a:solidFill>
                          <a:srgbClr val="000000"/>
                        </a:solidFill>
                        <a:effectLst/>
                        <a:latin typeface="+mn-lt"/>
                      </a:endParaRPr>
                    </a:p>
                  </a:txBody>
                  <a:tcPr marL="1561" marR="1561" marT="1561" marB="0" anchor="ctr"/>
                </a:tc>
                <a:tc>
                  <a:txBody>
                    <a:bodyPr/>
                    <a:lstStyle/>
                    <a:p>
                      <a:pPr algn="ctr" fontAlgn="ctr"/>
                      <a:r>
                        <a:rPr lang="es-CO" sz="1100" b="1" u="none" strike="noStrike" dirty="0">
                          <a:effectLst/>
                        </a:rPr>
                        <a:t>20</a:t>
                      </a:r>
                      <a:endParaRPr lang="es-CO" sz="1100" b="1" i="0" u="none" strike="noStrike" dirty="0">
                        <a:solidFill>
                          <a:srgbClr val="000000"/>
                        </a:solidFill>
                        <a:effectLst/>
                        <a:latin typeface="+mn-lt"/>
                      </a:endParaRPr>
                    </a:p>
                  </a:txBody>
                  <a:tcPr marL="1561" marR="1561" marT="1561" marB="0" anchor="ctr"/>
                </a:tc>
                <a:extLst>
                  <a:ext uri="{0D108BD9-81ED-4DB2-BD59-A6C34878D82A}">
                    <a16:rowId xmlns:a16="http://schemas.microsoft.com/office/drawing/2014/main" val="3522066836"/>
                  </a:ext>
                </a:extLst>
              </a:tr>
            </a:tbl>
          </a:graphicData>
        </a:graphic>
      </p:graphicFrame>
    </p:spTree>
    <p:extLst>
      <p:ext uri="{BB962C8B-B14F-4D97-AF65-F5344CB8AC3E}">
        <p14:creationId xmlns:p14="http://schemas.microsoft.com/office/powerpoint/2010/main" val="175799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54</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MEDIO DE TRANSPORTE</a:t>
            </a:r>
          </a:p>
          <a:p>
            <a:pPr marL="8573" marR="3429">
              <a:spcBef>
                <a:spcPts val="68"/>
              </a:spcBef>
            </a:pPr>
            <a:r>
              <a:rPr lang="es-MX" sz="2363" spc="101" dirty="0">
                <a:solidFill>
                  <a:schemeClr val="accent3">
                    <a:lumMod val="75000"/>
                  </a:schemeClr>
                </a:solidFill>
                <a:latin typeface="+mn-lt"/>
              </a:rPr>
              <a:t>MÁS UTILIZADO</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medio de transporte que más usa en sus recorridos cotidianos?</a:t>
            </a:r>
          </a:p>
        </p:txBody>
      </p:sp>
      <p:sp>
        <p:nvSpPr>
          <p:cNvPr id="34" name="object 4">
            <a:extLst>
              <a:ext uri="{FF2B5EF4-FFF2-40B4-BE49-F238E27FC236}">
                <a16:creationId xmlns:a16="http://schemas.microsoft.com/office/drawing/2014/main" id="{A7157F5C-9DC2-425E-A31F-74B0C3BE6816}"/>
              </a:ext>
            </a:extLst>
          </p:cNvPr>
          <p:cNvSpPr txBox="1"/>
          <p:nvPr/>
        </p:nvSpPr>
        <p:spPr>
          <a:xfrm>
            <a:off x="11330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43278"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302177"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753666568"/>
              </p:ext>
            </p:extLst>
          </p:nvPr>
        </p:nvGraphicFramePr>
        <p:xfrm>
          <a:off x="4511824" y="1858368"/>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091867282"/>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849396085"/>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88668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55</a:t>
            </a:fld>
            <a:endParaRPr sz="1350" dirty="0">
              <a:solidFill>
                <a:schemeClr val="accent3">
                  <a:lumMod val="75000"/>
                </a:schemeClr>
              </a:solidFill>
              <a:latin typeface="Calibri"/>
              <a:cs typeface="Calibri"/>
            </a:endParaRPr>
          </a:p>
        </p:txBody>
      </p:sp>
      <p:sp>
        <p:nvSpPr>
          <p:cNvPr id="2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MEDIO DE TRANSPORTE</a:t>
            </a:r>
          </a:p>
          <a:p>
            <a:pPr marL="8573" marR="3429">
              <a:spcBef>
                <a:spcPts val="68"/>
              </a:spcBef>
            </a:pPr>
            <a:r>
              <a:rPr lang="es-MX" sz="2363" spc="101" dirty="0">
                <a:solidFill>
                  <a:schemeClr val="accent3">
                    <a:lumMod val="75000"/>
                  </a:schemeClr>
                </a:solidFill>
                <a:latin typeface="+mn-lt"/>
              </a:rPr>
              <a:t>MÁS UTILIZADO</a:t>
            </a:r>
            <a:endParaRPr lang="es-MX" sz="2363" spc="84" dirty="0">
              <a:solidFill>
                <a:schemeClr val="accent3">
                  <a:lumMod val="75000"/>
                </a:schemeClr>
              </a:solidFill>
              <a:latin typeface="+mn-lt"/>
            </a:endParaRPr>
          </a:p>
        </p:txBody>
      </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medio de transporte que más usa en sus recorridos cotidianos?</a:t>
            </a:r>
          </a:p>
        </p:txBody>
      </p:sp>
      <p:sp>
        <p:nvSpPr>
          <p:cNvPr id="37" name="object 8"/>
          <p:cNvSpPr txBox="1"/>
          <p:nvPr/>
        </p:nvSpPr>
        <p:spPr>
          <a:xfrm>
            <a:off x="335360" y="1772432"/>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Edad</a:t>
            </a:r>
          </a:p>
        </p:txBody>
      </p:sp>
      <p:sp>
        <p:nvSpPr>
          <p:cNvPr id="38" name="object 8"/>
          <p:cNvSpPr txBox="1"/>
          <p:nvPr/>
        </p:nvSpPr>
        <p:spPr>
          <a:xfrm>
            <a:off x="6096000" y="1772432"/>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Zona</a:t>
            </a:r>
          </a:p>
        </p:txBody>
      </p:sp>
      <p:graphicFrame>
        <p:nvGraphicFramePr>
          <p:cNvPr id="2" name="Tabla 1"/>
          <p:cNvGraphicFramePr>
            <a:graphicFrameLocks noGrp="1"/>
          </p:cNvGraphicFramePr>
          <p:nvPr>
            <p:extLst>
              <p:ext uri="{D42A27DB-BD31-4B8C-83A1-F6EECF244321}">
                <p14:modId xmlns:p14="http://schemas.microsoft.com/office/powerpoint/2010/main" val="2168540003"/>
              </p:ext>
            </p:extLst>
          </p:nvPr>
        </p:nvGraphicFramePr>
        <p:xfrm>
          <a:off x="120257" y="2055071"/>
          <a:ext cx="5975743" cy="3822201"/>
        </p:xfrm>
        <a:graphic>
          <a:graphicData uri="http://schemas.openxmlformats.org/drawingml/2006/table">
            <a:tbl>
              <a:tblPr>
                <a:tableStyleId>{69C7853C-536D-4A76-A0AE-DD22124D55A5}</a:tableStyleId>
              </a:tblPr>
              <a:tblGrid>
                <a:gridCol w="1943743">
                  <a:extLst>
                    <a:ext uri="{9D8B030D-6E8A-4147-A177-3AD203B41FA5}">
                      <a16:colId xmlns:a16="http://schemas.microsoft.com/office/drawing/2014/main" val="59393857"/>
                    </a:ext>
                  </a:extLst>
                </a:gridCol>
                <a:gridCol w="576000">
                  <a:extLst>
                    <a:ext uri="{9D8B030D-6E8A-4147-A177-3AD203B41FA5}">
                      <a16:colId xmlns:a16="http://schemas.microsoft.com/office/drawing/2014/main" val="2738128666"/>
                    </a:ext>
                  </a:extLst>
                </a:gridCol>
                <a:gridCol w="576000">
                  <a:extLst>
                    <a:ext uri="{9D8B030D-6E8A-4147-A177-3AD203B41FA5}">
                      <a16:colId xmlns:a16="http://schemas.microsoft.com/office/drawing/2014/main" val="60736528"/>
                    </a:ext>
                  </a:extLst>
                </a:gridCol>
                <a:gridCol w="576000">
                  <a:extLst>
                    <a:ext uri="{9D8B030D-6E8A-4147-A177-3AD203B41FA5}">
                      <a16:colId xmlns:a16="http://schemas.microsoft.com/office/drawing/2014/main" val="1136107155"/>
                    </a:ext>
                  </a:extLst>
                </a:gridCol>
                <a:gridCol w="576000">
                  <a:extLst>
                    <a:ext uri="{9D8B030D-6E8A-4147-A177-3AD203B41FA5}">
                      <a16:colId xmlns:a16="http://schemas.microsoft.com/office/drawing/2014/main" val="1260560773"/>
                    </a:ext>
                  </a:extLst>
                </a:gridCol>
                <a:gridCol w="576000">
                  <a:extLst>
                    <a:ext uri="{9D8B030D-6E8A-4147-A177-3AD203B41FA5}">
                      <a16:colId xmlns:a16="http://schemas.microsoft.com/office/drawing/2014/main" val="1092992280"/>
                    </a:ext>
                  </a:extLst>
                </a:gridCol>
                <a:gridCol w="576000">
                  <a:extLst>
                    <a:ext uri="{9D8B030D-6E8A-4147-A177-3AD203B41FA5}">
                      <a16:colId xmlns:a16="http://schemas.microsoft.com/office/drawing/2014/main" val="2458355638"/>
                    </a:ext>
                  </a:extLst>
                </a:gridCol>
                <a:gridCol w="576000">
                  <a:extLst>
                    <a:ext uri="{9D8B030D-6E8A-4147-A177-3AD203B41FA5}">
                      <a16:colId xmlns:a16="http://schemas.microsoft.com/office/drawing/2014/main" val="1715709082"/>
                    </a:ext>
                  </a:extLst>
                </a:gridCol>
              </a:tblGrid>
              <a:tr h="0">
                <a:tc rowSpan="2">
                  <a:txBody>
                    <a:bodyPr/>
                    <a:lstStyle/>
                    <a:p>
                      <a:pPr algn="l" fontAlgn="b"/>
                      <a:r>
                        <a:rPr lang="es-CO" sz="1000" b="1" u="none" strike="noStrike" dirty="0">
                          <a:effectLst/>
                        </a:rPr>
                        <a:t> </a:t>
                      </a:r>
                      <a:endParaRPr lang="es-CO" sz="1000" b="1" i="0" u="none" strike="noStrike" dirty="0">
                        <a:solidFill>
                          <a:srgbClr val="000000"/>
                        </a:solidFill>
                        <a:effectLst/>
                        <a:latin typeface="+mn-lt"/>
                      </a:endParaRPr>
                    </a:p>
                  </a:txBody>
                  <a:tcPr marL="581" marR="581" marT="581" marB="0" anchor="b"/>
                </a:tc>
                <a:tc rowSpan="2">
                  <a:txBody>
                    <a:bodyPr/>
                    <a:lstStyle/>
                    <a:p>
                      <a:pPr algn="ctr" fontAlgn="ctr"/>
                      <a:r>
                        <a:rPr lang="es-CO" sz="1000" b="1" u="none" strike="noStrike" dirty="0">
                          <a:effectLst/>
                        </a:rPr>
                        <a:t>Total</a:t>
                      </a:r>
                      <a:endParaRPr lang="es-CO" sz="1000" b="1" i="0" u="none" strike="noStrike" dirty="0">
                        <a:solidFill>
                          <a:srgbClr val="000000"/>
                        </a:solidFill>
                        <a:effectLst/>
                        <a:latin typeface="+mn-lt"/>
                      </a:endParaRPr>
                    </a:p>
                  </a:txBody>
                  <a:tcPr marL="581" marR="581" marT="581" marB="0" anchor="ctr"/>
                </a:tc>
                <a:tc gridSpan="6">
                  <a:txBody>
                    <a:bodyPr/>
                    <a:lstStyle/>
                    <a:p>
                      <a:pPr algn="ctr" fontAlgn="b"/>
                      <a:r>
                        <a:rPr lang="es-CO" sz="1000" b="1" u="none" strike="noStrike" dirty="0">
                          <a:effectLst/>
                        </a:rPr>
                        <a:t>Rango Edad</a:t>
                      </a:r>
                      <a:endParaRPr lang="es-CO" sz="1000" b="1" i="0" u="none" strike="noStrike" dirty="0">
                        <a:solidFill>
                          <a:srgbClr val="000000"/>
                        </a:solidFill>
                        <a:effectLst/>
                        <a:latin typeface="+mn-lt"/>
                      </a:endParaRPr>
                    </a:p>
                  </a:txBody>
                  <a:tcPr marL="581" marR="581" marT="581"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07479265"/>
                  </a:ext>
                </a:extLst>
              </a:tr>
              <a:tr h="0">
                <a:tc vMerge="1">
                  <a:txBody>
                    <a:bodyPr/>
                    <a:lstStyle/>
                    <a:p>
                      <a:endParaRPr lang="en-US"/>
                    </a:p>
                  </a:txBody>
                  <a:tcPr/>
                </a:tc>
                <a:tc vMerge="1">
                  <a:txBody>
                    <a:bodyPr/>
                    <a:lstStyle/>
                    <a:p>
                      <a:endParaRPr lang="en-US"/>
                    </a:p>
                  </a:txBody>
                  <a:tcPr/>
                </a:tc>
                <a:tc>
                  <a:txBody>
                    <a:bodyPr/>
                    <a:lstStyle/>
                    <a:p>
                      <a:pPr algn="ctr" fontAlgn="b"/>
                      <a:r>
                        <a:rPr lang="es-CO" sz="1000" b="1" u="none" strike="noStrike" dirty="0">
                          <a:effectLst/>
                        </a:rPr>
                        <a:t>18 - 24 años</a:t>
                      </a:r>
                      <a:endParaRPr lang="es-CO" sz="1000" b="1" i="0" u="none" strike="noStrike" dirty="0">
                        <a:solidFill>
                          <a:srgbClr val="000000"/>
                        </a:solidFill>
                        <a:effectLst/>
                        <a:latin typeface="+mn-lt"/>
                      </a:endParaRPr>
                    </a:p>
                  </a:txBody>
                  <a:tcPr marL="581" marR="581" marT="581" marB="0" anchor="b"/>
                </a:tc>
                <a:tc>
                  <a:txBody>
                    <a:bodyPr/>
                    <a:lstStyle/>
                    <a:p>
                      <a:pPr algn="ctr" fontAlgn="b"/>
                      <a:r>
                        <a:rPr lang="es-CO" sz="1000" b="1" u="none" strike="noStrike">
                          <a:effectLst/>
                        </a:rPr>
                        <a:t>25 - 34 años</a:t>
                      </a:r>
                      <a:endParaRPr lang="es-CO" sz="1000" b="1" i="0" u="none" strike="noStrike">
                        <a:solidFill>
                          <a:srgbClr val="000000"/>
                        </a:solidFill>
                        <a:effectLst/>
                        <a:latin typeface="+mn-lt"/>
                      </a:endParaRPr>
                    </a:p>
                  </a:txBody>
                  <a:tcPr marL="581" marR="581" marT="581" marB="0" anchor="b"/>
                </a:tc>
                <a:tc>
                  <a:txBody>
                    <a:bodyPr/>
                    <a:lstStyle/>
                    <a:p>
                      <a:pPr algn="ctr" fontAlgn="b"/>
                      <a:r>
                        <a:rPr lang="es-CO" sz="1000" b="1" u="none" strike="noStrike">
                          <a:effectLst/>
                        </a:rPr>
                        <a:t>35 - 44 años</a:t>
                      </a:r>
                      <a:endParaRPr lang="es-CO" sz="1000" b="1" i="0" u="none" strike="noStrike">
                        <a:solidFill>
                          <a:srgbClr val="000000"/>
                        </a:solidFill>
                        <a:effectLst/>
                        <a:latin typeface="+mn-lt"/>
                      </a:endParaRPr>
                    </a:p>
                  </a:txBody>
                  <a:tcPr marL="581" marR="581" marT="581" marB="0" anchor="b"/>
                </a:tc>
                <a:tc>
                  <a:txBody>
                    <a:bodyPr/>
                    <a:lstStyle/>
                    <a:p>
                      <a:pPr algn="ctr" fontAlgn="b"/>
                      <a:r>
                        <a:rPr lang="es-CO" sz="1000" b="1" u="none" strike="noStrike">
                          <a:effectLst/>
                        </a:rPr>
                        <a:t>45 - 54 años</a:t>
                      </a:r>
                      <a:endParaRPr lang="es-CO" sz="1000" b="1" i="0" u="none" strike="noStrike">
                        <a:solidFill>
                          <a:srgbClr val="000000"/>
                        </a:solidFill>
                        <a:effectLst/>
                        <a:latin typeface="+mn-lt"/>
                      </a:endParaRPr>
                    </a:p>
                  </a:txBody>
                  <a:tcPr marL="581" marR="581" marT="581" marB="0" anchor="b"/>
                </a:tc>
                <a:tc>
                  <a:txBody>
                    <a:bodyPr/>
                    <a:lstStyle/>
                    <a:p>
                      <a:pPr algn="ctr" fontAlgn="b"/>
                      <a:r>
                        <a:rPr lang="es-CO" sz="1000" b="1" u="none" strike="noStrike">
                          <a:effectLst/>
                        </a:rPr>
                        <a:t>55 - 64 años</a:t>
                      </a:r>
                      <a:endParaRPr lang="es-CO" sz="1000" b="1" i="0" u="none" strike="noStrike">
                        <a:solidFill>
                          <a:srgbClr val="000000"/>
                        </a:solidFill>
                        <a:effectLst/>
                        <a:latin typeface="+mn-lt"/>
                      </a:endParaRPr>
                    </a:p>
                  </a:txBody>
                  <a:tcPr marL="581" marR="581" marT="581" marB="0" anchor="b"/>
                </a:tc>
                <a:tc>
                  <a:txBody>
                    <a:bodyPr/>
                    <a:lstStyle/>
                    <a:p>
                      <a:pPr algn="ctr" fontAlgn="b"/>
                      <a:r>
                        <a:rPr lang="es-CO" sz="1000" b="1" u="none" strike="noStrike" dirty="0">
                          <a:effectLst/>
                        </a:rPr>
                        <a:t>65 - 80 años</a:t>
                      </a:r>
                      <a:endParaRPr lang="es-CO" sz="1000" b="1" i="0" u="none" strike="noStrike" dirty="0">
                        <a:solidFill>
                          <a:srgbClr val="000000"/>
                        </a:solidFill>
                        <a:effectLst/>
                        <a:latin typeface="+mn-lt"/>
                      </a:endParaRPr>
                    </a:p>
                  </a:txBody>
                  <a:tcPr marL="581" marR="581" marT="581" marB="0" anchor="b"/>
                </a:tc>
                <a:extLst>
                  <a:ext uri="{0D108BD9-81ED-4DB2-BD59-A6C34878D82A}">
                    <a16:rowId xmlns:a16="http://schemas.microsoft.com/office/drawing/2014/main" val="2849321457"/>
                  </a:ext>
                </a:extLst>
              </a:tr>
              <a:tr h="0">
                <a:tc>
                  <a:txBody>
                    <a:bodyPr/>
                    <a:lstStyle/>
                    <a:p>
                      <a:pPr algn="r" fontAlgn="t"/>
                      <a:r>
                        <a:rPr lang="es-CO" sz="1000" b="1" u="none" strike="noStrike">
                          <a:effectLst/>
                        </a:rPr>
                        <a:t>Moto 4T</a:t>
                      </a:r>
                      <a:endParaRPr lang="es-CO" sz="1000" b="1" i="0" u="none" strike="noStrike">
                        <a:solidFill>
                          <a:srgbClr val="000000"/>
                        </a:solidFill>
                        <a:effectLst/>
                        <a:latin typeface="+mn-lt"/>
                      </a:endParaRPr>
                    </a:p>
                  </a:txBody>
                  <a:tcPr marL="581" marR="581" marT="581" marB="0"/>
                </a:tc>
                <a:tc>
                  <a:txBody>
                    <a:bodyPr/>
                    <a:lstStyle/>
                    <a:p>
                      <a:pPr algn="ctr" fontAlgn="ctr"/>
                      <a:r>
                        <a:rPr lang="es-CO" sz="1000" u="none" strike="noStrike">
                          <a:effectLst/>
                        </a:rPr>
                        <a:t>23%</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36%</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28%</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35%</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23%</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16%</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5%</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4046287497"/>
                  </a:ext>
                </a:extLst>
              </a:tr>
              <a:tr h="0">
                <a:tc>
                  <a:txBody>
                    <a:bodyPr/>
                    <a:lstStyle/>
                    <a:p>
                      <a:pPr algn="r" fontAlgn="t"/>
                      <a:r>
                        <a:rPr lang="es-CO" sz="1000" b="1" u="none" strike="noStrike" dirty="0">
                          <a:effectLst/>
                        </a:rPr>
                        <a:t>Transporte público (MIO)</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22%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33%</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15%</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25%</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29%</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575881340"/>
                  </a:ext>
                </a:extLst>
              </a:tr>
              <a:tr h="0">
                <a:tc>
                  <a:txBody>
                    <a:bodyPr/>
                    <a:lstStyle/>
                    <a:p>
                      <a:pPr algn="r" fontAlgn="t"/>
                      <a:r>
                        <a:rPr lang="es-CO" sz="1000" b="1" u="none" strike="noStrike" dirty="0">
                          <a:effectLst/>
                        </a:rPr>
                        <a:t>Automóvil</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12%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5%</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14%</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18%</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11%</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15%</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10%</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2512742925"/>
                  </a:ext>
                </a:extLst>
              </a:tr>
              <a:tr h="0">
                <a:tc>
                  <a:txBody>
                    <a:bodyPr/>
                    <a:lstStyle/>
                    <a:p>
                      <a:pPr algn="r" fontAlgn="t"/>
                      <a:r>
                        <a:rPr lang="es-CO" sz="1000" b="1" u="none" strike="noStrike">
                          <a:effectLst/>
                        </a:rPr>
                        <a:t>Moto 2T</a:t>
                      </a:r>
                      <a:endParaRPr lang="es-CO" sz="1000" b="1" i="0" u="none" strike="noStrike">
                        <a:solidFill>
                          <a:srgbClr val="000000"/>
                        </a:solidFill>
                        <a:effectLst/>
                        <a:latin typeface="+mn-lt"/>
                      </a:endParaRPr>
                    </a:p>
                  </a:txBody>
                  <a:tcPr marL="581" marR="581" marT="581" marB="0"/>
                </a:tc>
                <a:tc>
                  <a:txBody>
                    <a:bodyPr/>
                    <a:lstStyle/>
                    <a:p>
                      <a:pPr algn="ctr" fontAlgn="ctr"/>
                      <a:r>
                        <a:rPr lang="es-CO" sz="1000" u="none" strike="noStrike">
                          <a:effectLst/>
                        </a:rPr>
                        <a:t>8%</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15%</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11%</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a:effectLst/>
                        </a:rPr>
                        <a:t>8%</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3453931355"/>
                  </a:ext>
                </a:extLst>
              </a:tr>
              <a:tr h="27878">
                <a:tc>
                  <a:txBody>
                    <a:bodyPr/>
                    <a:lstStyle/>
                    <a:p>
                      <a:pPr algn="r" fontAlgn="t"/>
                      <a:r>
                        <a:rPr lang="es-CO" sz="1000" b="1" u="none" strike="noStrike">
                          <a:effectLst/>
                        </a:rPr>
                        <a:t>Automóvil en plataforma (Ejemplo:Uber, Yango, Didi, InDriver)</a:t>
                      </a:r>
                      <a:endParaRPr lang="es-CO" sz="1000" b="1" i="0" u="none" strike="noStrike">
                        <a:solidFill>
                          <a:srgbClr val="000000"/>
                        </a:solidFill>
                        <a:effectLst/>
                        <a:latin typeface="+mn-lt"/>
                      </a:endParaRPr>
                    </a:p>
                  </a:txBody>
                  <a:tcPr marL="581" marR="581" marT="581" marB="0"/>
                </a:tc>
                <a:tc>
                  <a:txBody>
                    <a:bodyPr/>
                    <a:lstStyle/>
                    <a:p>
                      <a:pPr algn="ctr" fontAlgn="ctr"/>
                      <a:r>
                        <a:rPr lang="es-CO" sz="1000" u="none" strike="noStrike">
                          <a:effectLst/>
                        </a:rPr>
                        <a:t>7%</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6%</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9%</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7%</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7%</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7%</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8%</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1078100442"/>
                  </a:ext>
                </a:extLst>
              </a:tr>
              <a:tr h="0">
                <a:tc>
                  <a:txBody>
                    <a:bodyPr/>
                    <a:lstStyle/>
                    <a:p>
                      <a:pPr algn="r" fontAlgn="t"/>
                      <a:r>
                        <a:rPr lang="es-CO" sz="1000" b="1" u="none" strike="noStrike" dirty="0">
                          <a:effectLst/>
                        </a:rPr>
                        <a:t>Bicicleta</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7%</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3%</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7%</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a:effectLst/>
                        </a:rPr>
                        <a:t>9%</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19%</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1179802752"/>
                  </a:ext>
                </a:extLst>
              </a:tr>
              <a:tr h="0">
                <a:tc>
                  <a:txBody>
                    <a:bodyPr/>
                    <a:lstStyle/>
                    <a:p>
                      <a:pPr algn="r" fontAlgn="t"/>
                      <a:r>
                        <a:rPr lang="es-CO" sz="1000" b="1" u="none" strike="noStrike" dirty="0">
                          <a:effectLst/>
                        </a:rPr>
                        <a:t>Taxi</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6%</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11%</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a:effectLst/>
                        </a:rPr>
                        <a:t>8%</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14%</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893015137"/>
                  </a:ext>
                </a:extLst>
              </a:tr>
              <a:tr h="0">
                <a:tc>
                  <a:txBody>
                    <a:bodyPr/>
                    <a:lstStyle/>
                    <a:p>
                      <a:pPr algn="r" fontAlgn="t"/>
                      <a:r>
                        <a:rPr lang="es-CO" sz="1000" b="1" u="none" strike="noStrike" dirty="0">
                          <a:effectLst/>
                        </a:rPr>
                        <a:t>Transporte público colectivo busetas</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5%</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5%</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4%</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4%</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a:effectLst/>
                        </a:rPr>
                        <a:t>9%</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3%</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2748534707"/>
                  </a:ext>
                </a:extLst>
              </a:tr>
              <a:tr h="0">
                <a:tc>
                  <a:txBody>
                    <a:bodyPr/>
                    <a:lstStyle/>
                    <a:p>
                      <a:pPr algn="r" fontAlgn="t"/>
                      <a:r>
                        <a:rPr lang="es-CO" sz="1000" b="1" u="none" strike="noStrike" dirty="0">
                          <a:effectLst/>
                        </a:rPr>
                        <a:t>Caminata</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4%</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5%</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2%</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dirty="0">
                          <a:effectLst/>
                        </a:rPr>
                        <a:t>5%</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a:effectLst/>
                        </a:rPr>
                        <a:t>6%</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683106908"/>
                  </a:ext>
                </a:extLst>
              </a:tr>
              <a:tr h="27878">
                <a:tc>
                  <a:txBody>
                    <a:bodyPr/>
                    <a:lstStyle/>
                    <a:p>
                      <a:pPr algn="r" fontAlgn="t"/>
                      <a:r>
                        <a:rPr lang="es-MX" sz="1000" b="1" u="none" strike="noStrike" dirty="0">
                          <a:effectLst/>
                        </a:rPr>
                        <a:t>Moto en plataforma (Ejemplo: Didi, Picap, Uber, otras)</a:t>
                      </a:r>
                      <a:endParaRPr lang="es-MX"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4%</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6%</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5%</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5%</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3%</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2390010572"/>
                  </a:ext>
                </a:extLst>
              </a:tr>
              <a:tr h="0">
                <a:tc>
                  <a:txBody>
                    <a:bodyPr/>
                    <a:lstStyle/>
                    <a:p>
                      <a:pPr algn="r" fontAlgn="t"/>
                      <a:r>
                        <a:rPr lang="es-CO" sz="1000" b="1" u="none" strike="noStrike">
                          <a:effectLst/>
                        </a:rPr>
                        <a:t>Moto taxi (moto ratón)</a:t>
                      </a:r>
                      <a:endParaRPr lang="es-CO" sz="1000" b="1" i="0" u="none" strike="noStrike">
                        <a:solidFill>
                          <a:srgbClr val="000000"/>
                        </a:solidFill>
                        <a:effectLst/>
                        <a:latin typeface="+mn-lt"/>
                      </a:endParaRPr>
                    </a:p>
                  </a:txBody>
                  <a:tcPr marL="581" marR="581" marT="581" marB="0"/>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3%</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2%</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1525896886"/>
                  </a:ext>
                </a:extLst>
              </a:tr>
              <a:tr h="0">
                <a:tc>
                  <a:txBody>
                    <a:bodyPr/>
                    <a:lstStyle/>
                    <a:p>
                      <a:pPr algn="r" fontAlgn="t"/>
                      <a:r>
                        <a:rPr lang="es-CO" sz="1000" b="1" u="none" strike="noStrike" dirty="0">
                          <a:effectLst/>
                        </a:rPr>
                        <a:t>Campero/ Camioneta (SUV)</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0,4%</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0%</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1832944256"/>
                  </a:ext>
                </a:extLst>
              </a:tr>
              <a:tr h="0">
                <a:tc>
                  <a:txBody>
                    <a:bodyPr/>
                    <a:lstStyle/>
                    <a:p>
                      <a:pPr algn="r" fontAlgn="t"/>
                      <a:r>
                        <a:rPr lang="es-CO" sz="1000" b="1" u="none" strike="noStrike" dirty="0">
                          <a:effectLst/>
                        </a:rPr>
                        <a:t>Bicitaxi sin motor</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0,4%</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1%</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a:effectLst/>
                        </a:rPr>
                        <a:t>1%</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1551447284"/>
                  </a:ext>
                </a:extLst>
              </a:tr>
              <a:tr h="0">
                <a:tc>
                  <a:txBody>
                    <a:bodyPr/>
                    <a:lstStyle/>
                    <a:p>
                      <a:pPr algn="r" fontAlgn="t"/>
                      <a:r>
                        <a:rPr lang="es-CO" sz="1000" b="1" u="none" strike="noStrike" dirty="0">
                          <a:effectLst/>
                        </a:rPr>
                        <a:t>Van/Camioneta con platón</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0,3%</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0%</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extLst>
                  <a:ext uri="{0D108BD9-81ED-4DB2-BD59-A6C34878D82A}">
                    <a16:rowId xmlns:a16="http://schemas.microsoft.com/office/drawing/2014/main" val="789101712"/>
                  </a:ext>
                </a:extLst>
              </a:tr>
              <a:tr h="0">
                <a:tc>
                  <a:txBody>
                    <a:bodyPr/>
                    <a:lstStyle/>
                    <a:p>
                      <a:pPr algn="r" fontAlgn="t"/>
                      <a:r>
                        <a:rPr lang="es-CO" sz="1000" b="1" u="none" strike="noStrike" dirty="0">
                          <a:effectLst/>
                        </a:rPr>
                        <a:t>Guala o pirata</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0,3%</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0%</a:t>
                      </a:r>
                      <a:endParaRPr lang="es-CO" sz="1000" b="0"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dirty="0">
                          <a:effectLst/>
                        </a:rPr>
                        <a:t>0%</a:t>
                      </a:r>
                      <a:endParaRPr lang="es-CO" sz="1000" b="0" i="0" u="none" strike="noStrike" dirty="0">
                        <a:solidFill>
                          <a:srgbClr val="000000"/>
                        </a:solidFill>
                        <a:effectLst/>
                        <a:latin typeface="+mn-lt"/>
                      </a:endParaRPr>
                    </a:p>
                  </a:txBody>
                  <a:tcPr marL="581" marR="581" marT="581" marB="0" anchor="ctr"/>
                </a:tc>
                <a:extLst>
                  <a:ext uri="{0D108BD9-81ED-4DB2-BD59-A6C34878D82A}">
                    <a16:rowId xmlns:a16="http://schemas.microsoft.com/office/drawing/2014/main" val="1321249255"/>
                  </a:ext>
                </a:extLst>
              </a:tr>
              <a:tr h="0">
                <a:tc>
                  <a:txBody>
                    <a:bodyPr/>
                    <a:lstStyle/>
                    <a:p>
                      <a:pPr algn="r" fontAlgn="t"/>
                      <a:r>
                        <a:rPr lang="es-CO" sz="1000" b="1" u="none" strike="noStrike" dirty="0">
                          <a:effectLst/>
                        </a:rPr>
                        <a:t>Bicitaxi con motor</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u="none" strike="noStrike">
                          <a:effectLst/>
                        </a:rPr>
                        <a:t>0,2%</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a:effectLst/>
                        </a:rPr>
                        <a:t>0%</a:t>
                      </a:r>
                      <a:endParaRPr lang="es-CO" sz="1000" b="0" i="0" u="none" strike="noStrike">
                        <a:solidFill>
                          <a:srgbClr val="000000"/>
                        </a:solidFill>
                        <a:effectLst/>
                        <a:latin typeface="+mn-lt"/>
                      </a:endParaRPr>
                    </a:p>
                  </a:txBody>
                  <a:tcPr marL="581" marR="581" marT="581" marB="0" anchor="ctr"/>
                </a:tc>
                <a:tc>
                  <a:txBody>
                    <a:bodyPr/>
                    <a:lstStyle/>
                    <a:p>
                      <a:pPr algn="ctr" fontAlgn="ctr"/>
                      <a:r>
                        <a:rPr lang="es-CO" sz="1000" u="none" strike="noStrike" dirty="0">
                          <a:effectLst/>
                        </a:rPr>
                        <a:t>1%</a:t>
                      </a:r>
                      <a:endParaRPr lang="es-CO" sz="1000" b="0" i="0" u="none" strike="noStrike" dirty="0">
                        <a:solidFill>
                          <a:srgbClr val="000000"/>
                        </a:solidFill>
                        <a:effectLst/>
                        <a:latin typeface="+mn-lt"/>
                      </a:endParaRPr>
                    </a:p>
                  </a:txBody>
                  <a:tcPr marL="581" marR="581" marT="581" marB="0" anchor="ctr"/>
                </a:tc>
                <a:extLst>
                  <a:ext uri="{0D108BD9-81ED-4DB2-BD59-A6C34878D82A}">
                    <a16:rowId xmlns:a16="http://schemas.microsoft.com/office/drawing/2014/main" val="4100117501"/>
                  </a:ext>
                </a:extLst>
              </a:tr>
              <a:tr h="0">
                <a:tc>
                  <a:txBody>
                    <a:bodyPr/>
                    <a:lstStyle/>
                    <a:p>
                      <a:pPr algn="r" fontAlgn="ctr"/>
                      <a:r>
                        <a:rPr lang="es-CO" sz="1000" b="1" u="none" strike="noStrike" dirty="0">
                          <a:effectLst/>
                        </a:rPr>
                        <a:t>Total</a:t>
                      </a:r>
                      <a:endParaRPr lang="es-CO" sz="1000" b="1" i="0" u="none" strike="noStrike" dirty="0">
                        <a:solidFill>
                          <a:srgbClr val="000000"/>
                        </a:solidFill>
                        <a:effectLst/>
                        <a:latin typeface="+mn-lt"/>
                      </a:endParaRPr>
                    </a:p>
                  </a:txBody>
                  <a:tcPr marL="581" marR="581" marT="581" marB="0" anchor="ctr"/>
                </a:tc>
                <a:tc>
                  <a:txBody>
                    <a:bodyPr/>
                    <a:lstStyle/>
                    <a:p>
                      <a:pPr algn="ctr" fontAlgn="ctr"/>
                      <a:r>
                        <a:rPr lang="es-CO" sz="1000" u="none" strike="noStrike" dirty="0">
                          <a:effectLst/>
                        </a:rPr>
                        <a:t>100%</a:t>
                      </a:r>
                      <a:endParaRPr lang="es-CO" sz="1000" b="0" i="0" u="none" strike="noStrike" dirty="0">
                        <a:solidFill>
                          <a:srgbClr val="000000"/>
                        </a:solidFill>
                        <a:effectLst/>
                        <a:latin typeface="+mn-lt"/>
                      </a:endParaRPr>
                    </a:p>
                  </a:txBody>
                  <a:tcPr marL="581" marR="581" marT="581"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000" b="0" i="0" u="none" strike="noStrike" kern="0" cap="none" spc="0" normalizeH="0" baseline="0" noProof="0">
                          <a:ln>
                            <a:noFill/>
                          </a:ln>
                          <a:solidFill>
                            <a:prstClr val="black"/>
                          </a:solidFill>
                          <a:effectLst/>
                          <a:uLnTx/>
                          <a:uFillTx/>
                          <a:latin typeface="Calibri"/>
                          <a:ea typeface="+mn-ea"/>
                          <a:cs typeface="+mn-cs"/>
                        </a:rPr>
                        <a:t>100%</a:t>
                      </a:r>
                      <a:endParaRPr kumimoji="0" lang="es-CO" sz="1000" b="0" i="0" u="none" strike="noStrike" kern="0" cap="none" spc="0" normalizeH="0" baseline="0" noProof="0" dirty="0">
                        <a:ln>
                          <a:noFill/>
                        </a:ln>
                        <a:solidFill>
                          <a:srgbClr val="000000"/>
                        </a:solidFill>
                        <a:effectLst/>
                        <a:uLnTx/>
                        <a:uFillTx/>
                        <a:latin typeface="Calibri"/>
                        <a:ea typeface="+mn-ea"/>
                        <a:cs typeface="+mn-cs"/>
                      </a:endParaRPr>
                    </a:p>
                  </a:txBody>
                  <a:tcPr marL="581" marR="581" marT="581"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000" b="0" i="0" u="none" strike="noStrike" kern="0" cap="none" spc="0" normalizeH="0" baseline="0" noProof="0">
                          <a:ln>
                            <a:noFill/>
                          </a:ln>
                          <a:solidFill>
                            <a:prstClr val="black"/>
                          </a:solidFill>
                          <a:effectLst/>
                          <a:uLnTx/>
                          <a:uFillTx/>
                          <a:latin typeface="Calibri"/>
                          <a:ea typeface="+mn-ea"/>
                          <a:cs typeface="+mn-cs"/>
                        </a:rPr>
                        <a:t>100%</a:t>
                      </a:r>
                      <a:endParaRPr kumimoji="0" lang="es-CO" sz="1000" b="0" i="0" u="none" strike="noStrike" kern="0" cap="none" spc="0" normalizeH="0" baseline="0" noProof="0" dirty="0">
                        <a:ln>
                          <a:noFill/>
                        </a:ln>
                        <a:solidFill>
                          <a:srgbClr val="000000"/>
                        </a:solidFill>
                        <a:effectLst/>
                        <a:uLnTx/>
                        <a:uFillTx/>
                        <a:latin typeface="Calibri"/>
                        <a:ea typeface="+mn-ea"/>
                        <a:cs typeface="+mn-cs"/>
                      </a:endParaRPr>
                    </a:p>
                  </a:txBody>
                  <a:tcPr marL="581" marR="581" marT="581"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000" b="0" i="0" u="none" strike="noStrike" kern="0" cap="none" spc="0" normalizeH="0" baseline="0" noProof="0">
                          <a:ln>
                            <a:noFill/>
                          </a:ln>
                          <a:solidFill>
                            <a:prstClr val="black"/>
                          </a:solidFill>
                          <a:effectLst/>
                          <a:uLnTx/>
                          <a:uFillTx/>
                          <a:latin typeface="Calibri"/>
                          <a:ea typeface="+mn-ea"/>
                          <a:cs typeface="+mn-cs"/>
                        </a:rPr>
                        <a:t>100%</a:t>
                      </a:r>
                      <a:endParaRPr kumimoji="0" lang="es-CO" sz="1000" b="0" i="0" u="none" strike="noStrike" kern="0" cap="none" spc="0" normalizeH="0" baseline="0" noProof="0" dirty="0">
                        <a:ln>
                          <a:noFill/>
                        </a:ln>
                        <a:solidFill>
                          <a:srgbClr val="000000"/>
                        </a:solidFill>
                        <a:effectLst/>
                        <a:uLnTx/>
                        <a:uFillTx/>
                        <a:latin typeface="Calibri"/>
                        <a:ea typeface="+mn-ea"/>
                        <a:cs typeface="+mn-cs"/>
                      </a:endParaRPr>
                    </a:p>
                  </a:txBody>
                  <a:tcPr marL="581" marR="581" marT="581"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000" b="0" i="0" u="none" strike="noStrike" kern="0" cap="none" spc="0" normalizeH="0" baseline="0" noProof="0">
                          <a:ln>
                            <a:noFill/>
                          </a:ln>
                          <a:solidFill>
                            <a:prstClr val="black"/>
                          </a:solidFill>
                          <a:effectLst/>
                          <a:uLnTx/>
                          <a:uFillTx/>
                          <a:latin typeface="Calibri"/>
                          <a:ea typeface="+mn-ea"/>
                          <a:cs typeface="+mn-cs"/>
                        </a:rPr>
                        <a:t>100%</a:t>
                      </a:r>
                      <a:endParaRPr kumimoji="0" lang="es-CO" sz="1000" b="0" i="0" u="none" strike="noStrike" kern="0" cap="none" spc="0" normalizeH="0" baseline="0" noProof="0" dirty="0">
                        <a:ln>
                          <a:noFill/>
                        </a:ln>
                        <a:solidFill>
                          <a:srgbClr val="000000"/>
                        </a:solidFill>
                        <a:effectLst/>
                        <a:uLnTx/>
                        <a:uFillTx/>
                        <a:latin typeface="Calibri"/>
                        <a:ea typeface="+mn-ea"/>
                        <a:cs typeface="+mn-cs"/>
                      </a:endParaRPr>
                    </a:p>
                  </a:txBody>
                  <a:tcPr marL="581" marR="581" marT="581"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000" b="0" i="0" u="none" strike="noStrike" kern="0" cap="none" spc="0" normalizeH="0" baseline="0" noProof="0">
                          <a:ln>
                            <a:noFill/>
                          </a:ln>
                          <a:solidFill>
                            <a:prstClr val="black"/>
                          </a:solidFill>
                          <a:effectLst/>
                          <a:uLnTx/>
                          <a:uFillTx/>
                          <a:latin typeface="Calibri"/>
                          <a:ea typeface="+mn-ea"/>
                          <a:cs typeface="+mn-cs"/>
                        </a:rPr>
                        <a:t>100%</a:t>
                      </a:r>
                      <a:endParaRPr kumimoji="0" lang="es-CO" sz="1000" b="0" i="0" u="none" strike="noStrike" kern="0" cap="none" spc="0" normalizeH="0" baseline="0" noProof="0" dirty="0">
                        <a:ln>
                          <a:noFill/>
                        </a:ln>
                        <a:solidFill>
                          <a:srgbClr val="000000"/>
                        </a:solidFill>
                        <a:effectLst/>
                        <a:uLnTx/>
                        <a:uFillTx/>
                        <a:latin typeface="Calibri"/>
                        <a:ea typeface="+mn-ea"/>
                        <a:cs typeface="+mn-cs"/>
                      </a:endParaRPr>
                    </a:p>
                  </a:txBody>
                  <a:tcPr marL="581" marR="581" marT="581" marB="0" anchor="ctr"/>
                </a:tc>
                <a:tc>
                  <a:txBody>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s-CO" sz="1000" b="0" i="0" u="none" strike="noStrike" kern="0" cap="none" spc="0" normalizeH="0" baseline="0" noProof="0" dirty="0">
                          <a:ln>
                            <a:noFill/>
                          </a:ln>
                          <a:solidFill>
                            <a:prstClr val="black"/>
                          </a:solidFill>
                          <a:effectLst/>
                          <a:uLnTx/>
                          <a:uFillTx/>
                          <a:latin typeface="Calibri"/>
                          <a:ea typeface="+mn-ea"/>
                          <a:cs typeface="+mn-cs"/>
                        </a:rPr>
                        <a:t>100%</a:t>
                      </a:r>
                      <a:endParaRPr kumimoji="0" lang="es-CO" sz="1000" b="0" i="0" u="none" strike="noStrike" kern="0" cap="none" spc="0" normalizeH="0" baseline="0" noProof="0" dirty="0">
                        <a:ln>
                          <a:noFill/>
                        </a:ln>
                        <a:solidFill>
                          <a:srgbClr val="000000"/>
                        </a:solidFill>
                        <a:effectLst/>
                        <a:uLnTx/>
                        <a:uFillTx/>
                        <a:latin typeface="Calibri"/>
                        <a:ea typeface="+mn-ea"/>
                        <a:cs typeface="+mn-cs"/>
                      </a:endParaRPr>
                    </a:p>
                  </a:txBody>
                  <a:tcPr marL="581" marR="581" marT="581" marB="0" anchor="ctr"/>
                </a:tc>
                <a:extLst>
                  <a:ext uri="{0D108BD9-81ED-4DB2-BD59-A6C34878D82A}">
                    <a16:rowId xmlns:a16="http://schemas.microsoft.com/office/drawing/2014/main" val="4144045992"/>
                  </a:ext>
                </a:extLst>
              </a:tr>
              <a:tr h="0">
                <a:tc>
                  <a:txBody>
                    <a:bodyPr/>
                    <a:lstStyle/>
                    <a:p>
                      <a:pPr algn="r" fontAlgn="t"/>
                      <a:r>
                        <a:rPr lang="es-CO" sz="1000" b="1" u="none" strike="noStrike" dirty="0">
                          <a:effectLst/>
                        </a:rPr>
                        <a:t>Base Expandida</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b="1" u="none" strike="noStrike" dirty="0">
                          <a:effectLst/>
                        </a:rPr>
                        <a:t>1.652.557</a:t>
                      </a:r>
                      <a:endParaRPr lang="es-CO" sz="1000" b="1" i="0" u="none" strike="noStrike" dirty="0">
                        <a:solidFill>
                          <a:srgbClr val="000000"/>
                        </a:solidFill>
                        <a:effectLst/>
                        <a:latin typeface="+mn-lt"/>
                      </a:endParaRPr>
                    </a:p>
                  </a:txBody>
                  <a:tcPr marL="581" marR="581" marT="581" marB="0" anchor="ctr"/>
                </a:tc>
                <a:tc>
                  <a:txBody>
                    <a:bodyPr/>
                    <a:lstStyle/>
                    <a:p>
                      <a:pPr algn="ctr" fontAlgn="ctr"/>
                      <a:r>
                        <a:rPr lang="es-CO" sz="1000" b="1" u="none" strike="noStrike" dirty="0">
                          <a:effectLst/>
                        </a:rPr>
                        <a:t>205.446</a:t>
                      </a:r>
                      <a:endParaRPr lang="es-CO" sz="1000" b="1" i="0" u="none" strike="noStrike" dirty="0">
                        <a:solidFill>
                          <a:srgbClr val="000000"/>
                        </a:solidFill>
                        <a:effectLst/>
                        <a:latin typeface="+mn-lt"/>
                      </a:endParaRPr>
                    </a:p>
                  </a:txBody>
                  <a:tcPr marL="581" marR="581" marT="581" marB="0" anchor="ctr"/>
                </a:tc>
                <a:tc>
                  <a:txBody>
                    <a:bodyPr/>
                    <a:lstStyle/>
                    <a:p>
                      <a:pPr algn="ctr" fontAlgn="ctr"/>
                      <a:r>
                        <a:rPr lang="es-CO" sz="1000" b="1" u="none" strike="noStrike">
                          <a:effectLst/>
                        </a:rPr>
                        <a:t>294.934</a:t>
                      </a:r>
                      <a:endParaRPr lang="es-CO" sz="1000" b="1" i="0" u="none" strike="noStrike">
                        <a:solidFill>
                          <a:srgbClr val="000000"/>
                        </a:solidFill>
                        <a:effectLst/>
                        <a:latin typeface="+mn-lt"/>
                      </a:endParaRPr>
                    </a:p>
                  </a:txBody>
                  <a:tcPr marL="581" marR="581" marT="581" marB="0" anchor="ctr"/>
                </a:tc>
                <a:tc>
                  <a:txBody>
                    <a:bodyPr/>
                    <a:lstStyle/>
                    <a:p>
                      <a:pPr algn="ctr" fontAlgn="ctr"/>
                      <a:r>
                        <a:rPr lang="es-CO" sz="1000" b="1" u="none" strike="noStrike" dirty="0">
                          <a:effectLst/>
                        </a:rPr>
                        <a:t>270.878</a:t>
                      </a:r>
                      <a:endParaRPr lang="es-CO" sz="1000" b="1" i="0" u="none" strike="noStrike" dirty="0">
                        <a:solidFill>
                          <a:srgbClr val="000000"/>
                        </a:solidFill>
                        <a:effectLst/>
                        <a:latin typeface="+mn-lt"/>
                      </a:endParaRPr>
                    </a:p>
                  </a:txBody>
                  <a:tcPr marL="581" marR="581" marT="581" marB="0" anchor="ctr"/>
                </a:tc>
                <a:tc>
                  <a:txBody>
                    <a:bodyPr/>
                    <a:lstStyle/>
                    <a:p>
                      <a:pPr algn="ctr" fontAlgn="ctr"/>
                      <a:r>
                        <a:rPr lang="es-CO" sz="1000" b="1" u="none" strike="noStrike" dirty="0">
                          <a:effectLst/>
                        </a:rPr>
                        <a:t>309.932</a:t>
                      </a:r>
                      <a:endParaRPr lang="es-CO" sz="1000" b="1" i="0" u="none" strike="noStrike" dirty="0">
                        <a:solidFill>
                          <a:srgbClr val="000000"/>
                        </a:solidFill>
                        <a:effectLst/>
                        <a:latin typeface="+mn-lt"/>
                      </a:endParaRPr>
                    </a:p>
                  </a:txBody>
                  <a:tcPr marL="581" marR="581" marT="581" marB="0" anchor="ctr"/>
                </a:tc>
                <a:tc>
                  <a:txBody>
                    <a:bodyPr/>
                    <a:lstStyle/>
                    <a:p>
                      <a:pPr algn="ctr" fontAlgn="ctr"/>
                      <a:r>
                        <a:rPr lang="es-CO" sz="1000" b="1" u="none" strike="noStrike" dirty="0">
                          <a:effectLst/>
                        </a:rPr>
                        <a:t>333.057</a:t>
                      </a:r>
                      <a:endParaRPr lang="es-CO" sz="1000" b="1" i="0" u="none" strike="noStrike" dirty="0">
                        <a:solidFill>
                          <a:srgbClr val="000000"/>
                        </a:solidFill>
                        <a:effectLst/>
                        <a:latin typeface="+mn-lt"/>
                      </a:endParaRPr>
                    </a:p>
                  </a:txBody>
                  <a:tcPr marL="581" marR="581" marT="581" marB="0" anchor="ctr"/>
                </a:tc>
                <a:tc>
                  <a:txBody>
                    <a:bodyPr/>
                    <a:lstStyle/>
                    <a:p>
                      <a:pPr algn="ctr" fontAlgn="ctr"/>
                      <a:r>
                        <a:rPr lang="es-CO" sz="1000" b="1" u="none" strike="noStrike" dirty="0">
                          <a:effectLst/>
                        </a:rPr>
                        <a:t>238.311</a:t>
                      </a:r>
                      <a:endParaRPr lang="es-CO" sz="1000" b="1" i="0" u="none" strike="noStrike" dirty="0">
                        <a:solidFill>
                          <a:srgbClr val="000000"/>
                        </a:solidFill>
                        <a:effectLst/>
                        <a:latin typeface="+mn-lt"/>
                      </a:endParaRPr>
                    </a:p>
                  </a:txBody>
                  <a:tcPr marL="581" marR="581" marT="581" marB="0" anchor="ctr"/>
                </a:tc>
                <a:extLst>
                  <a:ext uri="{0D108BD9-81ED-4DB2-BD59-A6C34878D82A}">
                    <a16:rowId xmlns:a16="http://schemas.microsoft.com/office/drawing/2014/main" val="3592981159"/>
                  </a:ext>
                </a:extLst>
              </a:tr>
              <a:tr h="0">
                <a:tc>
                  <a:txBody>
                    <a:bodyPr/>
                    <a:lstStyle/>
                    <a:p>
                      <a:pPr algn="r" fontAlgn="t"/>
                      <a:r>
                        <a:rPr lang="es-CO" sz="1000" b="1" u="none" strike="noStrike" dirty="0">
                          <a:effectLst/>
                        </a:rPr>
                        <a:t>Base Total Encuestados</a:t>
                      </a:r>
                      <a:endParaRPr lang="es-CO" sz="1000" b="1" i="0" u="none" strike="noStrike" dirty="0">
                        <a:solidFill>
                          <a:srgbClr val="000000"/>
                        </a:solidFill>
                        <a:effectLst/>
                        <a:latin typeface="+mn-lt"/>
                      </a:endParaRPr>
                    </a:p>
                  </a:txBody>
                  <a:tcPr marL="581" marR="581" marT="581" marB="0"/>
                </a:tc>
                <a:tc>
                  <a:txBody>
                    <a:bodyPr/>
                    <a:lstStyle/>
                    <a:p>
                      <a:pPr algn="ctr" fontAlgn="ctr"/>
                      <a:r>
                        <a:rPr lang="es-CO" sz="1000" b="1" u="none" strike="noStrike">
                          <a:effectLst/>
                        </a:rPr>
                        <a:t>435</a:t>
                      </a:r>
                      <a:endParaRPr lang="es-CO" sz="1000" b="1" i="0" u="none" strike="noStrike">
                        <a:solidFill>
                          <a:srgbClr val="000000"/>
                        </a:solidFill>
                        <a:effectLst/>
                        <a:latin typeface="+mn-lt"/>
                      </a:endParaRPr>
                    </a:p>
                  </a:txBody>
                  <a:tcPr marL="581" marR="581" marT="581" marB="0" anchor="ctr"/>
                </a:tc>
                <a:tc>
                  <a:txBody>
                    <a:bodyPr/>
                    <a:lstStyle/>
                    <a:p>
                      <a:pPr algn="ctr" fontAlgn="ctr"/>
                      <a:r>
                        <a:rPr lang="es-CO" sz="1000" b="1" u="none" strike="noStrike">
                          <a:effectLst/>
                        </a:rPr>
                        <a:t>54</a:t>
                      </a:r>
                      <a:endParaRPr lang="es-CO" sz="1000" b="1" i="0" u="none" strike="noStrike">
                        <a:solidFill>
                          <a:srgbClr val="000000"/>
                        </a:solidFill>
                        <a:effectLst/>
                        <a:latin typeface="+mn-lt"/>
                      </a:endParaRPr>
                    </a:p>
                  </a:txBody>
                  <a:tcPr marL="581" marR="581" marT="581" marB="0" anchor="ctr"/>
                </a:tc>
                <a:tc>
                  <a:txBody>
                    <a:bodyPr/>
                    <a:lstStyle/>
                    <a:p>
                      <a:pPr algn="ctr" fontAlgn="ctr"/>
                      <a:r>
                        <a:rPr lang="es-CO" sz="1000" b="1" u="none" strike="noStrike">
                          <a:effectLst/>
                        </a:rPr>
                        <a:t>83</a:t>
                      </a:r>
                      <a:endParaRPr lang="es-CO" sz="1000" b="1" i="0" u="none" strike="noStrike">
                        <a:solidFill>
                          <a:srgbClr val="000000"/>
                        </a:solidFill>
                        <a:effectLst/>
                        <a:latin typeface="+mn-lt"/>
                      </a:endParaRPr>
                    </a:p>
                  </a:txBody>
                  <a:tcPr marL="581" marR="581" marT="581" marB="0" anchor="ctr"/>
                </a:tc>
                <a:tc>
                  <a:txBody>
                    <a:bodyPr/>
                    <a:lstStyle/>
                    <a:p>
                      <a:pPr algn="ctr" fontAlgn="ctr"/>
                      <a:r>
                        <a:rPr lang="es-CO" sz="1000" b="1" u="none" strike="noStrike">
                          <a:effectLst/>
                        </a:rPr>
                        <a:t>77</a:t>
                      </a:r>
                      <a:endParaRPr lang="es-CO" sz="1000" b="1" i="0" u="none" strike="noStrike">
                        <a:solidFill>
                          <a:srgbClr val="000000"/>
                        </a:solidFill>
                        <a:effectLst/>
                        <a:latin typeface="+mn-lt"/>
                      </a:endParaRPr>
                    </a:p>
                  </a:txBody>
                  <a:tcPr marL="581" marR="581" marT="581" marB="0" anchor="ctr"/>
                </a:tc>
                <a:tc>
                  <a:txBody>
                    <a:bodyPr/>
                    <a:lstStyle/>
                    <a:p>
                      <a:pPr algn="ctr" fontAlgn="ctr"/>
                      <a:r>
                        <a:rPr lang="es-CO" sz="1000" b="1" u="none" strike="noStrike">
                          <a:effectLst/>
                        </a:rPr>
                        <a:t>79</a:t>
                      </a:r>
                      <a:endParaRPr lang="es-CO" sz="1000" b="1" i="0" u="none" strike="noStrike">
                        <a:solidFill>
                          <a:srgbClr val="000000"/>
                        </a:solidFill>
                        <a:effectLst/>
                        <a:latin typeface="+mn-lt"/>
                      </a:endParaRPr>
                    </a:p>
                  </a:txBody>
                  <a:tcPr marL="581" marR="581" marT="581" marB="0" anchor="ctr"/>
                </a:tc>
                <a:tc>
                  <a:txBody>
                    <a:bodyPr/>
                    <a:lstStyle/>
                    <a:p>
                      <a:pPr algn="ctr" fontAlgn="ctr"/>
                      <a:r>
                        <a:rPr lang="es-CO" sz="1000" b="1" u="none" strike="noStrike">
                          <a:effectLst/>
                        </a:rPr>
                        <a:t>80</a:t>
                      </a:r>
                      <a:endParaRPr lang="es-CO" sz="1000" b="1" i="0" u="none" strike="noStrike">
                        <a:solidFill>
                          <a:srgbClr val="000000"/>
                        </a:solidFill>
                        <a:effectLst/>
                        <a:latin typeface="+mn-lt"/>
                      </a:endParaRPr>
                    </a:p>
                  </a:txBody>
                  <a:tcPr marL="581" marR="581" marT="581" marB="0" anchor="ctr"/>
                </a:tc>
                <a:tc>
                  <a:txBody>
                    <a:bodyPr/>
                    <a:lstStyle/>
                    <a:p>
                      <a:pPr algn="ctr" fontAlgn="ctr"/>
                      <a:r>
                        <a:rPr lang="es-CO" sz="1000" b="1" u="none" strike="noStrike" dirty="0">
                          <a:effectLst/>
                        </a:rPr>
                        <a:t>62</a:t>
                      </a:r>
                      <a:endParaRPr lang="es-CO" sz="1000" b="1" i="0" u="none" strike="noStrike" dirty="0">
                        <a:solidFill>
                          <a:srgbClr val="000000"/>
                        </a:solidFill>
                        <a:effectLst/>
                        <a:latin typeface="+mn-lt"/>
                      </a:endParaRPr>
                    </a:p>
                  </a:txBody>
                  <a:tcPr marL="581" marR="581" marT="581" marB="0" anchor="ctr"/>
                </a:tc>
                <a:extLst>
                  <a:ext uri="{0D108BD9-81ED-4DB2-BD59-A6C34878D82A}">
                    <a16:rowId xmlns:a16="http://schemas.microsoft.com/office/drawing/2014/main" val="55984956"/>
                  </a:ext>
                </a:extLst>
              </a:tr>
            </a:tbl>
          </a:graphicData>
        </a:graphic>
      </p:graphicFrame>
      <p:graphicFrame>
        <p:nvGraphicFramePr>
          <p:cNvPr id="3" name="Tabla 2"/>
          <p:cNvGraphicFramePr>
            <a:graphicFrameLocks noGrp="1"/>
          </p:cNvGraphicFramePr>
          <p:nvPr>
            <p:extLst>
              <p:ext uri="{D42A27DB-BD31-4B8C-83A1-F6EECF244321}">
                <p14:modId xmlns:p14="http://schemas.microsoft.com/office/powerpoint/2010/main" val="776261798"/>
              </p:ext>
            </p:extLst>
          </p:nvPr>
        </p:nvGraphicFramePr>
        <p:xfrm>
          <a:off x="6192687" y="2055071"/>
          <a:ext cx="5951985" cy="4036485"/>
        </p:xfrm>
        <a:graphic>
          <a:graphicData uri="http://schemas.openxmlformats.org/drawingml/2006/table">
            <a:tbl>
              <a:tblPr>
                <a:tableStyleId>{69C7853C-536D-4A76-A0AE-DD22124D55A5}</a:tableStyleId>
              </a:tblPr>
              <a:tblGrid>
                <a:gridCol w="2469160">
                  <a:extLst>
                    <a:ext uri="{9D8B030D-6E8A-4147-A177-3AD203B41FA5}">
                      <a16:colId xmlns:a16="http://schemas.microsoft.com/office/drawing/2014/main" val="1317332796"/>
                    </a:ext>
                  </a:extLst>
                </a:gridCol>
                <a:gridCol w="696565">
                  <a:extLst>
                    <a:ext uri="{9D8B030D-6E8A-4147-A177-3AD203B41FA5}">
                      <a16:colId xmlns:a16="http://schemas.microsoft.com/office/drawing/2014/main" val="1013795155"/>
                    </a:ext>
                  </a:extLst>
                </a:gridCol>
                <a:gridCol w="696565">
                  <a:extLst>
                    <a:ext uri="{9D8B030D-6E8A-4147-A177-3AD203B41FA5}">
                      <a16:colId xmlns:a16="http://schemas.microsoft.com/office/drawing/2014/main" val="4256073067"/>
                    </a:ext>
                  </a:extLst>
                </a:gridCol>
                <a:gridCol w="696565">
                  <a:extLst>
                    <a:ext uri="{9D8B030D-6E8A-4147-A177-3AD203B41FA5}">
                      <a16:colId xmlns:a16="http://schemas.microsoft.com/office/drawing/2014/main" val="3753628147"/>
                    </a:ext>
                  </a:extLst>
                </a:gridCol>
                <a:gridCol w="696565">
                  <a:extLst>
                    <a:ext uri="{9D8B030D-6E8A-4147-A177-3AD203B41FA5}">
                      <a16:colId xmlns:a16="http://schemas.microsoft.com/office/drawing/2014/main" val="3569679944"/>
                    </a:ext>
                  </a:extLst>
                </a:gridCol>
                <a:gridCol w="696565">
                  <a:extLst>
                    <a:ext uri="{9D8B030D-6E8A-4147-A177-3AD203B41FA5}">
                      <a16:colId xmlns:a16="http://schemas.microsoft.com/office/drawing/2014/main" val="716407554"/>
                    </a:ext>
                  </a:extLst>
                </a:gridCol>
              </a:tblGrid>
              <a:tr h="0">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625" marR="625" marT="625"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625" marR="625" marT="625" marB="0" anchor="ctr"/>
                </a:tc>
                <a:tc gridSpan="4">
                  <a:txBody>
                    <a:bodyPr/>
                    <a:lstStyle/>
                    <a:p>
                      <a:pPr algn="ctr" fontAlgn="b"/>
                      <a:r>
                        <a:rPr lang="es-CO" sz="1100" b="1" u="none" strike="noStrike" dirty="0">
                          <a:effectLst/>
                        </a:rPr>
                        <a:t>Zona</a:t>
                      </a:r>
                      <a:endParaRPr lang="es-CO" sz="1100" b="1" i="0" u="none" strike="noStrike" dirty="0">
                        <a:solidFill>
                          <a:srgbClr val="000000"/>
                        </a:solidFill>
                        <a:effectLst/>
                        <a:latin typeface="+mn-lt"/>
                      </a:endParaRPr>
                    </a:p>
                  </a:txBody>
                  <a:tcPr marL="625" marR="625" marT="6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3646324"/>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Centro Ampliado</a:t>
                      </a:r>
                      <a:endParaRPr lang="es-CO" sz="1100" b="1" i="0" u="none" strike="noStrike" dirty="0">
                        <a:solidFill>
                          <a:srgbClr val="000000"/>
                        </a:solidFill>
                        <a:effectLst/>
                        <a:latin typeface="+mn-lt"/>
                      </a:endParaRPr>
                    </a:p>
                  </a:txBody>
                  <a:tcPr marL="625" marR="625" marT="625" marB="0" anchor="ctr"/>
                </a:tc>
                <a:tc>
                  <a:txBody>
                    <a:bodyPr/>
                    <a:lstStyle/>
                    <a:p>
                      <a:pPr algn="ctr" fontAlgn="b"/>
                      <a:r>
                        <a:rPr lang="es-CO" sz="1100" b="1" u="none" strike="noStrike" dirty="0">
                          <a:effectLst/>
                        </a:rPr>
                        <a:t>Ladera</a:t>
                      </a:r>
                      <a:endParaRPr lang="es-CO" sz="1100" b="1" i="0" u="none" strike="noStrike" dirty="0">
                        <a:solidFill>
                          <a:srgbClr val="000000"/>
                        </a:solidFill>
                        <a:effectLst/>
                        <a:latin typeface="+mn-lt"/>
                      </a:endParaRPr>
                    </a:p>
                  </a:txBody>
                  <a:tcPr marL="625" marR="625" marT="625" marB="0" anchor="ctr"/>
                </a:tc>
                <a:tc>
                  <a:txBody>
                    <a:bodyPr/>
                    <a:lstStyle/>
                    <a:p>
                      <a:pPr algn="ctr" fontAlgn="b"/>
                      <a:r>
                        <a:rPr lang="es-CO" sz="1100" b="1" u="none" strike="noStrike" dirty="0">
                          <a:effectLst/>
                        </a:rPr>
                        <a:t>Urbana Corredor</a:t>
                      </a:r>
                      <a:endParaRPr lang="es-CO" sz="1100" b="1" i="0" u="none" strike="noStrike" dirty="0">
                        <a:solidFill>
                          <a:srgbClr val="000000"/>
                        </a:solidFill>
                        <a:effectLst/>
                        <a:latin typeface="+mn-lt"/>
                      </a:endParaRPr>
                    </a:p>
                  </a:txBody>
                  <a:tcPr marL="625" marR="625" marT="625" marB="0" anchor="ctr"/>
                </a:tc>
                <a:tc>
                  <a:txBody>
                    <a:bodyPr/>
                    <a:lstStyle/>
                    <a:p>
                      <a:pPr algn="ctr" fontAlgn="b"/>
                      <a:r>
                        <a:rPr lang="es-CO" sz="1100" b="1" u="none" strike="noStrike" dirty="0">
                          <a:effectLst/>
                        </a:rPr>
                        <a:t>Urbana Oriente</a:t>
                      </a:r>
                      <a:endParaRPr lang="es-CO" sz="1100" b="1" i="0" u="none" strike="noStrike" dirty="0">
                        <a:solidFill>
                          <a:srgbClr val="000000"/>
                        </a:solidFill>
                        <a:effectLst/>
                        <a:latin typeface="+mn-lt"/>
                      </a:endParaRPr>
                    </a:p>
                  </a:txBody>
                  <a:tcPr marL="625" marR="625" marT="625" marB="0" anchor="ctr"/>
                </a:tc>
                <a:extLst>
                  <a:ext uri="{0D108BD9-81ED-4DB2-BD59-A6C34878D82A}">
                    <a16:rowId xmlns:a16="http://schemas.microsoft.com/office/drawing/2014/main" val="1840612372"/>
                  </a:ext>
                </a:extLst>
              </a:tr>
              <a:tr h="0">
                <a:tc>
                  <a:txBody>
                    <a:bodyPr/>
                    <a:lstStyle/>
                    <a:p>
                      <a:pPr algn="l" fontAlgn="t"/>
                      <a:r>
                        <a:rPr lang="es-CO" sz="1100" b="1" u="none" strike="noStrike" dirty="0">
                          <a:effectLst/>
                        </a:rPr>
                        <a:t>Moto 4T</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dirty="0">
                          <a:effectLst/>
                        </a:rPr>
                        <a:t>41%</a:t>
                      </a:r>
                      <a:endParaRPr lang="es-CO" sz="1100" b="0" i="0" u="none" strike="noStrike" dirty="0">
                        <a:solidFill>
                          <a:srgbClr val="000000"/>
                        </a:solidFill>
                        <a:effectLst/>
                        <a:latin typeface="+mn-lt"/>
                      </a:endParaRPr>
                    </a:p>
                  </a:txBody>
                  <a:tcPr marL="625" marR="625" marT="625" marB="0" anchor="ctr"/>
                </a:tc>
                <a:tc>
                  <a:txBody>
                    <a:bodyPr/>
                    <a:lstStyle/>
                    <a:p>
                      <a:pPr algn="ctr" fontAlgn="ctr"/>
                      <a:r>
                        <a:rPr lang="es-CO" sz="1100" u="none" strike="noStrike" dirty="0">
                          <a:effectLst/>
                        </a:rPr>
                        <a:t>24%</a:t>
                      </a:r>
                      <a:endParaRPr lang="es-CO" sz="1100" b="0" i="0" u="none" strike="noStrike" dirty="0">
                        <a:solidFill>
                          <a:srgbClr val="000000"/>
                        </a:solidFill>
                        <a:effectLst/>
                        <a:latin typeface="+mn-lt"/>
                      </a:endParaRPr>
                    </a:p>
                  </a:txBody>
                  <a:tcPr marL="625" marR="625" marT="625" marB="0" anchor="ctr"/>
                </a:tc>
                <a:tc>
                  <a:txBody>
                    <a:bodyPr/>
                    <a:lstStyle/>
                    <a:p>
                      <a:pPr algn="ctr" fontAlgn="ctr"/>
                      <a:r>
                        <a:rPr lang="es-CO" sz="1100" u="none" strike="noStrike" dirty="0">
                          <a:effectLst/>
                        </a:rPr>
                        <a:t>20%</a:t>
                      </a:r>
                      <a:endParaRPr lang="es-CO" sz="1100" b="0" i="0" u="none" strike="noStrike" dirty="0">
                        <a:solidFill>
                          <a:srgbClr val="000000"/>
                        </a:solidFill>
                        <a:effectLst/>
                        <a:latin typeface="+mn-lt"/>
                      </a:endParaRPr>
                    </a:p>
                  </a:txBody>
                  <a:tcPr marL="625" marR="625" marT="625" marB="0" anchor="ctr"/>
                </a:tc>
                <a:extLst>
                  <a:ext uri="{0D108BD9-81ED-4DB2-BD59-A6C34878D82A}">
                    <a16:rowId xmlns:a16="http://schemas.microsoft.com/office/drawing/2014/main" val="2423266528"/>
                  </a:ext>
                </a:extLst>
              </a:tr>
              <a:tr h="0">
                <a:tc>
                  <a:txBody>
                    <a:bodyPr/>
                    <a:lstStyle/>
                    <a:p>
                      <a:pPr algn="l" fontAlgn="t"/>
                      <a:r>
                        <a:rPr lang="es-CO" sz="1100" b="1" u="none" strike="noStrike" dirty="0">
                          <a:effectLst/>
                        </a:rPr>
                        <a:t>Transporte público (MIO)</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dirty="0">
                          <a:effectLst/>
                        </a:rPr>
                        <a:t>19%</a:t>
                      </a:r>
                      <a:endParaRPr lang="es-CO" sz="1100" b="0" i="0" u="none" strike="noStrike" dirty="0">
                        <a:solidFill>
                          <a:srgbClr val="000000"/>
                        </a:solidFill>
                        <a:effectLst/>
                        <a:latin typeface="+mn-lt"/>
                      </a:endParaRPr>
                    </a:p>
                  </a:txBody>
                  <a:tcPr marL="625" marR="625" marT="625"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1103405344"/>
                  </a:ext>
                </a:extLst>
              </a:tr>
              <a:tr h="0">
                <a:tc>
                  <a:txBody>
                    <a:bodyPr/>
                    <a:lstStyle/>
                    <a:p>
                      <a:pPr algn="l" fontAlgn="t"/>
                      <a:r>
                        <a:rPr lang="es-CO" sz="1100" b="1" u="none" strike="noStrike" dirty="0">
                          <a:effectLst/>
                        </a:rPr>
                        <a:t>Automóvil</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1196322550"/>
                  </a:ext>
                </a:extLst>
              </a:tr>
              <a:tr h="0">
                <a:tc>
                  <a:txBody>
                    <a:bodyPr/>
                    <a:lstStyle/>
                    <a:p>
                      <a:pPr algn="l" fontAlgn="t"/>
                      <a:r>
                        <a:rPr lang="es-CO" sz="1100" b="1" u="none" strike="noStrike">
                          <a:effectLst/>
                        </a:rPr>
                        <a:t>Moto 2T</a:t>
                      </a:r>
                      <a:endParaRPr lang="es-CO" sz="1100" b="1" i="0" u="none" strike="noStrike">
                        <a:solidFill>
                          <a:srgbClr val="000000"/>
                        </a:solidFill>
                        <a:effectLst/>
                        <a:latin typeface="+mn-lt"/>
                      </a:endParaRPr>
                    </a:p>
                  </a:txBody>
                  <a:tcPr marL="625" marR="625" marT="625"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2356081779"/>
                  </a:ext>
                </a:extLst>
              </a:tr>
              <a:tr h="27623">
                <a:tc>
                  <a:txBody>
                    <a:bodyPr/>
                    <a:lstStyle/>
                    <a:p>
                      <a:pPr algn="l" fontAlgn="t"/>
                      <a:r>
                        <a:rPr lang="es-CO" sz="1100" b="1" u="none" strike="noStrike" dirty="0">
                          <a:effectLst/>
                        </a:rPr>
                        <a:t>Automóvil en plataforma (Ejemplo: Uber, Yango, Didi, InDriver)</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1480648663"/>
                  </a:ext>
                </a:extLst>
              </a:tr>
              <a:tr h="0">
                <a:tc>
                  <a:txBody>
                    <a:bodyPr/>
                    <a:lstStyle/>
                    <a:p>
                      <a:pPr algn="l" fontAlgn="t"/>
                      <a:r>
                        <a:rPr lang="es-CO" sz="1100" b="1" u="none" strike="noStrike" dirty="0">
                          <a:effectLst/>
                        </a:rPr>
                        <a:t>Bicicleta</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3634304954"/>
                  </a:ext>
                </a:extLst>
              </a:tr>
              <a:tr h="0">
                <a:tc>
                  <a:txBody>
                    <a:bodyPr/>
                    <a:lstStyle/>
                    <a:p>
                      <a:pPr algn="l" fontAlgn="t"/>
                      <a:r>
                        <a:rPr lang="es-CO" sz="1100" b="1" u="none" strike="noStrike">
                          <a:effectLst/>
                        </a:rPr>
                        <a:t>Taxi</a:t>
                      </a:r>
                      <a:endParaRPr lang="es-CO" sz="1100" b="1" i="0" u="none" strike="noStrike">
                        <a:solidFill>
                          <a:srgbClr val="000000"/>
                        </a:solidFill>
                        <a:effectLst/>
                        <a:latin typeface="+mn-lt"/>
                      </a:endParaRPr>
                    </a:p>
                  </a:txBody>
                  <a:tcPr marL="625" marR="625" marT="625"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1262369613"/>
                  </a:ext>
                </a:extLst>
              </a:tr>
              <a:tr h="0">
                <a:tc>
                  <a:txBody>
                    <a:bodyPr/>
                    <a:lstStyle/>
                    <a:p>
                      <a:pPr algn="l" fontAlgn="t"/>
                      <a:r>
                        <a:rPr lang="es-CO" sz="1100" b="1" u="none" strike="noStrike" dirty="0">
                          <a:effectLst/>
                        </a:rPr>
                        <a:t>Transporte público colectivo busetas</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2355095737"/>
                  </a:ext>
                </a:extLst>
              </a:tr>
              <a:tr h="0">
                <a:tc>
                  <a:txBody>
                    <a:bodyPr/>
                    <a:lstStyle/>
                    <a:p>
                      <a:pPr algn="l" fontAlgn="t"/>
                      <a:r>
                        <a:rPr lang="es-CO" sz="1100" b="1" u="none" strike="noStrike" dirty="0">
                          <a:effectLst/>
                        </a:rPr>
                        <a:t>Caminata</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3929651580"/>
                  </a:ext>
                </a:extLst>
              </a:tr>
              <a:tr h="0">
                <a:tc>
                  <a:txBody>
                    <a:bodyPr/>
                    <a:lstStyle/>
                    <a:p>
                      <a:pPr algn="l" fontAlgn="t"/>
                      <a:r>
                        <a:rPr lang="es-MX" sz="1100" b="1" u="none" strike="noStrike">
                          <a:effectLst/>
                        </a:rPr>
                        <a:t>Moto en plataforma (Ejemplo: Didi, Picap, Uber, otras)</a:t>
                      </a:r>
                      <a:endParaRPr lang="es-MX" sz="1100" b="1" i="0" u="none" strike="noStrike">
                        <a:solidFill>
                          <a:srgbClr val="000000"/>
                        </a:solidFill>
                        <a:effectLst/>
                        <a:latin typeface="+mn-lt"/>
                      </a:endParaRPr>
                    </a:p>
                  </a:txBody>
                  <a:tcPr marL="625" marR="625" marT="625"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71197976"/>
                  </a:ext>
                </a:extLst>
              </a:tr>
              <a:tr h="0">
                <a:tc>
                  <a:txBody>
                    <a:bodyPr/>
                    <a:lstStyle/>
                    <a:p>
                      <a:pPr algn="l" fontAlgn="t"/>
                      <a:r>
                        <a:rPr lang="es-CO" sz="1100" b="1" u="none" strike="noStrike" dirty="0">
                          <a:effectLst/>
                        </a:rPr>
                        <a:t>Moto taxi (moto ratón)</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1993673243"/>
                  </a:ext>
                </a:extLst>
              </a:tr>
              <a:tr h="0">
                <a:tc>
                  <a:txBody>
                    <a:bodyPr/>
                    <a:lstStyle/>
                    <a:p>
                      <a:pPr algn="l" fontAlgn="t"/>
                      <a:r>
                        <a:rPr lang="es-CO" sz="1100" b="1" u="none" strike="noStrike">
                          <a:effectLst/>
                        </a:rPr>
                        <a:t>Campero/ Camioneta (SUV)</a:t>
                      </a:r>
                      <a:endParaRPr lang="es-CO" sz="1100" b="1" i="0" u="none" strike="noStrike">
                        <a:solidFill>
                          <a:srgbClr val="000000"/>
                        </a:solidFill>
                        <a:effectLst/>
                        <a:latin typeface="+mn-lt"/>
                      </a:endParaRPr>
                    </a:p>
                  </a:txBody>
                  <a:tcPr marL="625" marR="625" marT="625" marB="0"/>
                </a:tc>
                <a:tc>
                  <a:txBody>
                    <a:bodyPr/>
                    <a:lstStyle/>
                    <a:p>
                      <a:pPr algn="ctr" fontAlgn="ctr"/>
                      <a:r>
                        <a:rPr lang="es-CO" sz="1100" u="none" strike="noStrike">
                          <a:effectLst/>
                        </a:rPr>
                        <a:t>0,4%</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1646382907"/>
                  </a:ext>
                </a:extLst>
              </a:tr>
              <a:tr h="0">
                <a:tc>
                  <a:txBody>
                    <a:bodyPr/>
                    <a:lstStyle/>
                    <a:p>
                      <a:pPr algn="l" fontAlgn="t"/>
                      <a:r>
                        <a:rPr lang="es-CO" sz="1100" b="1" u="none" strike="noStrike" dirty="0">
                          <a:effectLst/>
                        </a:rPr>
                        <a:t>Bicitaxi sin motor</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0,4%</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573967439"/>
                  </a:ext>
                </a:extLst>
              </a:tr>
              <a:tr h="0">
                <a:tc>
                  <a:txBody>
                    <a:bodyPr/>
                    <a:lstStyle/>
                    <a:p>
                      <a:pPr algn="l" fontAlgn="t"/>
                      <a:r>
                        <a:rPr lang="es-CO" sz="1100" b="1" u="none" strike="noStrike" dirty="0">
                          <a:effectLst/>
                        </a:rPr>
                        <a:t>Van/Camioneta con platón</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0,3%</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1458541225"/>
                  </a:ext>
                </a:extLst>
              </a:tr>
              <a:tr h="0">
                <a:tc>
                  <a:txBody>
                    <a:bodyPr/>
                    <a:lstStyle/>
                    <a:p>
                      <a:pPr algn="l" fontAlgn="t"/>
                      <a:r>
                        <a:rPr lang="es-CO" sz="1100" b="1" u="none" strike="noStrike" dirty="0">
                          <a:effectLst/>
                        </a:rPr>
                        <a:t>Guala o pirata</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0,3%</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2338629886"/>
                  </a:ext>
                </a:extLst>
              </a:tr>
              <a:tr h="0">
                <a:tc>
                  <a:txBody>
                    <a:bodyPr/>
                    <a:lstStyle/>
                    <a:p>
                      <a:pPr algn="l" fontAlgn="t"/>
                      <a:r>
                        <a:rPr lang="es-CO" sz="1100" b="1" u="none" strike="noStrike" dirty="0">
                          <a:effectLst/>
                        </a:rPr>
                        <a:t>Bicitaxi con motor</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0,2%</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415633128"/>
                  </a:ext>
                </a:extLst>
              </a:tr>
              <a:tr h="0">
                <a:tc>
                  <a:txBody>
                    <a:bodyPr/>
                    <a:lstStyle/>
                    <a:p>
                      <a:pPr algn="l" fontAlgn="t"/>
                      <a:r>
                        <a:rPr lang="es-CO" sz="1100" b="1" u="none" strike="noStrike" dirty="0">
                          <a:effectLst/>
                        </a:rPr>
                        <a:t>Total</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u="none" strike="noStrike">
                          <a:effectLst/>
                        </a:rPr>
                        <a:t>100,0%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100,0%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100,0%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100,0%</a:t>
                      </a:r>
                      <a:endParaRPr lang="es-CO" sz="1100" b="0" i="0" u="none" strike="noStrike">
                        <a:solidFill>
                          <a:srgbClr val="000000"/>
                        </a:solidFill>
                        <a:effectLst/>
                        <a:latin typeface="+mn-lt"/>
                      </a:endParaRPr>
                    </a:p>
                  </a:txBody>
                  <a:tcPr marL="625" marR="625" marT="625" marB="0" anchor="ctr"/>
                </a:tc>
                <a:tc>
                  <a:txBody>
                    <a:bodyPr/>
                    <a:lstStyle/>
                    <a:p>
                      <a:pPr algn="ctr" fontAlgn="ctr"/>
                      <a:r>
                        <a:rPr lang="es-CO" sz="1100" u="none" strike="noStrike">
                          <a:effectLst/>
                        </a:rPr>
                        <a:t>100,0%</a:t>
                      </a:r>
                      <a:endParaRPr lang="es-CO" sz="1100" b="0" i="0" u="none" strike="noStrike">
                        <a:solidFill>
                          <a:srgbClr val="000000"/>
                        </a:solidFill>
                        <a:effectLst/>
                        <a:latin typeface="+mn-lt"/>
                      </a:endParaRPr>
                    </a:p>
                  </a:txBody>
                  <a:tcPr marL="625" marR="625" marT="625" marB="0" anchor="ctr"/>
                </a:tc>
                <a:extLst>
                  <a:ext uri="{0D108BD9-81ED-4DB2-BD59-A6C34878D82A}">
                    <a16:rowId xmlns:a16="http://schemas.microsoft.com/office/drawing/2014/main" val="2546212024"/>
                  </a:ext>
                </a:extLst>
              </a:tr>
              <a:tr h="0">
                <a:tc>
                  <a:txBody>
                    <a:bodyPr/>
                    <a:lstStyle/>
                    <a:p>
                      <a:pPr algn="l" fontAlgn="t"/>
                      <a:r>
                        <a:rPr lang="es-CO" sz="1100" b="1" u="none" strike="noStrike" dirty="0">
                          <a:effectLst/>
                        </a:rPr>
                        <a:t>Base Expandida</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625" marR="625" marT="625" marB="0" anchor="ctr"/>
                </a:tc>
                <a:tc>
                  <a:txBody>
                    <a:bodyPr/>
                    <a:lstStyle/>
                    <a:p>
                      <a:pPr algn="ctr" fontAlgn="ctr"/>
                      <a:r>
                        <a:rPr lang="es-CO" sz="1100" b="1" u="none" strike="noStrike" dirty="0">
                          <a:effectLst/>
                        </a:rPr>
                        <a:t>385.273</a:t>
                      </a:r>
                      <a:endParaRPr lang="es-CO" sz="1100" b="1" i="0" u="none" strike="noStrike" dirty="0">
                        <a:solidFill>
                          <a:srgbClr val="000000"/>
                        </a:solidFill>
                        <a:effectLst/>
                        <a:latin typeface="+mn-lt"/>
                      </a:endParaRPr>
                    </a:p>
                  </a:txBody>
                  <a:tcPr marL="625" marR="625" marT="625" marB="0" anchor="ctr"/>
                </a:tc>
                <a:tc>
                  <a:txBody>
                    <a:bodyPr/>
                    <a:lstStyle/>
                    <a:p>
                      <a:pPr algn="ctr" fontAlgn="ctr"/>
                      <a:r>
                        <a:rPr lang="es-CO" sz="1100" b="1" u="none" strike="noStrike" dirty="0">
                          <a:effectLst/>
                        </a:rPr>
                        <a:t>182.481</a:t>
                      </a:r>
                      <a:endParaRPr lang="es-CO" sz="1100" b="1" i="0" u="none" strike="noStrike" dirty="0">
                        <a:solidFill>
                          <a:srgbClr val="000000"/>
                        </a:solidFill>
                        <a:effectLst/>
                        <a:latin typeface="+mn-lt"/>
                      </a:endParaRPr>
                    </a:p>
                  </a:txBody>
                  <a:tcPr marL="625" marR="625" marT="625" marB="0" anchor="ctr"/>
                </a:tc>
                <a:tc>
                  <a:txBody>
                    <a:bodyPr/>
                    <a:lstStyle/>
                    <a:p>
                      <a:pPr algn="ctr" fontAlgn="ctr"/>
                      <a:r>
                        <a:rPr lang="es-CO" sz="1100" b="1" u="none" strike="noStrike" dirty="0">
                          <a:effectLst/>
                        </a:rPr>
                        <a:t>414.957</a:t>
                      </a:r>
                      <a:endParaRPr lang="es-CO" sz="1100" b="1" i="0" u="none" strike="noStrike" dirty="0">
                        <a:solidFill>
                          <a:srgbClr val="000000"/>
                        </a:solidFill>
                        <a:effectLst/>
                        <a:latin typeface="+mn-lt"/>
                      </a:endParaRPr>
                    </a:p>
                  </a:txBody>
                  <a:tcPr marL="625" marR="625" marT="625" marB="0" anchor="ctr"/>
                </a:tc>
                <a:tc>
                  <a:txBody>
                    <a:bodyPr/>
                    <a:lstStyle/>
                    <a:p>
                      <a:pPr algn="ctr" fontAlgn="ctr"/>
                      <a:r>
                        <a:rPr lang="es-CO" sz="1100" b="1" u="none" strike="noStrike" dirty="0">
                          <a:effectLst/>
                        </a:rPr>
                        <a:t>669.847</a:t>
                      </a:r>
                      <a:endParaRPr lang="es-CO" sz="1100" b="1" i="0" u="none" strike="noStrike" dirty="0">
                        <a:solidFill>
                          <a:srgbClr val="000000"/>
                        </a:solidFill>
                        <a:effectLst/>
                        <a:latin typeface="+mn-lt"/>
                      </a:endParaRPr>
                    </a:p>
                  </a:txBody>
                  <a:tcPr marL="625" marR="625" marT="625" marB="0" anchor="ctr"/>
                </a:tc>
                <a:extLst>
                  <a:ext uri="{0D108BD9-81ED-4DB2-BD59-A6C34878D82A}">
                    <a16:rowId xmlns:a16="http://schemas.microsoft.com/office/drawing/2014/main" val="3223469642"/>
                  </a:ext>
                </a:extLst>
              </a:tr>
              <a:tr h="0">
                <a:tc>
                  <a:txBody>
                    <a:bodyPr/>
                    <a:lstStyle/>
                    <a:p>
                      <a:pPr algn="l" fontAlgn="t"/>
                      <a:r>
                        <a:rPr lang="es-CO" sz="1100" b="1" u="none" strike="noStrike" dirty="0">
                          <a:effectLst/>
                        </a:rPr>
                        <a:t>Base Total Encuestados</a:t>
                      </a:r>
                      <a:endParaRPr lang="es-CO" sz="1100" b="1" i="0" u="none" strike="noStrike" dirty="0">
                        <a:solidFill>
                          <a:srgbClr val="000000"/>
                        </a:solidFill>
                        <a:effectLst/>
                        <a:latin typeface="+mn-lt"/>
                      </a:endParaRPr>
                    </a:p>
                  </a:txBody>
                  <a:tcPr marL="625" marR="625" marT="625"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625" marR="625" marT="625" marB="0" anchor="ctr"/>
                </a:tc>
                <a:tc>
                  <a:txBody>
                    <a:bodyPr/>
                    <a:lstStyle/>
                    <a:p>
                      <a:pPr algn="ctr" fontAlgn="ctr"/>
                      <a:r>
                        <a:rPr lang="es-CO" sz="1100" b="1" u="none" strike="noStrike">
                          <a:effectLst/>
                        </a:rPr>
                        <a:t>89</a:t>
                      </a:r>
                      <a:endParaRPr lang="es-CO" sz="1100" b="1" i="0" u="none" strike="noStrike">
                        <a:solidFill>
                          <a:srgbClr val="000000"/>
                        </a:solidFill>
                        <a:effectLst/>
                        <a:latin typeface="+mn-lt"/>
                      </a:endParaRPr>
                    </a:p>
                  </a:txBody>
                  <a:tcPr marL="625" marR="625" marT="625" marB="0" anchor="ctr"/>
                </a:tc>
                <a:tc>
                  <a:txBody>
                    <a:bodyPr/>
                    <a:lstStyle/>
                    <a:p>
                      <a:pPr algn="ctr" fontAlgn="ctr"/>
                      <a:r>
                        <a:rPr lang="es-CO" sz="1100" b="1" u="none" strike="noStrike">
                          <a:effectLst/>
                        </a:rPr>
                        <a:t>42</a:t>
                      </a:r>
                      <a:endParaRPr lang="es-CO" sz="1100" b="1" i="0" u="none" strike="noStrike">
                        <a:solidFill>
                          <a:srgbClr val="000000"/>
                        </a:solidFill>
                        <a:effectLst/>
                        <a:latin typeface="+mn-lt"/>
                      </a:endParaRPr>
                    </a:p>
                  </a:txBody>
                  <a:tcPr marL="625" marR="625" marT="625" marB="0" anchor="ctr"/>
                </a:tc>
                <a:tc>
                  <a:txBody>
                    <a:bodyPr/>
                    <a:lstStyle/>
                    <a:p>
                      <a:pPr algn="ctr" fontAlgn="ctr"/>
                      <a:r>
                        <a:rPr lang="es-CO" sz="1100" b="1" u="none" strike="noStrike">
                          <a:effectLst/>
                        </a:rPr>
                        <a:t>171</a:t>
                      </a:r>
                      <a:endParaRPr lang="es-CO" sz="1100" b="1" i="0" u="none" strike="noStrike">
                        <a:solidFill>
                          <a:srgbClr val="000000"/>
                        </a:solidFill>
                        <a:effectLst/>
                        <a:latin typeface="+mn-lt"/>
                      </a:endParaRPr>
                    </a:p>
                  </a:txBody>
                  <a:tcPr marL="625" marR="625" marT="625" marB="0" anchor="ctr"/>
                </a:tc>
                <a:tc>
                  <a:txBody>
                    <a:bodyPr/>
                    <a:lstStyle/>
                    <a:p>
                      <a:pPr algn="ctr" fontAlgn="ctr"/>
                      <a:r>
                        <a:rPr lang="es-CO" sz="1100" b="1" u="none" strike="noStrike" dirty="0">
                          <a:effectLst/>
                        </a:rPr>
                        <a:t>133</a:t>
                      </a:r>
                      <a:endParaRPr lang="es-CO" sz="1100" b="1" i="0" u="none" strike="noStrike" dirty="0">
                        <a:solidFill>
                          <a:srgbClr val="000000"/>
                        </a:solidFill>
                        <a:effectLst/>
                        <a:latin typeface="+mn-lt"/>
                      </a:endParaRPr>
                    </a:p>
                  </a:txBody>
                  <a:tcPr marL="625" marR="625" marT="625" marB="0" anchor="ctr"/>
                </a:tc>
                <a:extLst>
                  <a:ext uri="{0D108BD9-81ED-4DB2-BD59-A6C34878D82A}">
                    <a16:rowId xmlns:a16="http://schemas.microsoft.com/office/drawing/2014/main" val="1079327865"/>
                  </a:ext>
                </a:extLst>
              </a:tr>
            </a:tbl>
          </a:graphicData>
        </a:graphic>
      </p:graphicFrame>
    </p:spTree>
    <p:extLst>
      <p:ext uri="{BB962C8B-B14F-4D97-AF65-F5344CB8AC3E}">
        <p14:creationId xmlns:p14="http://schemas.microsoft.com/office/powerpoint/2010/main" val="3925218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56</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CILINDRAJE </a:t>
            </a:r>
          </a:p>
          <a:p>
            <a:pPr marL="8573" marR="3429">
              <a:spcBef>
                <a:spcPts val="68"/>
              </a:spcBef>
            </a:pPr>
            <a:r>
              <a:rPr lang="es-MX" sz="2363" spc="101" dirty="0">
                <a:solidFill>
                  <a:schemeClr val="accent3">
                    <a:lumMod val="75000"/>
                  </a:schemeClr>
                </a:solidFill>
                <a:latin typeface="+mn-lt"/>
              </a:rPr>
              <a:t>AUTO</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cilindraje (CC) del auto?</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11824"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673582"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43</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673582"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29</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673582"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72</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302177"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16</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27</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29</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200302688"/>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708647500"/>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071911280"/>
              </p:ext>
            </p:extLst>
          </p:nvPr>
        </p:nvGraphicFramePr>
        <p:xfrm>
          <a:off x="8491141"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94635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57</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767408"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01447"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7</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47</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16</a:t>
              </a:r>
            </a:p>
          </p:txBody>
        </p:sp>
      </p:grpSp>
      <p:sp>
        <p:nvSpPr>
          <p:cNvPr id="2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CILINDRAJE </a:t>
            </a:r>
          </a:p>
          <a:p>
            <a:pPr marL="8573" marR="3429">
              <a:spcBef>
                <a:spcPts val="68"/>
              </a:spcBef>
            </a:pPr>
            <a:r>
              <a:rPr lang="es-MX" sz="2363" spc="101" dirty="0">
                <a:solidFill>
                  <a:schemeClr val="accent3">
                    <a:lumMod val="75000"/>
                  </a:schemeClr>
                </a:solidFill>
                <a:latin typeface="+mn-lt"/>
              </a:rPr>
              <a:t>AUTO</a:t>
            </a:r>
            <a:endParaRPr lang="es-MX" sz="2363" spc="84" dirty="0">
              <a:solidFill>
                <a:schemeClr val="accent3">
                  <a:lumMod val="75000"/>
                </a:schemeClr>
              </a:solidFill>
              <a:latin typeface="+mn-lt"/>
            </a:endParaRPr>
          </a:p>
        </p:txBody>
      </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cilindraje (CC) del auto?</a:t>
            </a:r>
          </a:p>
        </p:txBody>
      </p:sp>
      <p:graphicFrame>
        <p:nvGraphicFramePr>
          <p:cNvPr id="2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867314921"/>
              </p:ext>
            </p:extLst>
          </p:nvPr>
        </p:nvGraphicFramePr>
        <p:xfrm>
          <a:off x="-5803"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2606963694"/>
              </p:ext>
            </p:extLst>
          </p:nvPr>
        </p:nvGraphicFramePr>
        <p:xfrm>
          <a:off x="3776710" y="1835688"/>
          <a:ext cx="8079930" cy="2025360"/>
        </p:xfrm>
        <a:graphic>
          <a:graphicData uri="http://schemas.openxmlformats.org/drawingml/2006/table">
            <a:tbl>
              <a:tblPr>
                <a:tableStyleId>{69C7853C-536D-4A76-A0AE-DD22124D55A5}</a:tableStyleId>
              </a:tblPr>
              <a:tblGrid>
                <a:gridCol w="2535930">
                  <a:extLst>
                    <a:ext uri="{9D8B030D-6E8A-4147-A177-3AD203B41FA5}">
                      <a16:colId xmlns:a16="http://schemas.microsoft.com/office/drawing/2014/main" val="2346235946"/>
                    </a:ext>
                  </a:extLst>
                </a:gridCol>
                <a:gridCol w="792000">
                  <a:extLst>
                    <a:ext uri="{9D8B030D-6E8A-4147-A177-3AD203B41FA5}">
                      <a16:colId xmlns:a16="http://schemas.microsoft.com/office/drawing/2014/main" val="3991678347"/>
                    </a:ext>
                  </a:extLst>
                </a:gridCol>
                <a:gridCol w="792000">
                  <a:extLst>
                    <a:ext uri="{9D8B030D-6E8A-4147-A177-3AD203B41FA5}">
                      <a16:colId xmlns:a16="http://schemas.microsoft.com/office/drawing/2014/main" val="2875676139"/>
                    </a:ext>
                  </a:extLst>
                </a:gridCol>
                <a:gridCol w="792000">
                  <a:extLst>
                    <a:ext uri="{9D8B030D-6E8A-4147-A177-3AD203B41FA5}">
                      <a16:colId xmlns:a16="http://schemas.microsoft.com/office/drawing/2014/main" val="4112862849"/>
                    </a:ext>
                  </a:extLst>
                </a:gridCol>
                <a:gridCol w="792000">
                  <a:extLst>
                    <a:ext uri="{9D8B030D-6E8A-4147-A177-3AD203B41FA5}">
                      <a16:colId xmlns:a16="http://schemas.microsoft.com/office/drawing/2014/main" val="1597552428"/>
                    </a:ext>
                  </a:extLst>
                </a:gridCol>
                <a:gridCol w="792000">
                  <a:extLst>
                    <a:ext uri="{9D8B030D-6E8A-4147-A177-3AD203B41FA5}">
                      <a16:colId xmlns:a16="http://schemas.microsoft.com/office/drawing/2014/main" val="632196603"/>
                    </a:ext>
                  </a:extLst>
                </a:gridCol>
                <a:gridCol w="792000">
                  <a:extLst>
                    <a:ext uri="{9D8B030D-6E8A-4147-A177-3AD203B41FA5}">
                      <a16:colId xmlns:a16="http://schemas.microsoft.com/office/drawing/2014/main" val="1178318188"/>
                    </a:ext>
                  </a:extLst>
                </a:gridCol>
                <a:gridCol w="792000">
                  <a:extLst>
                    <a:ext uri="{9D8B030D-6E8A-4147-A177-3AD203B41FA5}">
                      <a16:colId xmlns:a16="http://schemas.microsoft.com/office/drawing/2014/main" val="1338856244"/>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140" marR="1140" marT="1140"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140" marR="1140" marT="1140"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140" marR="1140" marT="114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919645"/>
                  </a:ext>
                </a:extLst>
              </a:tr>
              <a:tr h="42466">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140" marR="1140" marT="1140"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140" marR="1140" marT="1140"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140" marR="1140" marT="1140"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140" marR="1140" marT="1140"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1140" marR="1140" marT="1140"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140" marR="1140" marT="1140" marB="0" anchor="b"/>
                </a:tc>
                <a:extLst>
                  <a:ext uri="{0D108BD9-81ED-4DB2-BD59-A6C34878D82A}">
                    <a16:rowId xmlns:a16="http://schemas.microsoft.com/office/drawing/2014/main" val="1719261680"/>
                  </a:ext>
                </a:extLst>
              </a:tr>
              <a:tr h="37604">
                <a:tc>
                  <a:txBody>
                    <a:bodyPr/>
                    <a:lstStyle/>
                    <a:p>
                      <a:pPr algn="r" fontAlgn="t"/>
                      <a:r>
                        <a:rPr lang="es-MX" sz="1100" b="1" u="none" strike="noStrike" dirty="0">
                          <a:effectLst/>
                        </a:rPr>
                        <a:t>No aplica - (por ejemplo Vehículo eléctrico)</a:t>
                      </a:r>
                      <a:endParaRPr lang="es-MX" sz="1100" b="1" i="0" u="none" strike="noStrike" dirty="0">
                        <a:solidFill>
                          <a:srgbClr val="000000"/>
                        </a:solidFill>
                        <a:effectLst/>
                        <a:latin typeface="+mn-lt"/>
                      </a:endParaRPr>
                    </a:p>
                  </a:txBody>
                  <a:tcPr marL="1140" marR="1140" marT="1140"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extLst>
                  <a:ext uri="{0D108BD9-81ED-4DB2-BD59-A6C34878D82A}">
                    <a16:rowId xmlns:a16="http://schemas.microsoft.com/office/drawing/2014/main" val="3597870224"/>
                  </a:ext>
                </a:extLst>
              </a:tr>
              <a:tr h="0">
                <a:tc>
                  <a:txBody>
                    <a:bodyPr/>
                    <a:lstStyle/>
                    <a:p>
                      <a:pPr algn="r" fontAlgn="t"/>
                      <a:r>
                        <a:rPr lang="es-CO" sz="1100" b="1" u="none" strike="noStrike" dirty="0">
                          <a:effectLst/>
                        </a:rPr>
                        <a:t>Menos de 1000 cc</a:t>
                      </a:r>
                      <a:endParaRPr lang="es-CO" sz="1100" b="1" i="0" u="none" strike="noStrike" dirty="0">
                        <a:solidFill>
                          <a:srgbClr val="000000"/>
                        </a:solidFill>
                        <a:effectLst/>
                        <a:latin typeface="+mn-lt"/>
                      </a:endParaRPr>
                    </a:p>
                  </a:txBody>
                  <a:tcPr marL="1140" marR="1140" marT="1140" marB="0"/>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1140" marR="1140" marT="1140" marB="0" anchor="ctr"/>
                </a:tc>
                <a:extLst>
                  <a:ext uri="{0D108BD9-81ED-4DB2-BD59-A6C34878D82A}">
                    <a16:rowId xmlns:a16="http://schemas.microsoft.com/office/drawing/2014/main" val="2665020495"/>
                  </a:ext>
                </a:extLst>
              </a:tr>
              <a:tr h="0">
                <a:tc>
                  <a:txBody>
                    <a:bodyPr/>
                    <a:lstStyle/>
                    <a:p>
                      <a:pPr algn="r" fontAlgn="t"/>
                      <a:r>
                        <a:rPr lang="es-MX" sz="1100" b="1" u="none" strike="noStrike" dirty="0">
                          <a:effectLst/>
                        </a:rPr>
                        <a:t>Entre 1000 y 1499 cc</a:t>
                      </a:r>
                      <a:endParaRPr lang="es-MX" sz="1100" b="1" i="0" u="none" strike="noStrike" dirty="0">
                        <a:solidFill>
                          <a:srgbClr val="000000"/>
                        </a:solidFill>
                        <a:effectLst/>
                        <a:latin typeface="+mn-lt"/>
                      </a:endParaRPr>
                    </a:p>
                  </a:txBody>
                  <a:tcPr marL="1140" marR="1140" marT="1140" marB="0"/>
                </a:tc>
                <a:tc>
                  <a:txBody>
                    <a:bodyPr/>
                    <a:lstStyle/>
                    <a:p>
                      <a:pPr algn="ctr" fontAlgn="ctr"/>
                      <a:r>
                        <a:rPr lang="es-CO" sz="1100" u="none" strike="noStrike">
                          <a:effectLst/>
                        </a:rPr>
                        <a:t>43%</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80%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50%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44%</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55%</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42%</a:t>
                      </a:r>
                      <a:endParaRPr lang="es-CO" sz="1100" b="0" i="0" u="none" strike="noStrike">
                        <a:solidFill>
                          <a:srgbClr val="000000"/>
                        </a:solidFill>
                        <a:effectLst/>
                        <a:latin typeface="+mn-lt"/>
                      </a:endParaRPr>
                    </a:p>
                  </a:txBody>
                  <a:tcPr marL="1140" marR="1140" marT="1140" marB="0" anchor="ctr"/>
                </a:tc>
                <a:extLst>
                  <a:ext uri="{0D108BD9-81ED-4DB2-BD59-A6C34878D82A}">
                    <a16:rowId xmlns:a16="http://schemas.microsoft.com/office/drawing/2014/main" val="3689387382"/>
                  </a:ext>
                </a:extLst>
              </a:tr>
              <a:tr h="0">
                <a:tc>
                  <a:txBody>
                    <a:bodyPr/>
                    <a:lstStyle/>
                    <a:p>
                      <a:pPr algn="r" fontAlgn="t"/>
                      <a:r>
                        <a:rPr lang="es-MX" sz="1100" b="1" u="none" strike="noStrike" dirty="0">
                          <a:effectLst/>
                        </a:rPr>
                        <a:t>Entre 1500 y 1999 cc</a:t>
                      </a:r>
                      <a:endParaRPr lang="es-MX" sz="1100" b="1" i="0" u="none" strike="noStrike" dirty="0">
                        <a:solidFill>
                          <a:srgbClr val="000000"/>
                        </a:solidFill>
                        <a:effectLst/>
                        <a:latin typeface="+mn-lt"/>
                      </a:endParaRPr>
                    </a:p>
                  </a:txBody>
                  <a:tcPr marL="1140" marR="1140" marT="1140" marB="0"/>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60%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1140" marR="1140" marT="1140" marB="0" anchor="ctr"/>
                </a:tc>
                <a:extLst>
                  <a:ext uri="{0D108BD9-81ED-4DB2-BD59-A6C34878D82A}">
                    <a16:rowId xmlns:a16="http://schemas.microsoft.com/office/drawing/2014/main" val="2473125588"/>
                  </a:ext>
                </a:extLst>
              </a:tr>
              <a:tr h="0">
                <a:tc>
                  <a:txBody>
                    <a:bodyPr/>
                    <a:lstStyle/>
                    <a:p>
                      <a:pPr algn="r" fontAlgn="t"/>
                      <a:r>
                        <a:rPr lang="es-MX" sz="1100" b="1" u="none" strike="noStrike">
                          <a:effectLst/>
                        </a:rPr>
                        <a:t>Entre 2000 y 2499 cc</a:t>
                      </a:r>
                      <a:endParaRPr lang="es-MX" sz="1100" b="1" i="0" u="none" strike="noStrike">
                        <a:solidFill>
                          <a:srgbClr val="000000"/>
                        </a:solidFill>
                        <a:effectLst/>
                        <a:latin typeface="+mn-lt"/>
                      </a:endParaRPr>
                    </a:p>
                  </a:txBody>
                  <a:tcPr marL="1140" marR="1140" marT="1140" marB="0"/>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140" marR="1140" marT="1140" marB="0" anchor="ctr"/>
                </a:tc>
                <a:extLst>
                  <a:ext uri="{0D108BD9-81ED-4DB2-BD59-A6C34878D82A}">
                    <a16:rowId xmlns:a16="http://schemas.microsoft.com/office/drawing/2014/main" val="3036760522"/>
                  </a:ext>
                </a:extLst>
              </a:tr>
              <a:tr h="0">
                <a:tc>
                  <a:txBody>
                    <a:bodyPr/>
                    <a:lstStyle/>
                    <a:p>
                      <a:pPr algn="r" fontAlgn="t"/>
                      <a:r>
                        <a:rPr lang="es-MX" sz="1100" b="1" u="none" strike="noStrike">
                          <a:effectLst/>
                        </a:rPr>
                        <a:t>Entre 2500 y 2999 cc</a:t>
                      </a:r>
                      <a:endParaRPr lang="es-MX" sz="1100" b="1" i="0" u="none" strike="noStrike">
                        <a:solidFill>
                          <a:srgbClr val="000000"/>
                        </a:solidFill>
                        <a:effectLst/>
                        <a:latin typeface="+mn-lt"/>
                      </a:endParaRPr>
                    </a:p>
                  </a:txBody>
                  <a:tcPr marL="1140" marR="1140" marT="1140"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extLst>
                  <a:ext uri="{0D108BD9-81ED-4DB2-BD59-A6C34878D82A}">
                    <a16:rowId xmlns:a16="http://schemas.microsoft.com/office/drawing/2014/main" val="119910562"/>
                  </a:ext>
                </a:extLst>
              </a:tr>
              <a:tr h="0">
                <a:tc>
                  <a:txBody>
                    <a:bodyPr/>
                    <a:lstStyle/>
                    <a:p>
                      <a:pPr algn="r" fontAlgn="t"/>
                      <a:r>
                        <a:rPr lang="es-CO" sz="1100" b="1" u="none" strike="noStrike" dirty="0">
                          <a:effectLst/>
                        </a:rPr>
                        <a:t>No sabe / No responde</a:t>
                      </a:r>
                      <a:endParaRPr lang="es-CO" sz="1100" b="1" i="0" u="none" strike="noStrike" dirty="0">
                        <a:solidFill>
                          <a:srgbClr val="000000"/>
                        </a:solidFill>
                        <a:effectLst/>
                        <a:latin typeface="+mn-lt"/>
                      </a:endParaRPr>
                    </a:p>
                  </a:txBody>
                  <a:tcPr marL="1140" marR="1140" marT="1140" marB="0"/>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140" marR="1140" marT="1140" marB="0" anchor="ctr"/>
                </a:tc>
                <a:extLst>
                  <a:ext uri="{0D108BD9-81ED-4DB2-BD59-A6C34878D82A}">
                    <a16:rowId xmlns:a16="http://schemas.microsoft.com/office/drawing/2014/main" val="777594785"/>
                  </a:ext>
                </a:extLst>
              </a:tr>
              <a:tr h="0">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1140" marR="1140" marT="114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40" marR="1140" marT="114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40" marR="1140" marT="1140" marB="0" anchor="ctr"/>
                </a:tc>
                <a:extLst>
                  <a:ext uri="{0D108BD9-81ED-4DB2-BD59-A6C34878D82A}">
                    <a16:rowId xmlns:a16="http://schemas.microsoft.com/office/drawing/2014/main" val="2031250936"/>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140" marR="1140" marT="1140" marB="0"/>
                </a:tc>
                <a:tc>
                  <a:txBody>
                    <a:bodyPr/>
                    <a:lstStyle/>
                    <a:p>
                      <a:pPr algn="ctr" fontAlgn="ctr"/>
                      <a:r>
                        <a:rPr lang="es-CO" sz="1100" b="1" u="none" strike="noStrike" dirty="0">
                          <a:effectLst/>
                        </a:rPr>
                        <a:t>219.002</a:t>
                      </a:r>
                      <a:endParaRPr lang="es-CO" sz="1100" b="1" i="0" u="none" strike="noStrike" dirty="0">
                        <a:solidFill>
                          <a:srgbClr val="000000"/>
                        </a:solidFill>
                        <a:effectLst/>
                        <a:latin typeface="+mn-lt"/>
                      </a:endParaRPr>
                    </a:p>
                  </a:txBody>
                  <a:tcPr marL="1140" marR="1140" marT="1140" marB="0" anchor="ctr"/>
                </a:tc>
                <a:tc>
                  <a:txBody>
                    <a:bodyPr/>
                    <a:lstStyle/>
                    <a:p>
                      <a:pPr algn="ctr" fontAlgn="ctr"/>
                      <a:r>
                        <a:rPr lang="es-CO" sz="1100" b="1" u="none" strike="noStrike" dirty="0">
                          <a:effectLst/>
                        </a:rPr>
                        <a:t>10.834</a:t>
                      </a:r>
                      <a:endParaRPr lang="es-CO" sz="1100" b="1" i="0" u="none" strike="noStrike" dirty="0">
                        <a:solidFill>
                          <a:srgbClr val="000000"/>
                        </a:solidFill>
                        <a:effectLst/>
                        <a:latin typeface="+mn-lt"/>
                      </a:endParaRPr>
                    </a:p>
                  </a:txBody>
                  <a:tcPr marL="1140" marR="1140" marT="1140" marB="0" anchor="ctr"/>
                </a:tc>
                <a:tc>
                  <a:txBody>
                    <a:bodyPr/>
                    <a:lstStyle/>
                    <a:p>
                      <a:pPr algn="ctr" fontAlgn="ctr"/>
                      <a:r>
                        <a:rPr lang="es-CO" sz="1100" b="1" u="none" strike="noStrike">
                          <a:effectLst/>
                        </a:rPr>
                        <a:t>50.423</a:t>
                      </a:r>
                      <a:endParaRPr lang="es-CO" sz="1100" b="1" i="0" u="none" strike="noStrike">
                        <a:solidFill>
                          <a:srgbClr val="000000"/>
                        </a:solidFill>
                        <a:effectLst/>
                        <a:latin typeface="+mn-lt"/>
                      </a:endParaRPr>
                    </a:p>
                  </a:txBody>
                  <a:tcPr marL="1140" marR="1140" marT="1140" marB="0" anchor="ctr"/>
                </a:tc>
                <a:tc>
                  <a:txBody>
                    <a:bodyPr/>
                    <a:lstStyle/>
                    <a:p>
                      <a:pPr algn="ctr" fontAlgn="ctr"/>
                      <a:r>
                        <a:rPr lang="es-CO" sz="1100" b="1" u="none" strike="noStrike">
                          <a:effectLst/>
                        </a:rPr>
                        <a:t>49.372</a:t>
                      </a:r>
                      <a:endParaRPr lang="es-CO" sz="1100" b="1" i="0" u="none" strike="noStrike">
                        <a:solidFill>
                          <a:srgbClr val="000000"/>
                        </a:solidFill>
                        <a:effectLst/>
                        <a:latin typeface="+mn-lt"/>
                      </a:endParaRPr>
                    </a:p>
                  </a:txBody>
                  <a:tcPr marL="1140" marR="1140" marT="1140" marB="0" anchor="ctr"/>
                </a:tc>
                <a:tc>
                  <a:txBody>
                    <a:bodyPr/>
                    <a:lstStyle/>
                    <a:p>
                      <a:pPr algn="ctr" fontAlgn="ctr"/>
                      <a:r>
                        <a:rPr lang="es-CO" sz="1100" b="1" u="none" strike="noStrike">
                          <a:effectLst/>
                        </a:rPr>
                        <a:t>34.159</a:t>
                      </a:r>
                      <a:endParaRPr lang="es-CO" sz="1100" b="1" i="0" u="none" strike="noStrike">
                        <a:solidFill>
                          <a:srgbClr val="000000"/>
                        </a:solidFill>
                        <a:effectLst/>
                        <a:latin typeface="+mn-lt"/>
                      </a:endParaRPr>
                    </a:p>
                  </a:txBody>
                  <a:tcPr marL="1140" marR="1140" marT="1140" marB="0" anchor="ctr"/>
                </a:tc>
                <a:tc>
                  <a:txBody>
                    <a:bodyPr/>
                    <a:lstStyle/>
                    <a:p>
                      <a:pPr algn="ctr" fontAlgn="ctr"/>
                      <a:r>
                        <a:rPr lang="es-CO" sz="1100" b="1" u="none" strike="noStrike">
                          <a:effectLst/>
                        </a:rPr>
                        <a:t>48.524</a:t>
                      </a:r>
                      <a:endParaRPr lang="es-CO" sz="1100" b="1" i="0" u="none" strike="noStrike">
                        <a:solidFill>
                          <a:srgbClr val="000000"/>
                        </a:solidFill>
                        <a:effectLst/>
                        <a:latin typeface="+mn-lt"/>
                      </a:endParaRPr>
                    </a:p>
                  </a:txBody>
                  <a:tcPr marL="1140" marR="1140" marT="1140" marB="0" anchor="ctr"/>
                </a:tc>
                <a:tc>
                  <a:txBody>
                    <a:bodyPr/>
                    <a:lstStyle/>
                    <a:p>
                      <a:pPr algn="ctr" fontAlgn="ctr"/>
                      <a:r>
                        <a:rPr lang="es-CO" sz="1100" b="1" u="none" strike="noStrike" dirty="0">
                          <a:effectLst/>
                        </a:rPr>
                        <a:t>25.691</a:t>
                      </a:r>
                      <a:endParaRPr lang="es-CO" sz="1100" b="1" i="0" u="none" strike="noStrike" dirty="0">
                        <a:solidFill>
                          <a:srgbClr val="000000"/>
                        </a:solidFill>
                        <a:effectLst/>
                        <a:latin typeface="+mn-lt"/>
                      </a:endParaRPr>
                    </a:p>
                  </a:txBody>
                  <a:tcPr marL="1140" marR="1140" marT="1140" marB="0" anchor="ctr"/>
                </a:tc>
                <a:extLst>
                  <a:ext uri="{0D108BD9-81ED-4DB2-BD59-A6C34878D82A}">
                    <a16:rowId xmlns:a16="http://schemas.microsoft.com/office/drawing/2014/main" val="1814714676"/>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140" marR="1140" marT="1140" marB="0"/>
                </a:tc>
                <a:tc>
                  <a:txBody>
                    <a:bodyPr/>
                    <a:lstStyle/>
                    <a:p>
                      <a:pPr algn="ctr" fontAlgn="ctr"/>
                      <a:r>
                        <a:rPr lang="es-CO" sz="1100" b="1" u="none" strike="noStrike">
                          <a:effectLst/>
                        </a:rPr>
                        <a:t>72</a:t>
                      </a:r>
                      <a:endParaRPr lang="es-CO" sz="1100" b="1" i="0" u="none" strike="noStrike">
                        <a:solidFill>
                          <a:srgbClr val="000000"/>
                        </a:solidFill>
                        <a:effectLst/>
                        <a:latin typeface="+mn-lt"/>
                      </a:endParaRPr>
                    </a:p>
                  </a:txBody>
                  <a:tcPr marL="1140" marR="1140" marT="1140" marB="0" anchor="ctr"/>
                </a:tc>
                <a:tc>
                  <a:txBody>
                    <a:bodyPr/>
                    <a:lstStyle/>
                    <a:p>
                      <a:pPr algn="ctr" fontAlgn="ctr"/>
                      <a:r>
                        <a:rPr lang="es-CO" sz="1100" b="1" u="none" strike="noStrike">
                          <a:effectLst/>
                        </a:rPr>
                        <a:t>3</a:t>
                      </a:r>
                      <a:endParaRPr lang="es-CO" sz="1100" b="1" i="0" u="none" strike="noStrike">
                        <a:solidFill>
                          <a:srgbClr val="000000"/>
                        </a:solidFill>
                        <a:effectLst/>
                        <a:latin typeface="+mn-lt"/>
                      </a:endParaRPr>
                    </a:p>
                  </a:txBody>
                  <a:tcPr marL="1140" marR="1140" marT="1140" marB="0" anchor="ctr"/>
                </a:tc>
                <a:tc>
                  <a:txBody>
                    <a:bodyPr/>
                    <a:lstStyle/>
                    <a:p>
                      <a:pPr algn="ctr" fontAlgn="ctr"/>
                      <a:r>
                        <a:rPr lang="es-CO" sz="1100" b="1" u="none" strike="noStrike" dirty="0">
                          <a:effectLst/>
                        </a:rPr>
                        <a:t>15</a:t>
                      </a:r>
                      <a:endParaRPr lang="es-CO" sz="1100" b="1" i="0" u="none" strike="noStrike" dirty="0">
                        <a:solidFill>
                          <a:srgbClr val="000000"/>
                        </a:solidFill>
                        <a:effectLst/>
                        <a:latin typeface="+mn-lt"/>
                      </a:endParaRPr>
                    </a:p>
                  </a:txBody>
                  <a:tcPr marL="1140" marR="1140" marT="1140" marB="0" anchor="ctr"/>
                </a:tc>
                <a:tc>
                  <a:txBody>
                    <a:bodyPr/>
                    <a:lstStyle/>
                    <a:p>
                      <a:pPr algn="ctr" fontAlgn="ctr"/>
                      <a:r>
                        <a:rPr lang="es-CO" sz="1100" b="1" u="none" strike="noStrike" dirty="0">
                          <a:effectLst/>
                        </a:rPr>
                        <a:t>19</a:t>
                      </a:r>
                      <a:endParaRPr lang="es-CO" sz="1100" b="1" i="0" u="none" strike="noStrike" dirty="0">
                        <a:solidFill>
                          <a:srgbClr val="000000"/>
                        </a:solidFill>
                        <a:effectLst/>
                        <a:latin typeface="+mn-lt"/>
                      </a:endParaRPr>
                    </a:p>
                  </a:txBody>
                  <a:tcPr marL="1140" marR="1140" marT="1140" marB="0" anchor="ctr"/>
                </a:tc>
                <a:tc>
                  <a:txBody>
                    <a:bodyPr/>
                    <a:lstStyle/>
                    <a:p>
                      <a:pPr algn="ctr" fontAlgn="ctr"/>
                      <a:r>
                        <a:rPr lang="es-CO" sz="1100" b="1" u="none" strike="noStrike" dirty="0">
                          <a:effectLst/>
                        </a:rPr>
                        <a:t>13</a:t>
                      </a:r>
                      <a:endParaRPr lang="es-CO" sz="1100" b="1" i="0" u="none" strike="noStrike" dirty="0">
                        <a:solidFill>
                          <a:srgbClr val="000000"/>
                        </a:solidFill>
                        <a:effectLst/>
                        <a:latin typeface="+mn-lt"/>
                      </a:endParaRPr>
                    </a:p>
                  </a:txBody>
                  <a:tcPr marL="1140" marR="1140" marT="1140" marB="0" anchor="ctr"/>
                </a:tc>
                <a:tc>
                  <a:txBody>
                    <a:bodyPr/>
                    <a:lstStyle/>
                    <a:p>
                      <a:pPr algn="ctr" fontAlgn="ctr"/>
                      <a:r>
                        <a:rPr lang="es-CO" sz="1100" b="1" u="none" strike="noStrike" dirty="0">
                          <a:effectLst/>
                        </a:rPr>
                        <a:t>13</a:t>
                      </a:r>
                      <a:endParaRPr lang="es-CO" sz="1100" b="1" i="0" u="none" strike="noStrike" dirty="0">
                        <a:solidFill>
                          <a:srgbClr val="000000"/>
                        </a:solidFill>
                        <a:effectLst/>
                        <a:latin typeface="+mn-lt"/>
                      </a:endParaRPr>
                    </a:p>
                  </a:txBody>
                  <a:tcPr marL="1140" marR="1140" marT="1140" marB="0" anchor="ctr"/>
                </a:tc>
                <a:tc>
                  <a:txBody>
                    <a:bodyPr/>
                    <a:lstStyle/>
                    <a:p>
                      <a:pPr algn="ctr" fontAlgn="ctr"/>
                      <a:r>
                        <a:rPr lang="es-CO" sz="1100" b="1" u="none" strike="noStrike" dirty="0">
                          <a:effectLst/>
                        </a:rPr>
                        <a:t>9</a:t>
                      </a:r>
                      <a:endParaRPr lang="es-CO" sz="1100" b="1" i="0" u="none" strike="noStrike" dirty="0">
                        <a:solidFill>
                          <a:srgbClr val="000000"/>
                        </a:solidFill>
                        <a:effectLst/>
                        <a:latin typeface="+mn-lt"/>
                      </a:endParaRPr>
                    </a:p>
                  </a:txBody>
                  <a:tcPr marL="1140" marR="1140" marT="1140" marB="0" anchor="ctr"/>
                </a:tc>
                <a:extLst>
                  <a:ext uri="{0D108BD9-81ED-4DB2-BD59-A6C34878D82A}">
                    <a16:rowId xmlns:a16="http://schemas.microsoft.com/office/drawing/2014/main" val="3311773276"/>
                  </a:ext>
                </a:extLst>
              </a:tr>
            </a:tbl>
          </a:graphicData>
        </a:graphic>
      </p:graphicFrame>
    </p:spTree>
    <p:extLst>
      <p:ext uri="{BB962C8B-B14F-4D97-AF65-F5344CB8AC3E}">
        <p14:creationId xmlns:p14="http://schemas.microsoft.com/office/powerpoint/2010/main" val="7977922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58</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CILINDRAJE </a:t>
            </a:r>
          </a:p>
          <a:p>
            <a:pPr marL="8573" marR="3429">
              <a:spcBef>
                <a:spcPts val="68"/>
              </a:spcBef>
            </a:pPr>
            <a:r>
              <a:rPr lang="es-MX" sz="2363" spc="101" dirty="0">
                <a:solidFill>
                  <a:schemeClr val="accent3">
                    <a:lumMod val="75000"/>
                  </a:schemeClr>
                </a:solidFill>
                <a:latin typeface="+mn-lt"/>
              </a:rPr>
              <a:t>MOTOCICLETA</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cilindraje (CC) de la  motocicleta?</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11824"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673582"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79</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673582"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58</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137</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52</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59</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26</a:t>
              </a:r>
            </a:p>
          </p:txBody>
        </p:sp>
      </p:grpSp>
      <p:graphicFrame>
        <p:nvGraphicFramePr>
          <p:cNvPr id="6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056860639"/>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963963990"/>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268740610"/>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97743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59</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767408"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18</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26</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53</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40</a:t>
              </a:r>
            </a:p>
          </p:txBody>
        </p:sp>
      </p:gr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CILINDRAJE </a:t>
            </a:r>
          </a:p>
          <a:p>
            <a:pPr marL="8573" marR="3429">
              <a:spcBef>
                <a:spcPts val="68"/>
              </a:spcBef>
            </a:pPr>
            <a:r>
              <a:rPr lang="es-MX" sz="2363" spc="101" dirty="0">
                <a:solidFill>
                  <a:schemeClr val="accent3">
                    <a:lumMod val="75000"/>
                  </a:schemeClr>
                </a:solidFill>
                <a:latin typeface="+mn-lt"/>
              </a:rPr>
              <a:t>MOTOCICLETA</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cilindraje (CC) de la  motocicleta?</a:t>
            </a:r>
          </a:p>
        </p:txBody>
      </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984063759"/>
              </p:ext>
            </p:extLst>
          </p:nvPr>
        </p:nvGraphicFramePr>
        <p:xfrm>
          <a:off x="-5803"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649377612"/>
              </p:ext>
            </p:extLst>
          </p:nvPr>
        </p:nvGraphicFramePr>
        <p:xfrm>
          <a:off x="3975184" y="1844824"/>
          <a:ext cx="7881456" cy="2025144"/>
        </p:xfrm>
        <a:graphic>
          <a:graphicData uri="http://schemas.openxmlformats.org/drawingml/2006/table">
            <a:tbl>
              <a:tblPr>
                <a:tableStyleId>{69C7853C-536D-4A76-A0AE-DD22124D55A5}</a:tableStyleId>
              </a:tblPr>
              <a:tblGrid>
                <a:gridCol w="2337456">
                  <a:extLst>
                    <a:ext uri="{9D8B030D-6E8A-4147-A177-3AD203B41FA5}">
                      <a16:colId xmlns:a16="http://schemas.microsoft.com/office/drawing/2014/main" val="705587245"/>
                    </a:ext>
                  </a:extLst>
                </a:gridCol>
                <a:gridCol w="792000">
                  <a:extLst>
                    <a:ext uri="{9D8B030D-6E8A-4147-A177-3AD203B41FA5}">
                      <a16:colId xmlns:a16="http://schemas.microsoft.com/office/drawing/2014/main" val="773716385"/>
                    </a:ext>
                  </a:extLst>
                </a:gridCol>
                <a:gridCol w="792000">
                  <a:extLst>
                    <a:ext uri="{9D8B030D-6E8A-4147-A177-3AD203B41FA5}">
                      <a16:colId xmlns:a16="http://schemas.microsoft.com/office/drawing/2014/main" val="2328820112"/>
                    </a:ext>
                  </a:extLst>
                </a:gridCol>
                <a:gridCol w="792000">
                  <a:extLst>
                    <a:ext uri="{9D8B030D-6E8A-4147-A177-3AD203B41FA5}">
                      <a16:colId xmlns:a16="http://schemas.microsoft.com/office/drawing/2014/main" val="829517943"/>
                    </a:ext>
                  </a:extLst>
                </a:gridCol>
                <a:gridCol w="792000">
                  <a:extLst>
                    <a:ext uri="{9D8B030D-6E8A-4147-A177-3AD203B41FA5}">
                      <a16:colId xmlns:a16="http://schemas.microsoft.com/office/drawing/2014/main" val="4161422723"/>
                    </a:ext>
                  </a:extLst>
                </a:gridCol>
                <a:gridCol w="792000">
                  <a:extLst>
                    <a:ext uri="{9D8B030D-6E8A-4147-A177-3AD203B41FA5}">
                      <a16:colId xmlns:a16="http://schemas.microsoft.com/office/drawing/2014/main" val="2626529953"/>
                    </a:ext>
                  </a:extLst>
                </a:gridCol>
                <a:gridCol w="792000">
                  <a:extLst>
                    <a:ext uri="{9D8B030D-6E8A-4147-A177-3AD203B41FA5}">
                      <a16:colId xmlns:a16="http://schemas.microsoft.com/office/drawing/2014/main" val="1495437767"/>
                    </a:ext>
                  </a:extLst>
                </a:gridCol>
                <a:gridCol w="792000">
                  <a:extLst>
                    <a:ext uri="{9D8B030D-6E8A-4147-A177-3AD203B41FA5}">
                      <a16:colId xmlns:a16="http://schemas.microsoft.com/office/drawing/2014/main" val="829870410"/>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122" marR="1122" marT="1122"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122" marR="1122" marT="1122"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122" marR="1122" marT="1122"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257025"/>
                  </a:ext>
                </a:extLst>
              </a:tr>
              <a:tr h="41806">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122" marR="1122" marT="1122"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122" marR="1122" marT="1122"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122" marR="1122" marT="1122"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122" marR="1122" marT="1122"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122" marR="1122" marT="1122"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122" marR="1122" marT="1122" marB="0" anchor="b"/>
                </a:tc>
                <a:extLst>
                  <a:ext uri="{0D108BD9-81ED-4DB2-BD59-A6C34878D82A}">
                    <a16:rowId xmlns:a16="http://schemas.microsoft.com/office/drawing/2014/main" val="3459969231"/>
                  </a:ext>
                </a:extLst>
              </a:tr>
              <a:tr h="41806">
                <a:tc>
                  <a:txBody>
                    <a:bodyPr/>
                    <a:lstStyle/>
                    <a:p>
                      <a:pPr algn="r" fontAlgn="t"/>
                      <a:r>
                        <a:rPr lang="es-MX" sz="1100" b="1" u="none" strike="noStrike" dirty="0">
                          <a:effectLst/>
                        </a:rPr>
                        <a:t>No aplica - (por ejemplo moto eléctrica)</a:t>
                      </a:r>
                      <a:endParaRPr lang="es-MX" sz="1100" b="1" i="0" u="none" strike="noStrike" dirty="0">
                        <a:solidFill>
                          <a:srgbClr val="000000"/>
                        </a:solidFill>
                        <a:effectLst/>
                        <a:latin typeface="+mn-lt"/>
                      </a:endParaRPr>
                    </a:p>
                  </a:txBody>
                  <a:tcPr marL="1122" marR="1122" marT="1122"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1122" marR="1122" marT="1122"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1122" marR="1122" marT="1122"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1122" marR="1122" marT="1122"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1122" marR="1122" marT="1122"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1122" marR="1122" marT="112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22" marR="1122" marT="1122" marB="0" anchor="ctr"/>
                </a:tc>
                <a:extLst>
                  <a:ext uri="{0D108BD9-81ED-4DB2-BD59-A6C34878D82A}">
                    <a16:rowId xmlns:a16="http://schemas.microsoft.com/office/drawing/2014/main" val="3103718618"/>
                  </a:ext>
                </a:extLst>
              </a:tr>
              <a:tr h="0">
                <a:tc>
                  <a:txBody>
                    <a:bodyPr/>
                    <a:lstStyle/>
                    <a:p>
                      <a:pPr algn="r" fontAlgn="t"/>
                      <a:r>
                        <a:rPr lang="es-CO" sz="1100" b="1" u="none" strike="noStrike" dirty="0">
                          <a:effectLst/>
                        </a:rPr>
                        <a:t>Menos de 125 cc</a:t>
                      </a:r>
                      <a:endParaRPr lang="es-CO" sz="1100" b="1" i="0" u="none" strike="noStrike" dirty="0">
                        <a:solidFill>
                          <a:srgbClr val="000000"/>
                        </a:solidFill>
                        <a:effectLst/>
                        <a:latin typeface="+mn-lt"/>
                      </a:endParaRPr>
                    </a:p>
                  </a:txBody>
                  <a:tcPr marL="1122" marR="1122" marT="1122" marB="0"/>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44%</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55%</a:t>
                      </a:r>
                      <a:endParaRPr lang="es-CO" sz="1100" b="0" i="0" u="none" strike="noStrike">
                        <a:solidFill>
                          <a:srgbClr val="000000"/>
                        </a:solidFill>
                        <a:effectLst/>
                        <a:latin typeface="+mn-lt"/>
                      </a:endParaRPr>
                    </a:p>
                  </a:txBody>
                  <a:tcPr marL="1122" marR="1122" marT="1122" marB="0" anchor="ctr"/>
                </a:tc>
                <a:extLst>
                  <a:ext uri="{0D108BD9-81ED-4DB2-BD59-A6C34878D82A}">
                    <a16:rowId xmlns:a16="http://schemas.microsoft.com/office/drawing/2014/main" val="1944619690"/>
                  </a:ext>
                </a:extLst>
              </a:tr>
              <a:tr h="0">
                <a:tc>
                  <a:txBody>
                    <a:bodyPr/>
                    <a:lstStyle/>
                    <a:p>
                      <a:pPr algn="r" fontAlgn="t"/>
                      <a:r>
                        <a:rPr lang="es-CO" sz="1100" b="1" u="none" strike="noStrike" dirty="0">
                          <a:effectLst/>
                        </a:rPr>
                        <a:t>125 cc</a:t>
                      </a:r>
                      <a:endParaRPr lang="es-CO" sz="1100" b="1" i="0" u="none" strike="noStrike" dirty="0">
                        <a:solidFill>
                          <a:srgbClr val="000000"/>
                        </a:solidFill>
                        <a:effectLst/>
                        <a:latin typeface="+mn-lt"/>
                      </a:endParaRPr>
                    </a:p>
                  </a:txBody>
                  <a:tcPr marL="1122" marR="1122" marT="1122" marB="0"/>
                </a:tc>
                <a:tc>
                  <a:txBody>
                    <a:bodyPr/>
                    <a:lstStyle/>
                    <a:p>
                      <a:pPr algn="ctr" fontAlgn="ctr"/>
                      <a:r>
                        <a:rPr lang="es-CO" sz="1100" u="none" strike="noStrike">
                          <a:effectLst/>
                        </a:rPr>
                        <a:t>39%</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61%</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46%</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55%</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122" marR="1122" marT="1122" marB="0" anchor="ctr"/>
                </a:tc>
                <a:extLst>
                  <a:ext uri="{0D108BD9-81ED-4DB2-BD59-A6C34878D82A}">
                    <a16:rowId xmlns:a16="http://schemas.microsoft.com/office/drawing/2014/main" val="2001737099"/>
                  </a:ext>
                </a:extLst>
              </a:tr>
              <a:tr h="0">
                <a:tc>
                  <a:txBody>
                    <a:bodyPr/>
                    <a:lstStyle/>
                    <a:p>
                      <a:pPr algn="r" fontAlgn="t"/>
                      <a:r>
                        <a:rPr lang="es-CO" sz="1100" b="1" u="none" strike="noStrike" dirty="0">
                          <a:effectLst/>
                        </a:rPr>
                        <a:t>150 cc</a:t>
                      </a:r>
                      <a:endParaRPr lang="es-CO" sz="1100" b="1" i="0" u="none" strike="noStrike" dirty="0">
                        <a:solidFill>
                          <a:srgbClr val="000000"/>
                        </a:solidFill>
                        <a:effectLst/>
                        <a:latin typeface="+mn-lt"/>
                      </a:endParaRPr>
                    </a:p>
                  </a:txBody>
                  <a:tcPr marL="1122" marR="1122" marT="1122" marB="0"/>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22" marR="1122" marT="1122" marB="0" anchor="ctr"/>
                </a:tc>
                <a:extLst>
                  <a:ext uri="{0D108BD9-81ED-4DB2-BD59-A6C34878D82A}">
                    <a16:rowId xmlns:a16="http://schemas.microsoft.com/office/drawing/2014/main" val="4017711778"/>
                  </a:ext>
                </a:extLst>
              </a:tr>
              <a:tr h="0">
                <a:tc>
                  <a:txBody>
                    <a:bodyPr/>
                    <a:lstStyle/>
                    <a:p>
                      <a:pPr algn="r" fontAlgn="t"/>
                      <a:r>
                        <a:rPr lang="es-MX" sz="1100" b="1" u="none" strike="noStrike" dirty="0">
                          <a:effectLst/>
                        </a:rPr>
                        <a:t>Entre 150 cc y 250 cc</a:t>
                      </a:r>
                      <a:endParaRPr lang="es-MX" sz="1100" b="1" i="0" u="none" strike="noStrike" dirty="0">
                        <a:solidFill>
                          <a:srgbClr val="000000"/>
                        </a:solidFill>
                        <a:effectLst/>
                        <a:latin typeface="+mn-lt"/>
                      </a:endParaRPr>
                    </a:p>
                  </a:txBody>
                  <a:tcPr marL="1122" marR="1122" marT="1122" marB="0"/>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1122" marR="1122" marT="1122" marB="0" anchor="ctr"/>
                </a:tc>
                <a:extLst>
                  <a:ext uri="{0D108BD9-81ED-4DB2-BD59-A6C34878D82A}">
                    <a16:rowId xmlns:a16="http://schemas.microsoft.com/office/drawing/2014/main" val="3442374843"/>
                  </a:ext>
                </a:extLst>
              </a:tr>
              <a:tr h="0">
                <a:tc>
                  <a:txBody>
                    <a:bodyPr/>
                    <a:lstStyle/>
                    <a:p>
                      <a:pPr algn="r" fontAlgn="t"/>
                      <a:r>
                        <a:rPr lang="es-CO" sz="1100" b="1" u="none" strike="noStrike" dirty="0">
                          <a:effectLst/>
                        </a:rPr>
                        <a:t>Más de 250 cc</a:t>
                      </a:r>
                      <a:endParaRPr lang="es-CO" sz="1100" b="1" i="0" u="none" strike="noStrike" dirty="0">
                        <a:solidFill>
                          <a:srgbClr val="000000"/>
                        </a:solidFill>
                        <a:effectLst/>
                        <a:latin typeface="+mn-lt"/>
                      </a:endParaRPr>
                    </a:p>
                  </a:txBody>
                  <a:tcPr marL="1122" marR="1122" marT="1122"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22" marR="1122" marT="1122" marB="0" anchor="ctr"/>
                </a:tc>
                <a:extLst>
                  <a:ext uri="{0D108BD9-81ED-4DB2-BD59-A6C34878D82A}">
                    <a16:rowId xmlns:a16="http://schemas.microsoft.com/office/drawing/2014/main" val="2258806680"/>
                  </a:ext>
                </a:extLst>
              </a:tr>
              <a:tr h="0">
                <a:tc>
                  <a:txBody>
                    <a:bodyPr/>
                    <a:lstStyle/>
                    <a:p>
                      <a:pPr algn="r" fontAlgn="t"/>
                      <a:r>
                        <a:rPr lang="es-CO" sz="1100" b="1" u="none" strike="noStrike" dirty="0">
                          <a:effectLst/>
                        </a:rPr>
                        <a:t>No sabe / No responde</a:t>
                      </a:r>
                      <a:endParaRPr lang="es-CO" sz="1100" b="1" i="0" u="none" strike="noStrike" dirty="0">
                        <a:solidFill>
                          <a:srgbClr val="000000"/>
                        </a:solidFill>
                        <a:effectLst/>
                        <a:latin typeface="+mn-lt"/>
                      </a:endParaRPr>
                    </a:p>
                  </a:txBody>
                  <a:tcPr marL="1122" marR="1122" marT="1122"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122" marR="1122" marT="1122" marB="0" anchor="ctr"/>
                </a:tc>
                <a:extLst>
                  <a:ext uri="{0D108BD9-81ED-4DB2-BD59-A6C34878D82A}">
                    <a16:rowId xmlns:a16="http://schemas.microsoft.com/office/drawing/2014/main" val="1922697331"/>
                  </a:ext>
                </a:extLst>
              </a:tr>
              <a:tr h="0">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1122" marR="1122" marT="112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2" marR="1122" marT="112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122" marR="1122" marT="1122" marB="0" anchor="ctr"/>
                </a:tc>
                <a:extLst>
                  <a:ext uri="{0D108BD9-81ED-4DB2-BD59-A6C34878D82A}">
                    <a16:rowId xmlns:a16="http://schemas.microsoft.com/office/drawing/2014/main" val="2257217725"/>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122" marR="1122" marT="1122" marB="0"/>
                </a:tc>
                <a:tc>
                  <a:txBody>
                    <a:bodyPr/>
                    <a:lstStyle/>
                    <a:p>
                      <a:pPr algn="ctr" fontAlgn="ctr"/>
                      <a:r>
                        <a:rPr lang="es-CO" sz="1100" b="1" u="none" strike="noStrike" dirty="0">
                          <a:effectLst/>
                        </a:rPr>
                        <a:t>515.030</a:t>
                      </a:r>
                      <a:endParaRPr lang="es-CO" sz="1100" b="1" i="0" u="none" strike="noStrike" dirty="0">
                        <a:solidFill>
                          <a:srgbClr val="000000"/>
                        </a:solidFill>
                        <a:effectLst/>
                        <a:latin typeface="+mn-lt"/>
                      </a:endParaRPr>
                    </a:p>
                  </a:txBody>
                  <a:tcPr marL="1122" marR="1122" marT="1122" marB="0" anchor="ctr"/>
                </a:tc>
                <a:tc>
                  <a:txBody>
                    <a:bodyPr/>
                    <a:lstStyle/>
                    <a:p>
                      <a:pPr algn="ctr" fontAlgn="ctr"/>
                      <a:r>
                        <a:rPr lang="es-CO" sz="1100" b="1" u="none" strike="noStrike" dirty="0">
                          <a:effectLst/>
                        </a:rPr>
                        <a:t>95.413</a:t>
                      </a:r>
                      <a:endParaRPr lang="es-CO" sz="1100" b="1" i="0" u="none" strike="noStrike" dirty="0">
                        <a:solidFill>
                          <a:srgbClr val="000000"/>
                        </a:solidFill>
                        <a:effectLst/>
                        <a:latin typeface="+mn-lt"/>
                      </a:endParaRPr>
                    </a:p>
                  </a:txBody>
                  <a:tcPr marL="1122" marR="1122" marT="1122" marB="0" anchor="ctr"/>
                </a:tc>
                <a:tc>
                  <a:txBody>
                    <a:bodyPr/>
                    <a:lstStyle/>
                    <a:p>
                      <a:pPr algn="ctr" fontAlgn="ctr"/>
                      <a:r>
                        <a:rPr lang="es-CO" sz="1100" b="1" u="none" strike="noStrike">
                          <a:effectLst/>
                        </a:rPr>
                        <a:t>126.913</a:t>
                      </a:r>
                      <a:endParaRPr lang="es-CO" sz="1100" b="1" i="0" u="none" strike="noStrike">
                        <a:solidFill>
                          <a:srgbClr val="000000"/>
                        </a:solidFill>
                        <a:effectLst/>
                        <a:latin typeface="+mn-lt"/>
                      </a:endParaRPr>
                    </a:p>
                  </a:txBody>
                  <a:tcPr marL="1122" marR="1122" marT="1122" marB="0" anchor="ctr"/>
                </a:tc>
                <a:tc>
                  <a:txBody>
                    <a:bodyPr/>
                    <a:lstStyle/>
                    <a:p>
                      <a:pPr algn="ctr" fontAlgn="ctr"/>
                      <a:r>
                        <a:rPr lang="es-CO" sz="1100" b="1" u="none" strike="noStrike">
                          <a:effectLst/>
                        </a:rPr>
                        <a:t>126.534</a:t>
                      </a:r>
                      <a:endParaRPr lang="es-CO" sz="1100" b="1" i="0" u="none" strike="noStrike">
                        <a:solidFill>
                          <a:srgbClr val="000000"/>
                        </a:solidFill>
                        <a:effectLst/>
                        <a:latin typeface="+mn-lt"/>
                      </a:endParaRPr>
                    </a:p>
                  </a:txBody>
                  <a:tcPr marL="1122" marR="1122" marT="1122" marB="0" anchor="ctr"/>
                </a:tc>
                <a:tc>
                  <a:txBody>
                    <a:bodyPr/>
                    <a:lstStyle/>
                    <a:p>
                      <a:pPr algn="ctr" fontAlgn="ctr"/>
                      <a:r>
                        <a:rPr lang="es-CO" sz="1100" b="1" u="none" strike="noStrike">
                          <a:effectLst/>
                        </a:rPr>
                        <a:t>95.385</a:t>
                      </a:r>
                      <a:endParaRPr lang="es-CO" sz="1100" b="1" i="0" u="none" strike="noStrike">
                        <a:solidFill>
                          <a:srgbClr val="000000"/>
                        </a:solidFill>
                        <a:effectLst/>
                        <a:latin typeface="+mn-lt"/>
                      </a:endParaRPr>
                    </a:p>
                  </a:txBody>
                  <a:tcPr marL="1122" marR="1122" marT="1122" marB="0" anchor="ctr"/>
                </a:tc>
                <a:tc>
                  <a:txBody>
                    <a:bodyPr/>
                    <a:lstStyle/>
                    <a:p>
                      <a:pPr algn="ctr" fontAlgn="ctr"/>
                      <a:r>
                        <a:rPr lang="es-CO" sz="1100" b="1" u="none" strike="noStrike">
                          <a:effectLst/>
                        </a:rPr>
                        <a:t>56.281</a:t>
                      </a:r>
                      <a:endParaRPr lang="es-CO" sz="1100" b="1" i="0" u="none" strike="noStrike">
                        <a:solidFill>
                          <a:srgbClr val="000000"/>
                        </a:solidFill>
                        <a:effectLst/>
                        <a:latin typeface="+mn-lt"/>
                      </a:endParaRPr>
                    </a:p>
                  </a:txBody>
                  <a:tcPr marL="1122" marR="1122" marT="1122" marB="0" anchor="ctr"/>
                </a:tc>
                <a:tc>
                  <a:txBody>
                    <a:bodyPr/>
                    <a:lstStyle/>
                    <a:p>
                      <a:pPr algn="ctr" fontAlgn="ctr"/>
                      <a:r>
                        <a:rPr lang="es-CO" sz="1100" b="1" u="none" strike="noStrike">
                          <a:effectLst/>
                        </a:rPr>
                        <a:t>14.505</a:t>
                      </a:r>
                      <a:endParaRPr lang="es-CO" sz="1100" b="1" i="0" u="none" strike="noStrike">
                        <a:solidFill>
                          <a:srgbClr val="000000"/>
                        </a:solidFill>
                        <a:effectLst/>
                        <a:latin typeface="+mn-lt"/>
                      </a:endParaRPr>
                    </a:p>
                  </a:txBody>
                  <a:tcPr marL="1122" marR="1122" marT="1122" marB="0" anchor="ctr"/>
                </a:tc>
                <a:extLst>
                  <a:ext uri="{0D108BD9-81ED-4DB2-BD59-A6C34878D82A}">
                    <a16:rowId xmlns:a16="http://schemas.microsoft.com/office/drawing/2014/main" val="92537004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122" marR="1122" marT="1122" marB="0"/>
                </a:tc>
                <a:tc>
                  <a:txBody>
                    <a:bodyPr/>
                    <a:lstStyle/>
                    <a:p>
                      <a:pPr algn="ctr" fontAlgn="ctr"/>
                      <a:r>
                        <a:rPr lang="es-CO" sz="1100" b="1" u="none" strike="noStrike">
                          <a:effectLst/>
                        </a:rPr>
                        <a:t>137</a:t>
                      </a:r>
                      <a:endParaRPr lang="es-CO" sz="1100" b="1" i="0" u="none" strike="noStrike">
                        <a:solidFill>
                          <a:srgbClr val="000000"/>
                        </a:solidFill>
                        <a:effectLst/>
                        <a:latin typeface="+mn-lt"/>
                      </a:endParaRPr>
                    </a:p>
                  </a:txBody>
                  <a:tcPr marL="1122" marR="1122" marT="1122" marB="0" anchor="ctr"/>
                </a:tc>
                <a:tc>
                  <a:txBody>
                    <a:bodyPr/>
                    <a:lstStyle/>
                    <a:p>
                      <a:pPr algn="ctr" fontAlgn="ctr"/>
                      <a:r>
                        <a:rPr lang="es-CO" sz="1100" b="1" u="none" strike="noStrike" dirty="0">
                          <a:effectLst/>
                        </a:rPr>
                        <a:t>24</a:t>
                      </a:r>
                      <a:endParaRPr lang="es-CO" sz="1100" b="1" i="0" u="none" strike="noStrike" dirty="0">
                        <a:solidFill>
                          <a:srgbClr val="000000"/>
                        </a:solidFill>
                        <a:effectLst/>
                        <a:latin typeface="+mn-lt"/>
                      </a:endParaRPr>
                    </a:p>
                  </a:txBody>
                  <a:tcPr marL="1122" marR="1122" marT="1122" marB="0" anchor="ctr"/>
                </a:tc>
                <a:tc>
                  <a:txBody>
                    <a:bodyPr/>
                    <a:lstStyle/>
                    <a:p>
                      <a:pPr algn="ctr" fontAlgn="ctr"/>
                      <a:r>
                        <a:rPr lang="es-CO" sz="1100" b="1" u="none" strike="noStrike" dirty="0">
                          <a:effectLst/>
                        </a:rPr>
                        <a:t>38</a:t>
                      </a:r>
                      <a:endParaRPr lang="es-CO" sz="1100" b="1" i="0" u="none" strike="noStrike" dirty="0">
                        <a:solidFill>
                          <a:srgbClr val="000000"/>
                        </a:solidFill>
                        <a:effectLst/>
                        <a:latin typeface="+mn-lt"/>
                      </a:endParaRPr>
                    </a:p>
                  </a:txBody>
                  <a:tcPr marL="1122" marR="1122" marT="1122" marB="0" anchor="ctr"/>
                </a:tc>
                <a:tc>
                  <a:txBody>
                    <a:bodyPr/>
                    <a:lstStyle/>
                    <a:p>
                      <a:pPr algn="ctr" fontAlgn="ctr"/>
                      <a:r>
                        <a:rPr lang="es-CO" sz="1100" b="1" u="none" strike="noStrike" dirty="0">
                          <a:effectLst/>
                        </a:rPr>
                        <a:t>35</a:t>
                      </a:r>
                      <a:endParaRPr lang="es-CO" sz="1100" b="1" i="0" u="none" strike="noStrike" dirty="0">
                        <a:solidFill>
                          <a:srgbClr val="000000"/>
                        </a:solidFill>
                        <a:effectLst/>
                        <a:latin typeface="+mn-lt"/>
                      </a:endParaRPr>
                    </a:p>
                  </a:txBody>
                  <a:tcPr marL="1122" marR="1122" marT="1122" marB="0" anchor="ctr"/>
                </a:tc>
                <a:tc>
                  <a:txBody>
                    <a:bodyPr/>
                    <a:lstStyle/>
                    <a:p>
                      <a:pPr algn="ctr" fontAlgn="ctr"/>
                      <a:r>
                        <a:rPr lang="es-CO" sz="1100" b="1" u="none" strike="noStrike" dirty="0">
                          <a:effectLst/>
                        </a:rPr>
                        <a:t>24</a:t>
                      </a:r>
                      <a:endParaRPr lang="es-CO" sz="1100" b="1" i="0" u="none" strike="noStrike" dirty="0">
                        <a:solidFill>
                          <a:srgbClr val="000000"/>
                        </a:solidFill>
                        <a:effectLst/>
                        <a:latin typeface="+mn-lt"/>
                      </a:endParaRPr>
                    </a:p>
                  </a:txBody>
                  <a:tcPr marL="1122" marR="1122" marT="1122" marB="0" anchor="ctr"/>
                </a:tc>
                <a:tc>
                  <a:txBody>
                    <a:bodyPr/>
                    <a:lstStyle/>
                    <a:p>
                      <a:pPr algn="ctr" fontAlgn="ctr"/>
                      <a:r>
                        <a:rPr lang="es-CO" sz="1100" b="1" u="none" strike="noStrike" dirty="0">
                          <a:effectLst/>
                        </a:rPr>
                        <a:t>12</a:t>
                      </a:r>
                      <a:endParaRPr lang="es-CO" sz="1100" b="1" i="0" u="none" strike="noStrike" dirty="0">
                        <a:solidFill>
                          <a:srgbClr val="000000"/>
                        </a:solidFill>
                        <a:effectLst/>
                        <a:latin typeface="+mn-lt"/>
                      </a:endParaRPr>
                    </a:p>
                  </a:txBody>
                  <a:tcPr marL="1122" marR="1122" marT="1122" marB="0" anchor="ctr"/>
                </a:tc>
                <a:tc>
                  <a:txBody>
                    <a:bodyPr/>
                    <a:lstStyle/>
                    <a:p>
                      <a:pPr algn="ctr" fontAlgn="ctr"/>
                      <a:r>
                        <a:rPr lang="es-CO" sz="1100" b="1" u="none" strike="noStrike" dirty="0">
                          <a:effectLst/>
                        </a:rPr>
                        <a:t>4</a:t>
                      </a:r>
                      <a:endParaRPr lang="es-CO" sz="1100" b="1" i="0" u="none" strike="noStrike" dirty="0">
                        <a:solidFill>
                          <a:srgbClr val="000000"/>
                        </a:solidFill>
                        <a:effectLst/>
                        <a:latin typeface="+mn-lt"/>
                      </a:endParaRPr>
                    </a:p>
                  </a:txBody>
                  <a:tcPr marL="1122" marR="1122" marT="1122" marB="0" anchor="ctr"/>
                </a:tc>
                <a:extLst>
                  <a:ext uri="{0D108BD9-81ED-4DB2-BD59-A6C34878D82A}">
                    <a16:rowId xmlns:a16="http://schemas.microsoft.com/office/drawing/2014/main" val="1459226800"/>
                  </a:ext>
                </a:extLst>
              </a:tr>
            </a:tbl>
          </a:graphicData>
        </a:graphic>
      </p:graphicFrame>
    </p:spTree>
    <p:extLst>
      <p:ext uri="{BB962C8B-B14F-4D97-AF65-F5344CB8AC3E}">
        <p14:creationId xmlns:p14="http://schemas.microsoft.com/office/powerpoint/2010/main" val="530631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798196" y="2726903"/>
            <a:ext cx="3655784" cy="1427294"/>
            <a:chOff x="279400" y="4039859"/>
            <a:chExt cx="5415977" cy="2114509"/>
          </a:xfrm>
        </p:grpSpPr>
        <p:sp>
          <p:nvSpPr>
            <p:cNvPr id="6" name="object 7">
              <a:extLst>
                <a:ext uri="{FF2B5EF4-FFF2-40B4-BE49-F238E27FC236}">
                  <a16:creationId xmlns:a16="http://schemas.microsoft.com/office/drawing/2014/main" id="{D6C92A0E-3B0A-4AD8-A1DC-F8A1CE4FE21D}"/>
                </a:ext>
              </a:extLst>
            </p:cNvPr>
            <p:cNvSpPr/>
            <p:nvPr/>
          </p:nvSpPr>
          <p:spPr>
            <a:xfrm>
              <a:off x="279400" y="4039859"/>
              <a:ext cx="217165" cy="2114509"/>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bg1"/>
            </a:solidFill>
            <a:ln>
              <a:solidFill>
                <a:schemeClr val="bg1"/>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
          <p:nvSpPr>
            <p:cNvPr id="7" name="object 2">
              <a:extLst>
                <a:ext uri="{FF2B5EF4-FFF2-40B4-BE49-F238E27FC236}">
                  <a16:creationId xmlns:a16="http://schemas.microsoft.com/office/drawing/2014/main" id="{63B9DA6E-38D4-4610-948E-E136CAC1239B}"/>
                </a:ext>
              </a:extLst>
            </p:cNvPr>
            <p:cNvSpPr txBox="1">
              <a:spLocks/>
            </p:cNvSpPr>
            <p:nvPr/>
          </p:nvSpPr>
          <p:spPr>
            <a:xfrm>
              <a:off x="615376" y="4311385"/>
              <a:ext cx="5080001" cy="1835402"/>
            </a:xfrm>
            <a:prstGeom prst="rect">
              <a:avLst/>
            </a:prstGeom>
          </p:spPr>
          <p:txBody>
            <a:bodyPr vert="horz" wrap="square" lIns="0" tIns="7715" rIns="0" bIns="0" rtlCol="0">
              <a:spAutoFit/>
            </a:bodyPr>
            <a:lstStyle>
              <a:lvl1pPr>
                <a:defRPr>
                  <a:latin typeface="+mj-lt"/>
                  <a:ea typeface="+mj-ea"/>
                  <a:cs typeface="+mj-cs"/>
                </a:defRPr>
              </a:lvl1pPr>
            </a:lstStyle>
            <a:p>
              <a:pPr marL="7715" defTabSz="617220" fontAlgn="auto">
                <a:spcBef>
                  <a:spcPts val="61"/>
                </a:spcBef>
                <a:spcAft>
                  <a:spcPts val="0"/>
                </a:spcAft>
              </a:pPr>
              <a:r>
                <a:rPr lang="es-CO" sz="4000" kern="0" spc="86" dirty="0">
                  <a:solidFill>
                    <a:schemeClr val="bg1"/>
                  </a:solidFill>
                  <a:latin typeface="Calibri"/>
                </a:rPr>
                <a:t>MUESTRA COMUNAS</a:t>
              </a:r>
            </a:p>
          </p:txBody>
        </p:sp>
      </p:grpSp>
      <p:graphicFrame>
        <p:nvGraphicFramePr>
          <p:cNvPr id="8" name="Tabla 7"/>
          <p:cNvGraphicFramePr>
            <a:graphicFrameLocks noGrp="1"/>
          </p:cNvGraphicFramePr>
          <p:nvPr>
            <p:extLst>
              <p:ext uri="{D42A27DB-BD31-4B8C-83A1-F6EECF244321}">
                <p14:modId xmlns:p14="http://schemas.microsoft.com/office/powerpoint/2010/main" val="1314275989"/>
              </p:ext>
            </p:extLst>
          </p:nvPr>
        </p:nvGraphicFramePr>
        <p:xfrm>
          <a:off x="6843458" y="1268760"/>
          <a:ext cx="3645030" cy="4781550"/>
        </p:xfrm>
        <a:graphic>
          <a:graphicData uri="http://schemas.openxmlformats.org/drawingml/2006/table">
            <a:tbl>
              <a:tblPr firstRow="1" bandRow="1">
                <a:tableStyleId>{F5AB1C69-6EDB-4FF4-983F-18BD219EF322}</a:tableStyleId>
              </a:tblPr>
              <a:tblGrid>
                <a:gridCol w="2019300">
                  <a:extLst>
                    <a:ext uri="{9D8B030D-6E8A-4147-A177-3AD203B41FA5}">
                      <a16:colId xmlns:a16="http://schemas.microsoft.com/office/drawing/2014/main" val="2546930703"/>
                    </a:ext>
                  </a:extLst>
                </a:gridCol>
                <a:gridCol w="558317">
                  <a:extLst>
                    <a:ext uri="{9D8B030D-6E8A-4147-A177-3AD203B41FA5}">
                      <a16:colId xmlns:a16="http://schemas.microsoft.com/office/drawing/2014/main" val="69350577"/>
                    </a:ext>
                  </a:extLst>
                </a:gridCol>
                <a:gridCol w="1067413">
                  <a:extLst>
                    <a:ext uri="{9D8B030D-6E8A-4147-A177-3AD203B41FA5}">
                      <a16:colId xmlns:a16="http://schemas.microsoft.com/office/drawing/2014/main" val="1817740989"/>
                    </a:ext>
                  </a:extLst>
                </a:gridCol>
              </a:tblGrid>
              <a:tr h="197815">
                <a:tc>
                  <a:txBody>
                    <a:bodyPr/>
                    <a:lstStyle/>
                    <a:p>
                      <a:pPr algn="ctr"/>
                      <a:r>
                        <a:rPr lang="es-CO" sz="1200" dirty="0">
                          <a:latin typeface="+mn-lt"/>
                        </a:rPr>
                        <a:t>Comuna</a:t>
                      </a:r>
                    </a:p>
                  </a:txBody>
                  <a:tcPr anchor="ctr"/>
                </a:tc>
                <a:tc>
                  <a:txBody>
                    <a:bodyPr/>
                    <a:lstStyle/>
                    <a:p>
                      <a:pPr algn="ctr"/>
                      <a:r>
                        <a:rPr lang="es-CO" sz="1200" dirty="0">
                          <a:latin typeface="+mn-lt"/>
                        </a:rPr>
                        <a:t>N</a:t>
                      </a:r>
                    </a:p>
                  </a:txBody>
                  <a:tcPr anchor="ctr"/>
                </a:tc>
                <a:tc>
                  <a:txBody>
                    <a:bodyPr/>
                    <a:lstStyle/>
                    <a:p>
                      <a:pPr algn="ctr"/>
                      <a:r>
                        <a:rPr lang="es-CO" sz="1200" dirty="0">
                          <a:latin typeface="+mn-lt"/>
                        </a:rPr>
                        <a:t>% muestra</a:t>
                      </a:r>
                    </a:p>
                  </a:txBody>
                  <a:tcPr anchor="ctr"/>
                </a:tc>
                <a:extLst>
                  <a:ext uri="{0D108BD9-81ED-4DB2-BD59-A6C34878D82A}">
                    <a16:rowId xmlns:a16="http://schemas.microsoft.com/office/drawing/2014/main" val="3656226039"/>
                  </a:ext>
                </a:extLst>
              </a:tr>
              <a:tr h="127539">
                <a:tc>
                  <a:txBody>
                    <a:bodyPr/>
                    <a:lstStyle/>
                    <a:p>
                      <a:pPr algn="ctr" fontAlgn="t"/>
                      <a:r>
                        <a:rPr lang="es-CO" sz="1200" b="0" i="0" u="none" strike="noStrike" dirty="0">
                          <a:solidFill>
                            <a:srgbClr val="000000"/>
                          </a:solidFill>
                          <a:effectLst/>
                          <a:latin typeface="+mn-lt"/>
                        </a:rPr>
                        <a:t>1</a:t>
                      </a:r>
                    </a:p>
                  </a:txBody>
                  <a:tcPr marL="9525" marR="9525" marT="9525" marB="0"/>
                </a:tc>
                <a:tc>
                  <a:txBody>
                    <a:bodyPr/>
                    <a:lstStyle/>
                    <a:p>
                      <a:pPr algn="ctr" fontAlgn="ctr"/>
                      <a:r>
                        <a:rPr lang="es-CO" sz="1200" b="0" i="0" u="none" strike="noStrike">
                          <a:solidFill>
                            <a:srgbClr val="000000"/>
                          </a:solidFill>
                          <a:effectLst/>
                          <a:latin typeface="+mn-lt"/>
                        </a:rPr>
                        <a:t>11</a:t>
                      </a:r>
                    </a:p>
                  </a:txBody>
                  <a:tcPr marL="9525" marR="9525" marT="9525" marB="0" anchor="ctr"/>
                </a:tc>
                <a:tc>
                  <a:txBody>
                    <a:bodyPr/>
                    <a:lstStyle/>
                    <a:p>
                      <a:pPr algn="ctr" fontAlgn="ctr"/>
                      <a:r>
                        <a:rPr lang="es-CO" sz="12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2098811904"/>
                  </a:ext>
                </a:extLst>
              </a:tr>
              <a:tr h="127539">
                <a:tc>
                  <a:txBody>
                    <a:bodyPr/>
                    <a:lstStyle/>
                    <a:p>
                      <a:pPr algn="ctr" fontAlgn="t"/>
                      <a:r>
                        <a:rPr lang="es-CO" sz="1200" b="0" i="0" u="none" strike="noStrike">
                          <a:solidFill>
                            <a:srgbClr val="000000"/>
                          </a:solidFill>
                          <a:effectLst/>
                          <a:latin typeface="+mn-lt"/>
                        </a:rPr>
                        <a:t>2</a:t>
                      </a:r>
                    </a:p>
                  </a:txBody>
                  <a:tcPr marL="9525" marR="9525" marT="9525" marB="0"/>
                </a:tc>
                <a:tc>
                  <a:txBody>
                    <a:bodyPr/>
                    <a:lstStyle/>
                    <a:p>
                      <a:pPr algn="ctr" fontAlgn="ctr"/>
                      <a:r>
                        <a:rPr lang="es-CO" sz="1200" b="0" i="0" u="none" strike="noStrike">
                          <a:solidFill>
                            <a:srgbClr val="000000"/>
                          </a:solidFill>
                          <a:effectLst/>
                          <a:latin typeface="+mn-lt"/>
                        </a:rPr>
                        <a:t>43</a:t>
                      </a:r>
                    </a:p>
                  </a:txBody>
                  <a:tcPr marL="9525" marR="9525" marT="9525" marB="0" anchor="ctr"/>
                </a:tc>
                <a:tc>
                  <a:txBody>
                    <a:bodyPr/>
                    <a:lstStyle/>
                    <a:p>
                      <a:pPr algn="ctr" fontAlgn="ctr"/>
                      <a:r>
                        <a:rPr lang="es-CO" sz="1200" b="0" i="0" u="none" strike="noStrike">
                          <a:solidFill>
                            <a:srgbClr val="000000"/>
                          </a:solidFill>
                          <a:effectLst/>
                          <a:latin typeface="+mn-lt"/>
                        </a:rPr>
                        <a:t>6%</a:t>
                      </a:r>
                    </a:p>
                  </a:txBody>
                  <a:tcPr marL="9525" marR="9525" marT="9525" marB="0" anchor="ctr"/>
                </a:tc>
                <a:extLst>
                  <a:ext uri="{0D108BD9-81ED-4DB2-BD59-A6C34878D82A}">
                    <a16:rowId xmlns:a16="http://schemas.microsoft.com/office/drawing/2014/main" val="242245940"/>
                  </a:ext>
                </a:extLst>
              </a:tr>
              <a:tr h="127539">
                <a:tc>
                  <a:txBody>
                    <a:bodyPr/>
                    <a:lstStyle/>
                    <a:p>
                      <a:pPr algn="ctr" fontAlgn="t"/>
                      <a:r>
                        <a:rPr lang="es-CO" sz="1200" b="0" i="0" u="none" strike="noStrike">
                          <a:solidFill>
                            <a:srgbClr val="000000"/>
                          </a:solidFill>
                          <a:effectLst/>
                          <a:latin typeface="+mn-lt"/>
                        </a:rPr>
                        <a:t>3</a:t>
                      </a:r>
                    </a:p>
                  </a:txBody>
                  <a:tcPr marL="9525" marR="9525" marT="9525" marB="0"/>
                </a:tc>
                <a:tc>
                  <a:txBody>
                    <a:bodyPr/>
                    <a:lstStyle/>
                    <a:p>
                      <a:pPr algn="ctr" fontAlgn="ctr"/>
                      <a:r>
                        <a:rPr lang="es-CO" sz="1200" b="0" i="0" u="none" strike="noStrike">
                          <a:solidFill>
                            <a:srgbClr val="000000"/>
                          </a:solidFill>
                          <a:effectLst/>
                          <a:latin typeface="+mn-lt"/>
                        </a:rPr>
                        <a:t>13</a:t>
                      </a:r>
                    </a:p>
                  </a:txBody>
                  <a:tcPr marL="9525" marR="9525" marT="9525" marB="0" anchor="ctr"/>
                </a:tc>
                <a:tc>
                  <a:txBody>
                    <a:bodyPr/>
                    <a:lstStyle/>
                    <a:p>
                      <a:pPr algn="ctr" fontAlgn="ctr"/>
                      <a:r>
                        <a:rPr lang="es-CO" sz="12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2525037759"/>
                  </a:ext>
                </a:extLst>
              </a:tr>
              <a:tr h="127539">
                <a:tc>
                  <a:txBody>
                    <a:bodyPr/>
                    <a:lstStyle/>
                    <a:p>
                      <a:pPr algn="ctr" fontAlgn="t"/>
                      <a:r>
                        <a:rPr lang="es-CO" sz="1200" b="0" i="0" u="none" strike="noStrike">
                          <a:solidFill>
                            <a:srgbClr val="000000"/>
                          </a:solidFill>
                          <a:effectLst/>
                          <a:latin typeface="+mn-lt"/>
                        </a:rPr>
                        <a:t>4</a:t>
                      </a:r>
                    </a:p>
                  </a:txBody>
                  <a:tcPr marL="9525" marR="9525" marT="9525" marB="0"/>
                </a:tc>
                <a:tc>
                  <a:txBody>
                    <a:bodyPr/>
                    <a:lstStyle/>
                    <a:p>
                      <a:pPr algn="ctr" fontAlgn="ctr"/>
                      <a:r>
                        <a:rPr lang="es-CO" sz="1200" b="0" i="0" u="none" strike="noStrike">
                          <a:solidFill>
                            <a:srgbClr val="000000"/>
                          </a:solidFill>
                          <a:effectLst/>
                          <a:latin typeface="+mn-lt"/>
                        </a:rPr>
                        <a:t>11</a:t>
                      </a:r>
                    </a:p>
                  </a:txBody>
                  <a:tcPr marL="9525" marR="9525" marT="9525" marB="0" anchor="ctr"/>
                </a:tc>
                <a:tc>
                  <a:txBody>
                    <a:bodyPr/>
                    <a:lstStyle/>
                    <a:p>
                      <a:pPr algn="ctr" fontAlgn="ctr"/>
                      <a:r>
                        <a:rPr lang="es-CO" sz="12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3939218652"/>
                  </a:ext>
                </a:extLst>
              </a:tr>
              <a:tr h="127539">
                <a:tc>
                  <a:txBody>
                    <a:bodyPr/>
                    <a:lstStyle/>
                    <a:p>
                      <a:pPr algn="ctr" fontAlgn="t"/>
                      <a:r>
                        <a:rPr lang="es-CO" sz="1200" b="0" i="0" u="none" strike="noStrike">
                          <a:solidFill>
                            <a:srgbClr val="000000"/>
                          </a:solidFill>
                          <a:effectLst/>
                          <a:latin typeface="+mn-lt"/>
                        </a:rPr>
                        <a:t>5</a:t>
                      </a:r>
                    </a:p>
                  </a:txBody>
                  <a:tcPr marL="9525" marR="9525" marT="9525" marB="0"/>
                </a:tc>
                <a:tc>
                  <a:txBody>
                    <a:bodyPr/>
                    <a:lstStyle/>
                    <a:p>
                      <a:pPr algn="ctr" fontAlgn="ctr"/>
                      <a:r>
                        <a:rPr lang="es-CO" sz="1200" b="0" i="0" u="none" strike="noStrike">
                          <a:solidFill>
                            <a:srgbClr val="000000"/>
                          </a:solidFill>
                          <a:effectLst/>
                          <a:latin typeface="+mn-lt"/>
                        </a:rPr>
                        <a:t>24</a:t>
                      </a:r>
                    </a:p>
                  </a:txBody>
                  <a:tcPr marL="9525" marR="9525" marT="9525" marB="0" anchor="ctr"/>
                </a:tc>
                <a:tc>
                  <a:txBody>
                    <a:bodyPr/>
                    <a:lstStyle/>
                    <a:p>
                      <a:pPr algn="ctr" fontAlgn="ctr"/>
                      <a:r>
                        <a:rPr lang="es-CO" sz="12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1494473657"/>
                  </a:ext>
                </a:extLst>
              </a:tr>
              <a:tr h="127539">
                <a:tc>
                  <a:txBody>
                    <a:bodyPr/>
                    <a:lstStyle/>
                    <a:p>
                      <a:pPr algn="ctr" fontAlgn="t"/>
                      <a:r>
                        <a:rPr lang="es-CO" sz="1200" b="0" i="0" u="none" strike="noStrike">
                          <a:solidFill>
                            <a:srgbClr val="000000"/>
                          </a:solidFill>
                          <a:effectLst/>
                          <a:latin typeface="+mn-lt"/>
                        </a:rPr>
                        <a:t>6</a:t>
                      </a:r>
                    </a:p>
                  </a:txBody>
                  <a:tcPr marL="9525" marR="9525" marT="9525" marB="0"/>
                </a:tc>
                <a:tc>
                  <a:txBody>
                    <a:bodyPr/>
                    <a:lstStyle/>
                    <a:p>
                      <a:pPr algn="ctr" fontAlgn="ctr"/>
                      <a:r>
                        <a:rPr lang="es-CO" sz="1200" b="0" i="0" u="none" strike="noStrike">
                          <a:solidFill>
                            <a:srgbClr val="000000"/>
                          </a:solidFill>
                          <a:effectLst/>
                          <a:latin typeface="+mn-lt"/>
                        </a:rPr>
                        <a:t>25</a:t>
                      </a:r>
                    </a:p>
                  </a:txBody>
                  <a:tcPr marL="9525" marR="9525" marT="9525" marB="0" anchor="ctr"/>
                </a:tc>
                <a:tc>
                  <a:txBody>
                    <a:bodyPr/>
                    <a:lstStyle/>
                    <a:p>
                      <a:pPr algn="ctr" fontAlgn="ctr"/>
                      <a:r>
                        <a:rPr lang="es-CO" sz="1200" b="0" i="0" u="none" strike="noStrike">
                          <a:solidFill>
                            <a:srgbClr val="000000"/>
                          </a:solidFill>
                          <a:effectLst/>
                          <a:latin typeface="+mn-lt"/>
                        </a:rPr>
                        <a:t>7%</a:t>
                      </a:r>
                    </a:p>
                  </a:txBody>
                  <a:tcPr marL="9525" marR="9525" marT="9525" marB="0" anchor="ctr"/>
                </a:tc>
                <a:extLst>
                  <a:ext uri="{0D108BD9-81ED-4DB2-BD59-A6C34878D82A}">
                    <a16:rowId xmlns:a16="http://schemas.microsoft.com/office/drawing/2014/main" val="3237740594"/>
                  </a:ext>
                </a:extLst>
              </a:tr>
              <a:tr h="127539">
                <a:tc>
                  <a:txBody>
                    <a:bodyPr/>
                    <a:lstStyle/>
                    <a:p>
                      <a:pPr algn="ctr" fontAlgn="t"/>
                      <a:r>
                        <a:rPr lang="es-CO" sz="1200" b="0" i="0" u="none" strike="noStrike">
                          <a:solidFill>
                            <a:srgbClr val="000000"/>
                          </a:solidFill>
                          <a:effectLst/>
                          <a:latin typeface="+mn-lt"/>
                        </a:rPr>
                        <a:t>7</a:t>
                      </a:r>
                    </a:p>
                  </a:txBody>
                  <a:tcPr marL="9525" marR="9525" marT="9525" marB="0"/>
                </a:tc>
                <a:tc>
                  <a:txBody>
                    <a:bodyPr/>
                    <a:lstStyle/>
                    <a:p>
                      <a:pPr algn="ctr" fontAlgn="ctr"/>
                      <a:r>
                        <a:rPr lang="es-CO" sz="1200" b="0" i="0" u="none" strike="noStrike">
                          <a:solidFill>
                            <a:srgbClr val="000000"/>
                          </a:solidFill>
                          <a:effectLst/>
                          <a:latin typeface="+mn-lt"/>
                        </a:rPr>
                        <a:t>12</a:t>
                      </a:r>
                    </a:p>
                  </a:txBody>
                  <a:tcPr marL="9525" marR="9525" marT="9525" marB="0" anchor="ctr"/>
                </a:tc>
                <a:tc>
                  <a:txBody>
                    <a:bodyPr/>
                    <a:lstStyle/>
                    <a:p>
                      <a:pPr algn="ctr" fontAlgn="ctr"/>
                      <a:r>
                        <a:rPr lang="es-CO" sz="12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832968831"/>
                  </a:ext>
                </a:extLst>
              </a:tr>
              <a:tr h="127539">
                <a:tc>
                  <a:txBody>
                    <a:bodyPr/>
                    <a:lstStyle/>
                    <a:p>
                      <a:pPr algn="ctr" fontAlgn="t"/>
                      <a:r>
                        <a:rPr lang="es-CO" sz="1200" b="0" i="0" u="none" strike="noStrike">
                          <a:solidFill>
                            <a:srgbClr val="000000"/>
                          </a:solidFill>
                          <a:effectLst/>
                          <a:latin typeface="+mn-lt"/>
                        </a:rPr>
                        <a:t>8</a:t>
                      </a:r>
                    </a:p>
                  </a:txBody>
                  <a:tcPr marL="9525" marR="9525" marT="9525" marB="0"/>
                </a:tc>
                <a:tc>
                  <a:txBody>
                    <a:bodyPr/>
                    <a:lstStyle/>
                    <a:p>
                      <a:pPr algn="ctr" fontAlgn="ctr"/>
                      <a:r>
                        <a:rPr lang="es-CO" sz="1200" b="0" i="0" u="none" strike="noStrike">
                          <a:solidFill>
                            <a:srgbClr val="000000"/>
                          </a:solidFill>
                          <a:effectLst/>
                          <a:latin typeface="+mn-lt"/>
                        </a:rPr>
                        <a:t>14</a:t>
                      </a:r>
                    </a:p>
                  </a:txBody>
                  <a:tcPr marL="9525" marR="9525" marT="9525" marB="0" anchor="ctr"/>
                </a:tc>
                <a:tc>
                  <a:txBody>
                    <a:bodyPr/>
                    <a:lstStyle/>
                    <a:p>
                      <a:pPr algn="ctr" fontAlgn="ctr"/>
                      <a:r>
                        <a:rPr lang="es-CO" sz="12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2884216386"/>
                  </a:ext>
                </a:extLst>
              </a:tr>
              <a:tr h="127539">
                <a:tc>
                  <a:txBody>
                    <a:bodyPr/>
                    <a:lstStyle/>
                    <a:p>
                      <a:pPr algn="ctr" fontAlgn="t"/>
                      <a:r>
                        <a:rPr lang="es-CO" sz="1200" b="0" i="0" u="none" strike="noStrike">
                          <a:solidFill>
                            <a:srgbClr val="000000"/>
                          </a:solidFill>
                          <a:effectLst/>
                          <a:latin typeface="+mn-lt"/>
                        </a:rPr>
                        <a:t>9</a:t>
                      </a:r>
                    </a:p>
                  </a:txBody>
                  <a:tcPr marL="9525" marR="9525" marT="9525" marB="0"/>
                </a:tc>
                <a:tc>
                  <a:txBody>
                    <a:bodyPr/>
                    <a:lstStyle/>
                    <a:p>
                      <a:pPr algn="ctr" fontAlgn="ctr"/>
                      <a:r>
                        <a:rPr lang="es-CO" sz="1200" b="0" i="0" u="none" strike="noStrike">
                          <a:solidFill>
                            <a:srgbClr val="000000"/>
                          </a:solidFill>
                          <a:effectLst/>
                          <a:latin typeface="+mn-lt"/>
                        </a:rPr>
                        <a:t>10</a:t>
                      </a:r>
                    </a:p>
                  </a:txBody>
                  <a:tcPr marL="9525" marR="9525" marT="9525" marB="0" anchor="ctr"/>
                </a:tc>
                <a:tc>
                  <a:txBody>
                    <a:bodyPr/>
                    <a:lstStyle/>
                    <a:p>
                      <a:pPr algn="ctr" fontAlgn="ctr"/>
                      <a:r>
                        <a:rPr lang="es-CO" sz="12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1975247684"/>
                  </a:ext>
                </a:extLst>
              </a:tr>
              <a:tr h="127539">
                <a:tc>
                  <a:txBody>
                    <a:bodyPr/>
                    <a:lstStyle/>
                    <a:p>
                      <a:pPr algn="ctr" fontAlgn="t"/>
                      <a:r>
                        <a:rPr lang="es-CO" sz="1200" b="0" i="0" u="none" strike="noStrike">
                          <a:solidFill>
                            <a:srgbClr val="000000"/>
                          </a:solidFill>
                          <a:effectLst/>
                          <a:latin typeface="+mn-lt"/>
                        </a:rPr>
                        <a:t>10</a:t>
                      </a:r>
                    </a:p>
                  </a:txBody>
                  <a:tcPr marL="9525" marR="9525" marT="9525" marB="0"/>
                </a:tc>
                <a:tc>
                  <a:txBody>
                    <a:bodyPr/>
                    <a:lstStyle/>
                    <a:p>
                      <a:pPr algn="ctr" fontAlgn="ctr"/>
                      <a:r>
                        <a:rPr lang="es-CO" sz="1200" b="0" i="0" u="none" strike="noStrike">
                          <a:solidFill>
                            <a:srgbClr val="000000"/>
                          </a:solidFill>
                          <a:effectLst/>
                          <a:latin typeface="+mn-lt"/>
                        </a:rPr>
                        <a:t>20</a:t>
                      </a:r>
                    </a:p>
                  </a:txBody>
                  <a:tcPr marL="9525" marR="9525" marT="9525" marB="0" anchor="ctr"/>
                </a:tc>
                <a:tc>
                  <a:txBody>
                    <a:bodyPr/>
                    <a:lstStyle/>
                    <a:p>
                      <a:pPr algn="ctr" fontAlgn="ctr"/>
                      <a:r>
                        <a:rPr lang="es-CO" sz="12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3070746356"/>
                  </a:ext>
                </a:extLst>
              </a:tr>
              <a:tr h="127539">
                <a:tc>
                  <a:txBody>
                    <a:bodyPr/>
                    <a:lstStyle/>
                    <a:p>
                      <a:pPr algn="ctr" fontAlgn="t"/>
                      <a:r>
                        <a:rPr lang="es-CO" sz="1200" b="0" i="0" u="none" strike="noStrike">
                          <a:solidFill>
                            <a:srgbClr val="000000"/>
                          </a:solidFill>
                          <a:effectLst/>
                          <a:latin typeface="+mn-lt"/>
                        </a:rPr>
                        <a:t>11</a:t>
                      </a:r>
                    </a:p>
                  </a:txBody>
                  <a:tcPr marL="9525" marR="9525" marT="9525" marB="0"/>
                </a:tc>
                <a:tc>
                  <a:txBody>
                    <a:bodyPr/>
                    <a:lstStyle/>
                    <a:p>
                      <a:pPr algn="ctr" fontAlgn="ctr"/>
                      <a:r>
                        <a:rPr lang="es-CO" sz="1200" b="0" i="0" u="none" strike="noStrike">
                          <a:solidFill>
                            <a:srgbClr val="000000"/>
                          </a:solidFill>
                          <a:effectLst/>
                          <a:latin typeface="+mn-lt"/>
                        </a:rPr>
                        <a:t>11</a:t>
                      </a:r>
                    </a:p>
                  </a:txBody>
                  <a:tcPr marL="9525" marR="9525" marT="9525" marB="0" anchor="ctr"/>
                </a:tc>
                <a:tc>
                  <a:txBody>
                    <a:bodyPr/>
                    <a:lstStyle/>
                    <a:p>
                      <a:pPr algn="ctr" fontAlgn="ctr"/>
                      <a:r>
                        <a:rPr lang="es-CO" sz="12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1439762982"/>
                  </a:ext>
                </a:extLst>
              </a:tr>
              <a:tr h="127539">
                <a:tc>
                  <a:txBody>
                    <a:bodyPr/>
                    <a:lstStyle/>
                    <a:p>
                      <a:pPr algn="ctr" fontAlgn="t"/>
                      <a:r>
                        <a:rPr lang="es-CO" sz="1200" b="0" i="0" u="none" strike="noStrike">
                          <a:solidFill>
                            <a:srgbClr val="000000"/>
                          </a:solidFill>
                          <a:effectLst/>
                          <a:latin typeface="+mn-lt"/>
                        </a:rPr>
                        <a:t>12</a:t>
                      </a:r>
                    </a:p>
                  </a:txBody>
                  <a:tcPr marL="9525" marR="9525" marT="9525" marB="0"/>
                </a:tc>
                <a:tc>
                  <a:txBody>
                    <a:bodyPr/>
                    <a:lstStyle/>
                    <a:p>
                      <a:pPr algn="ctr" fontAlgn="ctr"/>
                      <a:r>
                        <a:rPr lang="es-CO" sz="1200" b="0" i="0" u="none" strike="noStrike">
                          <a:solidFill>
                            <a:srgbClr val="000000"/>
                          </a:solidFill>
                          <a:effectLst/>
                          <a:latin typeface="+mn-lt"/>
                        </a:rPr>
                        <a:t>10</a:t>
                      </a:r>
                    </a:p>
                  </a:txBody>
                  <a:tcPr marL="9525" marR="9525" marT="9525" marB="0" anchor="ctr"/>
                </a:tc>
                <a:tc>
                  <a:txBody>
                    <a:bodyPr/>
                    <a:lstStyle/>
                    <a:p>
                      <a:pPr algn="ctr" fontAlgn="ctr"/>
                      <a:r>
                        <a:rPr lang="es-CO" sz="12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2149401978"/>
                  </a:ext>
                </a:extLst>
              </a:tr>
              <a:tr h="127539">
                <a:tc>
                  <a:txBody>
                    <a:bodyPr/>
                    <a:lstStyle/>
                    <a:p>
                      <a:pPr algn="ctr" fontAlgn="t"/>
                      <a:r>
                        <a:rPr lang="es-CO" sz="1200" b="0" i="0" u="none" strike="noStrike">
                          <a:solidFill>
                            <a:srgbClr val="000000"/>
                          </a:solidFill>
                          <a:effectLst/>
                          <a:latin typeface="+mn-lt"/>
                        </a:rPr>
                        <a:t>13</a:t>
                      </a:r>
                    </a:p>
                  </a:txBody>
                  <a:tcPr marL="9525" marR="9525" marT="9525" marB="0"/>
                </a:tc>
                <a:tc>
                  <a:txBody>
                    <a:bodyPr/>
                    <a:lstStyle/>
                    <a:p>
                      <a:pPr algn="ctr" fontAlgn="ctr"/>
                      <a:r>
                        <a:rPr lang="es-CO" sz="1200" b="0" i="0" u="none" strike="noStrike">
                          <a:solidFill>
                            <a:srgbClr val="000000"/>
                          </a:solidFill>
                          <a:effectLst/>
                          <a:latin typeface="+mn-lt"/>
                        </a:rPr>
                        <a:t>19</a:t>
                      </a:r>
                    </a:p>
                  </a:txBody>
                  <a:tcPr marL="9525" marR="9525" marT="9525" marB="0" anchor="ctr"/>
                </a:tc>
                <a:tc>
                  <a:txBody>
                    <a:bodyPr/>
                    <a:lstStyle/>
                    <a:p>
                      <a:pPr algn="ctr" fontAlgn="ctr"/>
                      <a:r>
                        <a:rPr lang="es-CO" sz="1200" b="0" i="0" u="none" strike="noStrike">
                          <a:solidFill>
                            <a:srgbClr val="000000"/>
                          </a:solidFill>
                          <a:effectLst/>
                          <a:latin typeface="+mn-lt"/>
                        </a:rPr>
                        <a:t>6%</a:t>
                      </a:r>
                    </a:p>
                  </a:txBody>
                  <a:tcPr marL="9525" marR="9525" marT="9525" marB="0" anchor="ctr"/>
                </a:tc>
                <a:extLst>
                  <a:ext uri="{0D108BD9-81ED-4DB2-BD59-A6C34878D82A}">
                    <a16:rowId xmlns:a16="http://schemas.microsoft.com/office/drawing/2014/main" val="1074152228"/>
                  </a:ext>
                </a:extLst>
              </a:tr>
              <a:tr h="127539">
                <a:tc>
                  <a:txBody>
                    <a:bodyPr/>
                    <a:lstStyle/>
                    <a:p>
                      <a:pPr algn="ctr" fontAlgn="t"/>
                      <a:r>
                        <a:rPr lang="es-CO" sz="1200" b="0" i="0" u="none" strike="noStrike">
                          <a:solidFill>
                            <a:srgbClr val="000000"/>
                          </a:solidFill>
                          <a:effectLst/>
                          <a:latin typeface="+mn-lt"/>
                        </a:rPr>
                        <a:t>14</a:t>
                      </a:r>
                    </a:p>
                  </a:txBody>
                  <a:tcPr marL="9525" marR="9525" marT="9525" marB="0"/>
                </a:tc>
                <a:tc>
                  <a:txBody>
                    <a:bodyPr/>
                    <a:lstStyle/>
                    <a:p>
                      <a:pPr algn="ctr" fontAlgn="ctr"/>
                      <a:r>
                        <a:rPr lang="es-CO" sz="1200" b="0" i="0" u="none" strike="noStrike">
                          <a:solidFill>
                            <a:srgbClr val="000000"/>
                          </a:solidFill>
                          <a:effectLst/>
                          <a:latin typeface="+mn-lt"/>
                        </a:rPr>
                        <a:t>20</a:t>
                      </a:r>
                    </a:p>
                  </a:txBody>
                  <a:tcPr marL="9525" marR="9525" marT="9525" marB="0" anchor="ctr"/>
                </a:tc>
                <a:tc>
                  <a:txBody>
                    <a:bodyPr/>
                    <a:lstStyle/>
                    <a:p>
                      <a:pPr algn="ctr" fontAlgn="ctr"/>
                      <a:r>
                        <a:rPr lang="es-CO" sz="1200" b="0" i="0" u="none" strike="noStrike">
                          <a:solidFill>
                            <a:srgbClr val="000000"/>
                          </a:solidFill>
                          <a:effectLst/>
                          <a:latin typeface="+mn-lt"/>
                        </a:rPr>
                        <a:t>7%</a:t>
                      </a:r>
                    </a:p>
                  </a:txBody>
                  <a:tcPr marL="9525" marR="9525" marT="9525" marB="0" anchor="ctr"/>
                </a:tc>
                <a:extLst>
                  <a:ext uri="{0D108BD9-81ED-4DB2-BD59-A6C34878D82A}">
                    <a16:rowId xmlns:a16="http://schemas.microsoft.com/office/drawing/2014/main" val="3645431433"/>
                  </a:ext>
                </a:extLst>
              </a:tr>
              <a:tr h="127539">
                <a:tc>
                  <a:txBody>
                    <a:bodyPr/>
                    <a:lstStyle/>
                    <a:p>
                      <a:pPr algn="ctr" fontAlgn="t"/>
                      <a:r>
                        <a:rPr lang="es-CO" sz="1200" b="0" i="0" u="none" strike="noStrike">
                          <a:solidFill>
                            <a:srgbClr val="000000"/>
                          </a:solidFill>
                          <a:effectLst/>
                          <a:latin typeface="+mn-lt"/>
                        </a:rPr>
                        <a:t>15</a:t>
                      </a:r>
                    </a:p>
                  </a:txBody>
                  <a:tcPr marL="9525" marR="9525" marT="9525" marB="0"/>
                </a:tc>
                <a:tc>
                  <a:txBody>
                    <a:bodyPr/>
                    <a:lstStyle/>
                    <a:p>
                      <a:pPr algn="ctr" fontAlgn="ctr"/>
                      <a:r>
                        <a:rPr lang="es-CO" sz="1200" b="0" i="0" u="none" strike="noStrike">
                          <a:solidFill>
                            <a:srgbClr val="000000"/>
                          </a:solidFill>
                          <a:effectLst/>
                          <a:latin typeface="+mn-lt"/>
                        </a:rPr>
                        <a:t>24</a:t>
                      </a:r>
                    </a:p>
                  </a:txBody>
                  <a:tcPr marL="9525" marR="9525" marT="9525" marB="0" anchor="ctr"/>
                </a:tc>
                <a:tc>
                  <a:txBody>
                    <a:bodyPr/>
                    <a:lstStyle/>
                    <a:p>
                      <a:pPr algn="ctr" fontAlgn="ctr"/>
                      <a:r>
                        <a:rPr lang="es-CO" sz="1200" b="0" i="0" u="none" strike="noStrike">
                          <a:solidFill>
                            <a:srgbClr val="000000"/>
                          </a:solidFill>
                          <a:effectLst/>
                          <a:latin typeface="+mn-lt"/>
                        </a:rPr>
                        <a:t>7%</a:t>
                      </a:r>
                    </a:p>
                  </a:txBody>
                  <a:tcPr marL="9525" marR="9525" marT="9525" marB="0" anchor="ctr"/>
                </a:tc>
                <a:extLst>
                  <a:ext uri="{0D108BD9-81ED-4DB2-BD59-A6C34878D82A}">
                    <a16:rowId xmlns:a16="http://schemas.microsoft.com/office/drawing/2014/main" val="2286824478"/>
                  </a:ext>
                </a:extLst>
              </a:tr>
              <a:tr h="127539">
                <a:tc>
                  <a:txBody>
                    <a:bodyPr/>
                    <a:lstStyle/>
                    <a:p>
                      <a:pPr algn="ctr" fontAlgn="t"/>
                      <a:r>
                        <a:rPr lang="es-CO" sz="1200" b="0" i="0" u="none" strike="noStrike">
                          <a:solidFill>
                            <a:srgbClr val="000000"/>
                          </a:solidFill>
                          <a:effectLst/>
                          <a:latin typeface="+mn-lt"/>
                        </a:rPr>
                        <a:t>16</a:t>
                      </a:r>
                    </a:p>
                  </a:txBody>
                  <a:tcPr marL="9525" marR="9525" marT="9525" marB="0"/>
                </a:tc>
                <a:tc>
                  <a:txBody>
                    <a:bodyPr/>
                    <a:lstStyle/>
                    <a:p>
                      <a:pPr algn="ctr" fontAlgn="ctr"/>
                      <a:r>
                        <a:rPr lang="es-CO" sz="1200" b="0" i="0" u="none" strike="noStrike">
                          <a:solidFill>
                            <a:srgbClr val="000000"/>
                          </a:solidFill>
                          <a:effectLst/>
                          <a:latin typeface="+mn-lt"/>
                        </a:rPr>
                        <a:t>15</a:t>
                      </a:r>
                    </a:p>
                  </a:txBody>
                  <a:tcPr marL="9525" marR="9525" marT="9525" marB="0" anchor="ctr"/>
                </a:tc>
                <a:tc>
                  <a:txBody>
                    <a:bodyPr/>
                    <a:lstStyle/>
                    <a:p>
                      <a:pPr algn="ctr" fontAlgn="ctr"/>
                      <a:r>
                        <a:rPr lang="es-CO" sz="12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1306262471"/>
                  </a:ext>
                </a:extLst>
              </a:tr>
              <a:tr h="127539">
                <a:tc>
                  <a:txBody>
                    <a:bodyPr/>
                    <a:lstStyle/>
                    <a:p>
                      <a:pPr algn="ctr" fontAlgn="t"/>
                      <a:r>
                        <a:rPr lang="es-CO" sz="1200" b="0" i="0" u="none" strike="noStrike">
                          <a:solidFill>
                            <a:srgbClr val="000000"/>
                          </a:solidFill>
                          <a:effectLst/>
                          <a:latin typeface="+mn-lt"/>
                        </a:rPr>
                        <a:t>17</a:t>
                      </a:r>
                    </a:p>
                  </a:txBody>
                  <a:tcPr marL="9525" marR="9525" marT="9525" marB="0"/>
                </a:tc>
                <a:tc>
                  <a:txBody>
                    <a:bodyPr/>
                    <a:lstStyle/>
                    <a:p>
                      <a:pPr algn="ctr" fontAlgn="ctr"/>
                      <a:r>
                        <a:rPr lang="es-CO" sz="1200" b="0" i="0" u="none" strike="noStrike">
                          <a:solidFill>
                            <a:srgbClr val="000000"/>
                          </a:solidFill>
                          <a:effectLst/>
                          <a:latin typeface="+mn-lt"/>
                        </a:rPr>
                        <a:t>55</a:t>
                      </a:r>
                    </a:p>
                  </a:txBody>
                  <a:tcPr marL="9525" marR="9525" marT="9525" marB="0" anchor="ctr"/>
                </a:tc>
                <a:tc>
                  <a:txBody>
                    <a:bodyPr/>
                    <a:lstStyle/>
                    <a:p>
                      <a:pPr algn="ctr" fontAlgn="ctr"/>
                      <a:r>
                        <a:rPr lang="es-CO" sz="1200" b="0" i="0" u="none" strike="noStrike">
                          <a:solidFill>
                            <a:srgbClr val="000000"/>
                          </a:solidFill>
                          <a:effectLst/>
                          <a:latin typeface="+mn-lt"/>
                        </a:rPr>
                        <a:t>8%</a:t>
                      </a:r>
                    </a:p>
                  </a:txBody>
                  <a:tcPr marL="9525" marR="9525" marT="9525" marB="0" anchor="ctr"/>
                </a:tc>
                <a:extLst>
                  <a:ext uri="{0D108BD9-81ED-4DB2-BD59-A6C34878D82A}">
                    <a16:rowId xmlns:a16="http://schemas.microsoft.com/office/drawing/2014/main" val="1648548200"/>
                  </a:ext>
                </a:extLst>
              </a:tr>
              <a:tr h="127539">
                <a:tc>
                  <a:txBody>
                    <a:bodyPr/>
                    <a:lstStyle/>
                    <a:p>
                      <a:pPr algn="ctr" fontAlgn="t"/>
                      <a:r>
                        <a:rPr lang="es-CO" sz="1200" b="0" i="0" u="none" strike="noStrike">
                          <a:solidFill>
                            <a:srgbClr val="000000"/>
                          </a:solidFill>
                          <a:effectLst/>
                          <a:latin typeface="+mn-lt"/>
                        </a:rPr>
                        <a:t>18</a:t>
                      </a:r>
                    </a:p>
                  </a:txBody>
                  <a:tcPr marL="9525" marR="9525" marT="9525" marB="0"/>
                </a:tc>
                <a:tc>
                  <a:txBody>
                    <a:bodyPr/>
                    <a:lstStyle/>
                    <a:p>
                      <a:pPr algn="ctr" fontAlgn="ctr"/>
                      <a:r>
                        <a:rPr lang="es-CO" sz="1200" b="0" i="0" u="none" strike="noStrike">
                          <a:solidFill>
                            <a:srgbClr val="000000"/>
                          </a:solidFill>
                          <a:effectLst/>
                          <a:latin typeface="+mn-lt"/>
                        </a:rPr>
                        <a:t>21</a:t>
                      </a:r>
                    </a:p>
                  </a:txBody>
                  <a:tcPr marL="9525" marR="9525" marT="9525" marB="0" anchor="ctr"/>
                </a:tc>
                <a:tc>
                  <a:txBody>
                    <a:bodyPr/>
                    <a:lstStyle/>
                    <a:p>
                      <a:pPr algn="ctr" fontAlgn="ctr"/>
                      <a:r>
                        <a:rPr lang="es-CO" sz="12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2567463961"/>
                  </a:ext>
                </a:extLst>
              </a:tr>
              <a:tr h="127539">
                <a:tc>
                  <a:txBody>
                    <a:bodyPr/>
                    <a:lstStyle/>
                    <a:p>
                      <a:pPr algn="ctr" fontAlgn="t"/>
                      <a:r>
                        <a:rPr lang="es-CO" sz="1200" b="0" i="0" u="none" strike="noStrike">
                          <a:solidFill>
                            <a:srgbClr val="000000"/>
                          </a:solidFill>
                          <a:effectLst/>
                          <a:latin typeface="+mn-lt"/>
                        </a:rPr>
                        <a:t>19</a:t>
                      </a:r>
                    </a:p>
                  </a:txBody>
                  <a:tcPr marL="9525" marR="9525" marT="9525" marB="0"/>
                </a:tc>
                <a:tc>
                  <a:txBody>
                    <a:bodyPr/>
                    <a:lstStyle/>
                    <a:p>
                      <a:pPr algn="ctr" fontAlgn="ctr"/>
                      <a:r>
                        <a:rPr lang="es-CO" sz="1200" b="0" i="0" u="none" strike="noStrike">
                          <a:solidFill>
                            <a:srgbClr val="000000"/>
                          </a:solidFill>
                          <a:effectLst/>
                          <a:latin typeface="+mn-lt"/>
                        </a:rPr>
                        <a:t>37</a:t>
                      </a:r>
                    </a:p>
                  </a:txBody>
                  <a:tcPr marL="9525" marR="9525" marT="9525" marB="0" anchor="ctr"/>
                </a:tc>
                <a:tc>
                  <a:txBody>
                    <a:bodyPr/>
                    <a:lstStyle/>
                    <a:p>
                      <a:pPr algn="ctr" fontAlgn="ctr"/>
                      <a:r>
                        <a:rPr lang="es-CO" sz="1200" b="0" i="0" u="none" strike="noStrike">
                          <a:solidFill>
                            <a:srgbClr val="000000"/>
                          </a:solidFill>
                          <a:effectLst/>
                          <a:latin typeface="+mn-lt"/>
                        </a:rPr>
                        <a:t>5%</a:t>
                      </a:r>
                    </a:p>
                  </a:txBody>
                  <a:tcPr marL="9525" marR="9525" marT="9525" marB="0" anchor="ctr"/>
                </a:tc>
                <a:extLst>
                  <a:ext uri="{0D108BD9-81ED-4DB2-BD59-A6C34878D82A}">
                    <a16:rowId xmlns:a16="http://schemas.microsoft.com/office/drawing/2014/main" val="1391314302"/>
                  </a:ext>
                </a:extLst>
              </a:tr>
              <a:tr h="127539">
                <a:tc>
                  <a:txBody>
                    <a:bodyPr/>
                    <a:lstStyle/>
                    <a:p>
                      <a:pPr algn="ctr" fontAlgn="t"/>
                      <a:r>
                        <a:rPr lang="es-CO" sz="1200" b="0" i="0" u="none" strike="noStrike">
                          <a:solidFill>
                            <a:srgbClr val="000000"/>
                          </a:solidFill>
                          <a:effectLst/>
                          <a:latin typeface="+mn-lt"/>
                        </a:rPr>
                        <a:t>20</a:t>
                      </a:r>
                    </a:p>
                  </a:txBody>
                  <a:tcPr marL="9525" marR="9525" marT="9525" marB="0"/>
                </a:tc>
                <a:tc>
                  <a:txBody>
                    <a:bodyPr/>
                    <a:lstStyle/>
                    <a:p>
                      <a:pPr algn="ctr" fontAlgn="ctr"/>
                      <a:r>
                        <a:rPr lang="es-CO" sz="1200" b="0" i="0" u="none" strike="noStrike">
                          <a:solidFill>
                            <a:srgbClr val="000000"/>
                          </a:solidFill>
                          <a:effectLst/>
                          <a:latin typeface="+mn-lt"/>
                        </a:rPr>
                        <a:t>10</a:t>
                      </a:r>
                    </a:p>
                  </a:txBody>
                  <a:tcPr marL="9525" marR="9525" marT="9525" marB="0" anchor="ctr"/>
                </a:tc>
                <a:tc>
                  <a:txBody>
                    <a:bodyPr/>
                    <a:lstStyle/>
                    <a:p>
                      <a:pPr algn="ctr" fontAlgn="ctr"/>
                      <a:r>
                        <a:rPr lang="es-CO" sz="12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3328587108"/>
                  </a:ext>
                </a:extLst>
              </a:tr>
              <a:tr h="127539">
                <a:tc>
                  <a:txBody>
                    <a:bodyPr/>
                    <a:lstStyle/>
                    <a:p>
                      <a:pPr algn="ctr" fontAlgn="t"/>
                      <a:r>
                        <a:rPr lang="es-CO" sz="1200" b="0" i="0" u="none" strike="noStrike">
                          <a:solidFill>
                            <a:srgbClr val="000000"/>
                          </a:solidFill>
                          <a:effectLst/>
                          <a:latin typeface="+mn-lt"/>
                        </a:rPr>
                        <a:t>21</a:t>
                      </a:r>
                    </a:p>
                  </a:txBody>
                  <a:tcPr marL="9525" marR="9525" marT="9525" marB="0"/>
                </a:tc>
                <a:tc>
                  <a:txBody>
                    <a:bodyPr/>
                    <a:lstStyle/>
                    <a:p>
                      <a:pPr algn="ctr" fontAlgn="ctr"/>
                      <a:r>
                        <a:rPr lang="es-CO" sz="1200" b="0" i="0" u="none" strike="noStrike">
                          <a:solidFill>
                            <a:srgbClr val="000000"/>
                          </a:solidFill>
                          <a:effectLst/>
                          <a:latin typeface="+mn-lt"/>
                        </a:rPr>
                        <a:t>18</a:t>
                      </a:r>
                    </a:p>
                  </a:txBody>
                  <a:tcPr marL="9525" marR="9525" marT="9525" marB="0" anchor="ctr"/>
                </a:tc>
                <a:tc>
                  <a:txBody>
                    <a:bodyPr/>
                    <a:lstStyle/>
                    <a:p>
                      <a:pPr algn="ctr" fontAlgn="ctr"/>
                      <a:r>
                        <a:rPr lang="es-CO" sz="1200" b="0" i="0" u="none" strike="noStrike">
                          <a:solidFill>
                            <a:srgbClr val="000000"/>
                          </a:solidFill>
                          <a:effectLst/>
                          <a:latin typeface="+mn-lt"/>
                        </a:rPr>
                        <a:t>6%</a:t>
                      </a:r>
                    </a:p>
                  </a:txBody>
                  <a:tcPr marL="9525" marR="9525" marT="9525" marB="0" anchor="ctr"/>
                </a:tc>
                <a:extLst>
                  <a:ext uri="{0D108BD9-81ED-4DB2-BD59-A6C34878D82A}">
                    <a16:rowId xmlns:a16="http://schemas.microsoft.com/office/drawing/2014/main" val="2188049585"/>
                  </a:ext>
                </a:extLst>
              </a:tr>
              <a:tr h="127539">
                <a:tc>
                  <a:txBody>
                    <a:bodyPr/>
                    <a:lstStyle/>
                    <a:p>
                      <a:pPr algn="ctr" fontAlgn="t"/>
                      <a:r>
                        <a:rPr lang="es-CO" sz="1200" b="0" i="0" u="none" strike="noStrike">
                          <a:solidFill>
                            <a:srgbClr val="000000"/>
                          </a:solidFill>
                          <a:effectLst/>
                          <a:latin typeface="+mn-lt"/>
                        </a:rPr>
                        <a:t>22</a:t>
                      </a:r>
                    </a:p>
                  </a:txBody>
                  <a:tcPr marL="9525" marR="9525" marT="9525" marB="0"/>
                </a:tc>
                <a:tc>
                  <a:txBody>
                    <a:bodyPr/>
                    <a:lstStyle/>
                    <a:p>
                      <a:pPr algn="ctr" fontAlgn="ctr"/>
                      <a:r>
                        <a:rPr lang="es-CO" sz="1200" b="0" i="0" u="none" strike="noStrike" dirty="0">
                          <a:solidFill>
                            <a:srgbClr val="000000"/>
                          </a:solidFill>
                          <a:effectLst/>
                          <a:latin typeface="+mn-lt"/>
                        </a:rPr>
                        <a:t>12</a:t>
                      </a:r>
                    </a:p>
                  </a:txBody>
                  <a:tcPr marL="9525" marR="9525" marT="9525" marB="0" anchor="ctr"/>
                </a:tc>
                <a:tc>
                  <a:txBody>
                    <a:bodyPr/>
                    <a:lstStyle/>
                    <a:p>
                      <a:pPr algn="ctr" fontAlgn="ctr"/>
                      <a:r>
                        <a:rPr lang="es-CO" sz="1200" b="0" i="0" u="none" strike="noStrike" dirty="0">
                          <a:solidFill>
                            <a:srgbClr val="000000"/>
                          </a:solidFill>
                          <a:effectLst/>
                          <a:latin typeface="+mn-lt"/>
                        </a:rPr>
                        <a:t>2%</a:t>
                      </a:r>
                    </a:p>
                  </a:txBody>
                  <a:tcPr marL="9525" marR="9525" marT="9525" marB="0" anchor="ctr"/>
                </a:tc>
                <a:extLst>
                  <a:ext uri="{0D108BD9-81ED-4DB2-BD59-A6C34878D82A}">
                    <a16:rowId xmlns:a16="http://schemas.microsoft.com/office/drawing/2014/main" val="4150406861"/>
                  </a:ext>
                </a:extLst>
              </a:tr>
              <a:tr h="197815">
                <a:tc>
                  <a:txBody>
                    <a:bodyPr/>
                    <a:lstStyle/>
                    <a:p>
                      <a:pPr algn="ctr"/>
                      <a:r>
                        <a:rPr lang="es-CO" sz="1200" b="1" dirty="0">
                          <a:solidFill>
                            <a:schemeClr val="bg1"/>
                          </a:solidFill>
                          <a:latin typeface="+mn-lt"/>
                        </a:rPr>
                        <a:t>Total</a:t>
                      </a:r>
                    </a:p>
                  </a:txBody>
                  <a:tcPr>
                    <a:solidFill>
                      <a:srgbClr val="92D050"/>
                    </a:solidFill>
                  </a:tcPr>
                </a:tc>
                <a:tc>
                  <a:txBody>
                    <a:bodyPr/>
                    <a:lstStyle/>
                    <a:p>
                      <a:pPr algn="ctr"/>
                      <a:r>
                        <a:rPr lang="es-CO" sz="1200" b="1" dirty="0">
                          <a:solidFill>
                            <a:schemeClr val="bg1"/>
                          </a:solidFill>
                          <a:latin typeface="+mn-lt"/>
                        </a:rPr>
                        <a:t>435</a:t>
                      </a:r>
                    </a:p>
                  </a:txBody>
                  <a:tcPr>
                    <a:solidFill>
                      <a:srgbClr val="92D050"/>
                    </a:solidFill>
                  </a:tcPr>
                </a:tc>
                <a:tc>
                  <a:txBody>
                    <a:bodyPr/>
                    <a:lstStyle/>
                    <a:p>
                      <a:pPr algn="ctr"/>
                      <a:r>
                        <a:rPr lang="es-CO" sz="1200" b="1" dirty="0">
                          <a:solidFill>
                            <a:schemeClr val="bg1"/>
                          </a:solidFill>
                          <a:latin typeface="+mn-lt"/>
                        </a:rPr>
                        <a:t>100%</a:t>
                      </a:r>
                    </a:p>
                  </a:txBody>
                  <a:tcPr>
                    <a:solidFill>
                      <a:srgbClr val="92D050"/>
                    </a:solidFill>
                  </a:tcPr>
                </a:tc>
                <a:extLst>
                  <a:ext uri="{0D108BD9-81ED-4DB2-BD59-A6C34878D82A}">
                    <a16:rowId xmlns:a16="http://schemas.microsoft.com/office/drawing/2014/main" val="2713297318"/>
                  </a:ext>
                </a:extLst>
              </a:tr>
            </a:tbl>
          </a:graphicData>
        </a:graphic>
      </p:graphicFrame>
    </p:spTree>
    <p:extLst>
      <p:ext uri="{BB962C8B-B14F-4D97-AF65-F5344CB8AC3E}">
        <p14:creationId xmlns:p14="http://schemas.microsoft.com/office/powerpoint/2010/main" val="356487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60</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FUENTE ENERGÍA </a:t>
            </a:r>
          </a:p>
          <a:p>
            <a:pPr marL="8573" marR="3429">
              <a:spcBef>
                <a:spcPts val="68"/>
              </a:spcBef>
            </a:pPr>
            <a:r>
              <a:rPr lang="es-MX" sz="2363" spc="101" dirty="0">
                <a:solidFill>
                  <a:schemeClr val="accent3">
                    <a:lumMod val="75000"/>
                  </a:schemeClr>
                </a:solidFill>
                <a:latin typeface="+mn-lt"/>
              </a:rPr>
              <a:t>VEHÍCULO</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la fuente de energía principal del vehículo (motocicleta o automóvil)?</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11824"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122</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673582"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87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209</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68</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86</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55</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0463594"/>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658697308"/>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991298092"/>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17132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61</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767408"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20</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33</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100</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56</a:t>
              </a:r>
            </a:p>
          </p:txBody>
        </p:sp>
      </p:grpSp>
      <p:sp>
        <p:nvSpPr>
          <p:cNvPr id="2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FUENTE ENERGÍA </a:t>
            </a:r>
          </a:p>
          <a:p>
            <a:pPr marL="8573" marR="3429">
              <a:spcBef>
                <a:spcPts val="68"/>
              </a:spcBef>
            </a:pPr>
            <a:r>
              <a:rPr lang="es-MX" sz="2363" spc="101" dirty="0">
                <a:solidFill>
                  <a:schemeClr val="accent3">
                    <a:lumMod val="75000"/>
                  </a:schemeClr>
                </a:solidFill>
                <a:latin typeface="+mn-lt"/>
              </a:rPr>
              <a:t>VEHÍCULO</a:t>
            </a:r>
            <a:endParaRPr lang="es-MX" sz="2363" spc="84" dirty="0">
              <a:solidFill>
                <a:schemeClr val="accent3">
                  <a:lumMod val="75000"/>
                </a:schemeClr>
              </a:solidFill>
              <a:latin typeface="+mn-lt"/>
            </a:endParaRPr>
          </a:p>
        </p:txBody>
      </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la fuente de energía principal del vehículo (motocicleta o automóvil)?</a:t>
            </a:r>
          </a:p>
        </p:txBody>
      </p:sp>
      <p:graphicFrame>
        <p:nvGraphicFramePr>
          <p:cNvPr id="2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98510867"/>
              </p:ext>
            </p:extLst>
          </p:nvPr>
        </p:nvGraphicFramePr>
        <p:xfrm>
          <a:off x="-5803"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a 3"/>
          <p:cNvGraphicFramePr>
            <a:graphicFrameLocks noGrp="1"/>
          </p:cNvGraphicFramePr>
          <p:nvPr>
            <p:extLst>
              <p:ext uri="{D42A27DB-BD31-4B8C-83A1-F6EECF244321}">
                <p14:modId xmlns:p14="http://schemas.microsoft.com/office/powerpoint/2010/main" val="2589704830"/>
              </p:ext>
            </p:extLst>
          </p:nvPr>
        </p:nvGraphicFramePr>
        <p:xfrm>
          <a:off x="4661777" y="1782423"/>
          <a:ext cx="7194863" cy="1689530"/>
        </p:xfrm>
        <a:graphic>
          <a:graphicData uri="http://schemas.openxmlformats.org/drawingml/2006/table">
            <a:tbl>
              <a:tblPr>
                <a:tableStyleId>{69C7853C-536D-4A76-A0AE-DD22124D55A5}</a:tableStyleId>
              </a:tblPr>
              <a:tblGrid>
                <a:gridCol w="1902863">
                  <a:extLst>
                    <a:ext uri="{9D8B030D-6E8A-4147-A177-3AD203B41FA5}">
                      <a16:colId xmlns:a16="http://schemas.microsoft.com/office/drawing/2014/main" val="1369951111"/>
                    </a:ext>
                  </a:extLst>
                </a:gridCol>
                <a:gridCol w="756000">
                  <a:extLst>
                    <a:ext uri="{9D8B030D-6E8A-4147-A177-3AD203B41FA5}">
                      <a16:colId xmlns:a16="http://schemas.microsoft.com/office/drawing/2014/main" val="1576665498"/>
                    </a:ext>
                  </a:extLst>
                </a:gridCol>
                <a:gridCol w="756000">
                  <a:extLst>
                    <a:ext uri="{9D8B030D-6E8A-4147-A177-3AD203B41FA5}">
                      <a16:colId xmlns:a16="http://schemas.microsoft.com/office/drawing/2014/main" val="4290008373"/>
                    </a:ext>
                  </a:extLst>
                </a:gridCol>
                <a:gridCol w="756000">
                  <a:extLst>
                    <a:ext uri="{9D8B030D-6E8A-4147-A177-3AD203B41FA5}">
                      <a16:colId xmlns:a16="http://schemas.microsoft.com/office/drawing/2014/main" val="2328119074"/>
                    </a:ext>
                  </a:extLst>
                </a:gridCol>
                <a:gridCol w="756000">
                  <a:extLst>
                    <a:ext uri="{9D8B030D-6E8A-4147-A177-3AD203B41FA5}">
                      <a16:colId xmlns:a16="http://schemas.microsoft.com/office/drawing/2014/main" val="1019452838"/>
                    </a:ext>
                  </a:extLst>
                </a:gridCol>
                <a:gridCol w="756000">
                  <a:extLst>
                    <a:ext uri="{9D8B030D-6E8A-4147-A177-3AD203B41FA5}">
                      <a16:colId xmlns:a16="http://schemas.microsoft.com/office/drawing/2014/main" val="1358531039"/>
                    </a:ext>
                  </a:extLst>
                </a:gridCol>
                <a:gridCol w="756000">
                  <a:extLst>
                    <a:ext uri="{9D8B030D-6E8A-4147-A177-3AD203B41FA5}">
                      <a16:colId xmlns:a16="http://schemas.microsoft.com/office/drawing/2014/main" val="342673760"/>
                    </a:ext>
                  </a:extLst>
                </a:gridCol>
                <a:gridCol w="756000">
                  <a:extLst>
                    <a:ext uri="{9D8B030D-6E8A-4147-A177-3AD203B41FA5}">
                      <a16:colId xmlns:a16="http://schemas.microsoft.com/office/drawing/2014/main" val="4161497700"/>
                    </a:ext>
                  </a:extLst>
                </a:gridCol>
              </a:tblGrid>
              <a:tr h="0">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313" marR="1313" marT="131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313" marR="1313" marT="1313"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1313" marR="1313" marT="131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40326967"/>
                  </a:ext>
                </a:extLst>
              </a:tr>
              <a:tr h="48936">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313" marR="1313" marT="1313"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313" marR="1313" marT="131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313" marR="1313" marT="131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313" marR="1313" marT="1313"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313" marR="1313" marT="131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313" marR="1313" marT="1313" marB="0" anchor="b"/>
                </a:tc>
                <a:extLst>
                  <a:ext uri="{0D108BD9-81ED-4DB2-BD59-A6C34878D82A}">
                    <a16:rowId xmlns:a16="http://schemas.microsoft.com/office/drawing/2014/main" val="697103516"/>
                  </a:ext>
                </a:extLst>
              </a:tr>
              <a:tr h="0">
                <a:tc>
                  <a:txBody>
                    <a:bodyPr/>
                    <a:lstStyle/>
                    <a:p>
                      <a:pPr algn="r" fontAlgn="t"/>
                      <a:r>
                        <a:rPr lang="es-CO" sz="1100" b="1" u="none" strike="noStrike" dirty="0">
                          <a:effectLst/>
                        </a:rPr>
                        <a:t>Gasolina corriente</a:t>
                      </a:r>
                      <a:endParaRPr lang="es-CO" sz="1100" b="1" i="0" u="none" strike="noStrike" dirty="0">
                        <a:solidFill>
                          <a:srgbClr val="000000"/>
                        </a:solidFill>
                        <a:effectLst/>
                        <a:latin typeface="+mn-lt"/>
                      </a:endParaRPr>
                    </a:p>
                  </a:txBody>
                  <a:tcPr marL="1313" marR="1313" marT="1313" marB="0"/>
                </a:tc>
                <a:tc>
                  <a:txBody>
                    <a:bodyPr/>
                    <a:lstStyle/>
                    <a:p>
                      <a:pPr algn="ctr" fontAlgn="ctr"/>
                      <a:r>
                        <a:rPr lang="es-CO" sz="1100" u="none" strike="noStrike">
                          <a:effectLst/>
                        </a:rPr>
                        <a:t>93%</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dirty="0">
                          <a:effectLst/>
                        </a:rPr>
                        <a:t>85%</a:t>
                      </a:r>
                      <a:endParaRPr lang="es-CO" sz="1100" b="0" i="0" u="none" strike="noStrike" dirty="0">
                        <a:solidFill>
                          <a:srgbClr val="000000"/>
                        </a:solidFill>
                        <a:effectLst/>
                        <a:latin typeface="+mn-lt"/>
                      </a:endParaRPr>
                    </a:p>
                  </a:txBody>
                  <a:tcPr marL="1313" marR="1313" marT="1313" marB="0" anchor="ctr"/>
                </a:tc>
                <a:tc>
                  <a:txBody>
                    <a:bodyPr/>
                    <a:lstStyle/>
                    <a:p>
                      <a:pPr algn="ctr" fontAlgn="ctr"/>
                      <a:r>
                        <a:rPr lang="es-CO" sz="1100" u="none" strike="noStrike" dirty="0">
                          <a:effectLst/>
                        </a:rPr>
                        <a:t>98%</a:t>
                      </a:r>
                      <a:endParaRPr lang="es-CO" sz="1100" b="0" i="0" u="none" strike="noStrike" dirty="0">
                        <a:solidFill>
                          <a:srgbClr val="000000"/>
                        </a:solidFill>
                        <a:effectLst/>
                        <a:latin typeface="+mn-lt"/>
                      </a:endParaRPr>
                    </a:p>
                  </a:txBody>
                  <a:tcPr marL="1313" marR="1313" marT="1313" marB="0" anchor="ctr"/>
                </a:tc>
                <a:tc>
                  <a:txBody>
                    <a:bodyPr/>
                    <a:lstStyle/>
                    <a:p>
                      <a:pPr algn="ctr" fontAlgn="ctr"/>
                      <a:r>
                        <a:rPr lang="es-CO" sz="1100" u="none" strike="noStrike" dirty="0">
                          <a:effectLst/>
                        </a:rPr>
                        <a:t>93%</a:t>
                      </a:r>
                      <a:endParaRPr lang="es-CO" sz="1100" b="0" i="0" u="none" strike="noStrike" dirty="0">
                        <a:solidFill>
                          <a:srgbClr val="000000"/>
                        </a:solidFill>
                        <a:effectLst/>
                        <a:latin typeface="+mn-lt"/>
                      </a:endParaRPr>
                    </a:p>
                  </a:txBody>
                  <a:tcPr marL="1313" marR="1313" marT="1313" marB="0" anchor="ctr"/>
                </a:tc>
                <a:tc>
                  <a:txBody>
                    <a:bodyPr/>
                    <a:lstStyle/>
                    <a:p>
                      <a:pPr algn="ctr" fontAlgn="ctr"/>
                      <a:r>
                        <a:rPr lang="es-CO" sz="1100" u="none" strike="noStrike" dirty="0">
                          <a:effectLst/>
                        </a:rPr>
                        <a:t>96%</a:t>
                      </a:r>
                      <a:endParaRPr lang="es-CO" sz="1100" b="0" i="0" u="none" strike="noStrike" dirty="0">
                        <a:solidFill>
                          <a:srgbClr val="000000"/>
                        </a:solidFill>
                        <a:effectLst/>
                        <a:latin typeface="+mn-lt"/>
                      </a:endParaRPr>
                    </a:p>
                  </a:txBody>
                  <a:tcPr marL="1313" marR="1313" marT="1313" marB="0" anchor="ctr"/>
                </a:tc>
                <a:tc>
                  <a:txBody>
                    <a:bodyPr/>
                    <a:lstStyle/>
                    <a:p>
                      <a:pPr algn="ctr" fontAlgn="ctr"/>
                      <a:r>
                        <a:rPr lang="es-CO" sz="1100" u="none" strike="noStrike">
                          <a:effectLst/>
                        </a:rPr>
                        <a:t>79%</a:t>
                      </a:r>
                      <a:endParaRPr lang="es-CO" sz="1100" b="0"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3574009512"/>
                  </a:ext>
                </a:extLst>
              </a:tr>
              <a:tr h="0">
                <a:tc>
                  <a:txBody>
                    <a:bodyPr/>
                    <a:lstStyle/>
                    <a:p>
                      <a:pPr algn="r" fontAlgn="t"/>
                      <a:r>
                        <a:rPr lang="es-CO" sz="1100" b="1" u="none" strike="noStrike" dirty="0">
                          <a:effectLst/>
                        </a:rPr>
                        <a:t>Gasolina extra</a:t>
                      </a:r>
                      <a:endParaRPr lang="es-CO" sz="1100" b="1" i="0" u="none" strike="noStrike" dirty="0">
                        <a:solidFill>
                          <a:srgbClr val="000000"/>
                        </a:solidFill>
                        <a:effectLst/>
                        <a:latin typeface="+mn-lt"/>
                      </a:endParaRPr>
                    </a:p>
                  </a:txBody>
                  <a:tcPr marL="1313" marR="1313" marT="1313"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223920742"/>
                  </a:ext>
                </a:extLst>
              </a:tr>
              <a:tr h="0">
                <a:tc>
                  <a:txBody>
                    <a:bodyPr/>
                    <a:lstStyle/>
                    <a:p>
                      <a:pPr algn="r" fontAlgn="t"/>
                      <a:r>
                        <a:rPr lang="es-CO" sz="1100" b="1" u="none" strike="noStrike" dirty="0">
                          <a:effectLst/>
                        </a:rPr>
                        <a:t>Diésel</a:t>
                      </a:r>
                      <a:endParaRPr lang="es-CO" sz="1100" b="1" i="0" u="none" strike="noStrike" dirty="0">
                        <a:solidFill>
                          <a:srgbClr val="000000"/>
                        </a:solidFill>
                        <a:effectLst/>
                        <a:latin typeface="+mn-lt"/>
                      </a:endParaRPr>
                    </a:p>
                  </a:txBody>
                  <a:tcPr marL="1313" marR="1313" marT="131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3469372841"/>
                  </a:ext>
                </a:extLst>
              </a:tr>
              <a:tr h="48936">
                <a:tc>
                  <a:txBody>
                    <a:bodyPr/>
                    <a:lstStyle/>
                    <a:p>
                      <a:pPr algn="r" fontAlgn="t"/>
                      <a:r>
                        <a:rPr lang="es-MX" sz="1100" b="1" u="none" strike="noStrike" dirty="0">
                          <a:effectLst/>
                        </a:rPr>
                        <a:t>Gas Natural Vehicular y gasolina</a:t>
                      </a:r>
                      <a:endParaRPr lang="es-MX" sz="1100" b="1" i="0" u="none" strike="noStrike" dirty="0">
                        <a:solidFill>
                          <a:srgbClr val="000000"/>
                        </a:solidFill>
                        <a:effectLst/>
                        <a:latin typeface="+mn-lt"/>
                      </a:endParaRPr>
                    </a:p>
                  </a:txBody>
                  <a:tcPr marL="1313" marR="1313" marT="1313" marB="0"/>
                </a:tc>
                <a:tc>
                  <a:txBody>
                    <a:bodyPr/>
                    <a:lstStyle/>
                    <a:p>
                      <a:pPr algn="ctr" fontAlgn="ctr"/>
                      <a:r>
                        <a:rPr lang="es-CO" sz="1100" u="none" strike="noStrike">
                          <a:effectLst/>
                        </a:rPr>
                        <a:t>0,3%</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4200565362"/>
                  </a:ext>
                </a:extLst>
              </a:tr>
              <a:tr h="0">
                <a:tc>
                  <a:txBody>
                    <a:bodyPr/>
                    <a:lstStyle/>
                    <a:p>
                      <a:pPr algn="r" fontAlgn="t"/>
                      <a:r>
                        <a:rPr lang="es-CO" sz="1100" b="1" u="none" strike="noStrike" dirty="0">
                          <a:effectLst/>
                        </a:rPr>
                        <a:t>No sabe/no responde</a:t>
                      </a:r>
                      <a:endParaRPr lang="es-CO" sz="1100" b="1" i="0" u="none" strike="noStrike" dirty="0">
                        <a:solidFill>
                          <a:srgbClr val="000000"/>
                        </a:solidFill>
                        <a:effectLst/>
                        <a:latin typeface="+mn-lt"/>
                      </a:endParaRPr>
                    </a:p>
                  </a:txBody>
                  <a:tcPr marL="1313" marR="1313" marT="131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3670386012"/>
                  </a:ext>
                </a:extLst>
              </a:tr>
              <a:tr h="0">
                <a:tc>
                  <a:txBody>
                    <a:bodyPr/>
                    <a:lstStyle/>
                    <a:p>
                      <a:pPr algn="r" fontAlgn="ctr"/>
                      <a:r>
                        <a:rPr lang="es-CO" sz="1100" b="1" u="none" strike="noStrike" dirty="0">
                          <a:effectLst/>
                        </a:rPr>
                        <a:t>Total</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3955891141"/>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313" marR="1313" marT="1313" marB="0"/>
                </a:tc>
                <a:tc>
                  <a:txBody>
                    <a:bodyPr/>
                    <a:lstStyle/>
                    <a:p>
                      <a:pPr algn="ctr" fontAlgn="ctr"/>
                      <a:r>
                        <a:rPr lang="es-CO" sz="1100" b="1" u="none" strike="noStrike" dirty="0">
                          <a:effectLst/>
                        </a:rPr>
                        <a:t>734.032</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a:effectLst/>
                        </a:rPr>
                        <a:t>106.246</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177.336</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175.906</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129.544</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104.805</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40.195</a:t>
                      </a:r>
                      <a:endParaRPr lang="es-CO" sz="1100" b="1"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2501833169"/>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313" marR="1313" marT="1313" marB="0"/>
                </a:tc>
                <a:tc>
                  <a:txBody>
                    <a:bodyPr/>
                    <a:lstStyle/>
                    <a:p>
                      <a:pPr algn="ctr" fontAlgn="ctr"/>
                      <a:r>
                        <a:rPr lang="es-CO" sz="1100" b="1" u="none" strike="noStrike">
                          <a:effectLst/>
                        </a:rPr>
                        <a:t>209</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27</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53</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37</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25</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13</a:t>
                      </a:r>
                      <a:endParaRPr lang="es-CO" sz="1100" b="1" i="0" u="none" strike="noStrike" dirty="0">
                        <a:solidFill>
                          <a:srgbClr val="000000"/>
                        </a:solidFill>
                        <a:effectLst/>
                        <a:latin typeface="+mn-lt"/>
                      </a:endParaRPr>
                    </a:p>
                  </a:txBody>
                  <a:tcPr marL="1313" marR="1313" marT="1313" marB="0" anchor="ctr"/>
                </a:tc>
                <a:extLst>
                  <a:ext uri="{0D108BD9-81ED-4DB2-BD59-A6C34878D82A}">
                    <a16:rowId xmlns:a16="http://schemas.microsoft.com/office/drawing/2014/main" val="1426724770"/>
                  </a:ext>
                </a:extLst>
              </a:tr>
            </a:tbl>
          </a:graphicData>
        </a:graphic>
      </p:graphicFrame>
    </p:spTree>
    <p:extLst>
      <p:ext uri="{BB962C8B-B14F-4D97-AF65-F5344CB8AC3E}">
        <p14:creationId xmlns:p14="http://schemas.microsoft.com/office/powerpoint/2010/main" val="1133547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62</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AÑO MODELO</a:t>
            </a:r>
          </a:p>
          <a:p>
            <a:pPr marL="8573" marR="3429">
              <a:spcBef>
                <a:spcPts val="68"/>
              </a:spcBef>
            </a:pPr>
            <a:r>
              <a:rPr lang="es-MX" sz="2363" spc="101" dirty="0">
                <a:solidFill>
                  <a:schemeClr val="accent3">
                    <a:lumMod val="75000"/>
                  </a:schemeClr>
                </a:solidFill>
                <a:latin typeface="+mn-lt"/>
              </a:rPr>
              <a:t>VEHÍCULO</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modelo (año) del vehículo? (antigüedad)</a:t>
            </a:r>
          </a:p>
        </p:txBody>
      </p:sp>
      <p:sp>
        <p:nvSpPr>
          <p:cNvPr id="34" name="object 4">
            <a:extLst>
              <a:ext uri="{FF2B5EF4-FFF2-40B4-BE49-F238E27FC236}">
                <a16:creationId xmlns:a16="http://schemas.microsoft.com/office/drawing/2014/main" id="{A7157F5C-9DC2-425E-A31F-74B0C3BE6816}"/>
              </a:ext>
            </a:extLst>
          </p:cNvPr>
          <p:cNvSpPr txBox="1"/>
          <p:nvPr/>
        </p:nvSpPr>
        <p:spPr>
          <a:xfrm>
            <a:off x="2944857"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7008758"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2579547"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6473249"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7049313"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122</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673582"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87</a:t>
              </a:r>
            </a:p>
          </p:txBody>
        </p:sp>
      </p:grpSp>
      <p:grpSp>
        <p:nvGrpSpPr>
          <p:cNvPr id="50" name="Grupo 49"/>
          <p:cNvGrpSpPr/>
          <p:nvPr/>
        </p:nvGrpSpPr>
        <p:grpSpPr>
          <a:xfrm>
            <a:off x="3448913"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209</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250185380"/>
              </p:ext>
            </p:extLst>
          </p:nvPr>
        </p:nvGraphicFramePr>
        <p:xfrm>
          <a:off x="6437732" y="183805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024129986"/>
              </p:ext>
            </p:extLst>
          </p:nvPr>
        </p:nvGraphicFramePr>
        <p:xfrm>
          <a:off x="2656825"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971473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63</a:t>
            </a:fld>
            <a:endParaRPr sz="1350" dirty="0">
              <a:solidFill>
                <a:schemeClr val="accent3">
                  <a:lumMod val="75000"/>
                </a:schemeClr>
              </a:solidFill>
              <a:latin typeface="Calibri"/>
              <a:cs typeface="Calibri"/>
            </a:endParaRPr>
          </a:p>
        </p:txBody>
      </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AÑO MODELO</a:t>
            </a:r>
          </a:p>
          <a:p>
            <a:pPr marL="8573" marR="3429">
              <a:spcBef>
                <a:spcPts val="68"/>
              </a:spcBef>
            </a:pPr>
            <a:r>
              <a:rPr lang="es-MX" sz="2363" spc="101" dirty="0">
                <a:solidFill>
                  <a:schemeClr val="accent3">
                    <a:lumMod val="75000"/>
                  </a:schemeClr>
                </a:solidFill>
                <a:latin typeface="+mn-lt"/>
              </a:rPr>
              <a:t>VEHÍCULO</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modelo (año) del vehículo? (antigüedad)</a:t>
            </a:r>
          </a:p>
        </p:txBody>
      </p:sp>
      <p:sp>
        <p:nvSpPr>
          <p:cNvPr id="23" name="object 8"/>
          <p:cNvSpPr txBox="1"/>
          <p:nvPr/>
        </p:nvSpPr>
        <p:spPr>
          <a:xfrm>
            <a:off x="335360" y="1484016"/>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NSE</a:t>
            </a:r>
          </a:p>
        </p:txBody>
      </p:sp>
      <p:sp>
        <p:nvSpPr>
          <p:cNvPr id="10" name="object 8"/>
          <p:cNvSpPr txBox="1"/>
          <p:nvPr/>
        </p:nvSpPr>
        <p:spPr>
          <a:xfrm>
            <a:off x="5375920" y="1484400"/>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Edad</a:t>
            </a:r>
          </a:p>
        </p:txBody>
      </p:sp>
      <p:graphicFrame>
        <p:nvGraphicFramePr>
          <p:cNvPr id="4" name="Tabla 3"/>
          <p:cNvGraphicFramePr>
            <a:graphicFrameLocks noGrp="1"/>
          </p:cNvGraphicFramePr>
          <p:nvPr>
            <p:extLst>
              <p:ext uri="{D42A27DB-BD31-4B8C-83A1-F6EECF244321}">
                <p14:modId xmlns:p14="http://schemas.microsoft.com/office/powerpoint/2010/main" val="440819972"/>
              </p:ext>
            </p:extLst>
          </p:nvPr>
        </p:nvGraphicFramePr>
        <p:xfrm>
          <a:off x="651122" y="1737049"/>
          <a:ext cx="4436766" cy="4708144"/>
        </p:xfrm>
        <a:graphic>
          <a:graphicData uri="http://schemas.openxmlformats.org/drawingml/2006/table">
            <a:tbl>
              <a:tblPr>
                <a:tableStyleId>{69C7853C-536D-4A76-A0AE-DD22124D55A5}</a:tableStyleId>
              </a:tblPr>
              <a:tblGrid>
                <a:gridCol w="1556766">
                  <a:extLst>
                    <a:ext uri="{9D8B030D-6E8A-4147-A177-3AD203B41FA5}">
                      <a16:colId xmlns:a16="http://schemas.microsoft.com/office/drawing/2014/main" val="2429704360"/>
                    </a:ext>
                  </a:extLst>
                </a:gridCol>
                <a:gridCol w="720000">
                  <a:extLst>
                    <a:ext uri="{9D8B030D-6E8A-4147-A177-3AD203B41FA5}">
                      <a16:colId xmlns:a16="http://schemas.microsoft.com/office/drawing/2014/main" val="3454363086"/>
                    </a:ext>
                  </a:extLst>
                </a:gridCol>
                <a:gridCol w="720000">
                  <a:extLst>
                    <a:ext uri="{9D8B030D-6E8A-4147-A177-3AD203B41FA5}">
                      <a16:colId xmlns:a16="http://schemas.microsoft.com/office/drawing/2014/main" val="3329185270"/>
                    </a:ext>
                  </a:extLst>
                </a:gridCol>
                <a:gridCol w="720000">
                  <a:extLst>
                    <a:ext uri="{9D8B030D-6E8A-4147-A177-3AD203B41FA5}">
                      <a16:colId xmlns:a16="http://schemas.microsoft.com/office/drawing/2014/main" val="227257240"/>
                    </a:ext>
                  </a:extLst>
                </a:gridCol>
                <a:gridCol w="720000">
                  <a:extLst>
                    <a:ext uri="{9D8B030D-6E8A-4147-A177-3AD203B41FA5}">
                      <a16:colId xmlns:a16="http://schemas.microsoft.com/office/drawing/2014/main" val="1502860296"/>
                    </a:ext>
                  </a:extLst>
                </a:gridCol>
              </a:tblGrid>
              <a:tr h="0">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508" marR="508" marT="508" marB="0" anchor="b"/>
                </a:tc>
                <a:tc rowSpan="2">
                  <a:txBody>
                    <a:bodyPr/>
                    <a:lstStyle/>
                    <a:p>
                      <a:pPr algn="ctr" fontAlgn="b"/>
                      <a:r>
                        <a:rPr lang="es-CO" sz="1100" b="1" u="none" strike="noStrike" dirty="0">
                          <a:effectLst/>
                        </a:rPr>
                        <a:t>Total</a:t>
                      </a:r>
                      <a:endParaRPr lang="es-CO" sz="1100" b="1" i="0" u="none" strike="noStrike" dirty="0">
                        <a:solidFill>
                          <a:srgbClr val="000000"/>
                        </a:solidFill>
                        <a:effectLst/>
                        <a:latin typeface="+mn-lt"/>
                      </a:endParaRPr>
                    </a:p>
                  </a:txBody>
                  <a:tcPr marL="508" marR="508" marT="508" marB="0" anchor="ctr"/>
                </a:tc>
                <a:tc gridSpan="3">
                  <a:txBody>
                    <a:bodyPr/>
                    <a:lstStyle/>
                    <a:p>
                      <a:pPr algn="ctr" fontAlgn="b"/>
                      <a:r>
                        <a:rPr lang="es-CO" sz="1100" b="1" u="none" strike="noStrike">
                          <a:effectLst/>
                        </a:rPr>
                        <a:t>Estrato Recodificado</a:t>
                      </a:r>
                      <a:endParaRPr lang="es-CO" sz="1100" b="1" i="0" u="none" strike="noStrike">
                        <a:solidFill>
                          <a:srgbClr val="000000"/>
                        </a:solidFill>
                        <a:effectLst/>
                        <a:latin typeface="+mn-lt"/>
                      </a:endParaRPr>
                    </a:p>
                  </a:txBody>
                  <a:tcPr marL="508" marR="508" marT="508"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76151586"/>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NSE 1-2</a:t>
                      </a:r>
                      <a:endParaRPr lang="es-CO" sz="1100" b="1" i="0" u="none" strike="noStrike" dirty="0">
                        <a:solidFill>
                          <a:srgbClr val="000000"/>
                        </a:solidFill>
                        <a:effectLst/>
                        <a:latin typeface="+mn-lt"/>
                      </a:endParaRPr>
                    </a:p>
                  </a:txBody>
                  <a:tcPr marL="508" marR="508" marT="508" marB="0" anchor="ctr"/>
                </a:tc>
                <a:tc>
                  <a:txBody>
                    <a:bodyPr/>
                    <a:lstStyle/>
                    <a:p>
                      <a:pPr algn="ctr" fontAlgn="b"/>
                      <a:r>
                        <a:rPr lang="es-CO" sz="1100" b="1" u="none" strike="noStrike" dirty="0">
                          <a:effectLst/>
                        </a:rPr>
                        <a:t>NSE 3-4</a:t>
                      </a:r>
                      <a:endParaRPr lang="es-CO" sz="1100" b="1" i="0" u="none" strike="noStrike" dirty="0">
                        <a:solidFill>
                          <a:srgbClr val="000000"/>
                        </a:solidFill>
                        <a:effectLst/>
                        <a:latin typeface="+mn-lt"/>
                      </a:endParaRPr>
                    </a:p>
                  </a:txBody>
                  <a:tcPr marL="508" marR="508" marT="508" marB="0" anchor="ctr"/>
                </a:tc>
                <a:tc>
                  <a:txBody>
                    <a:bodyPr/>
                    <a:lstStyle/>
                    <a:p>
                      <a:pPr algn="ctr" fontAlgn="b"/>
                      <a:r>
                        <a:rPr lang="es-CO" sz="1100" b="1" u="none" strike="noStrike" dirty="0">
                          <a:effectLst/>
                        </a:rPr>
                        <a:t>NSE 5.6</a:t>
                      </a:r>
                      <a:endParaRPr lang="es-CO" sz="1100" b="1" i="0" u="none" strike="noStrike" dirty="0">
                        <a:solidFill>
                          <a:srgbClr val="000000"/>
                        </a:solidFill>
                        <a:effectLst/>
                        <a:latin typeface="+mn-lt"/>
                      </a:endParaRPr>
                    </a:p>
                  </a:txBody>
                  <a:tcPr marL="508" marR="508" marT="508" marB="0" anchor="ctr"/>
                </a:tc>
                <a:extLst>
                  <a:ext uri="{0D108BD9-81ED-4DB2-BD59-A6C34878D82A}">
                    <a16:rowId xmlns:a16="http://schemas.microsoft.com/office/drawing/2014/main" val="2918636481"/>
                  </a:ext>
                </a:extLst>
              </a:tr>
              <a:tr h="0">
                <a:tc>
                  <a:txBody>
                    <a:bodyPr/>
                    <a:lstStyle/>
                    <a:p>
                      <a:pPr algn="r" fontAlgn="t"/>
                      <a:r>
                        <a:rPr lang="es-CO" sz="1100" b="1" u="none" strike="noStrike" dirty="0">
                          <a:effectLst/>
                        </a:rPr>
                        <a:t>2025</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1269375234"/>
                  </a:ext>
                </a:extLst>
              </a:tr>
              <a:tr h="0">
                <a:tc>
                  <a:txBody>
                    <a:bodyPr/>
                    <a:lstStyle/>
                    <a:p>
                      <a:pPr algn="r" fontAlgn="t"/>
                      <a:r>
                        <a:rPr lang="es-CO" sz="1100" b="1" u="none" strike="noStrike">
                          <a:effectLst/>
                        </a:rPr>
                        <a:t>2024</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2757662851"/>
                  </a:ext>
                </a:extLst>
              </a:tr>
              <a:tr h="0">
                <a:tc>
                  <a:txBody>
                    <a:bodyPr/>
                    <a:lstStyle/>
                    <a:p>
                      <a:pPr algn="r" fontAlgn="t"/>
                      <a:r>
                        <a:rPr lang="es-CO" sz="1100" b="1" u="none" strike="noStrike" dirty="0">
                          <a:effectLst/>
                        </a:rPr>
                        <a:t>2023</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1381220974"/>
                  </a:ext>
                </a:extLst>
              </a:tr>
              <a:tr h="0">
                <a:tc>
                  <a:txBody>
                    <a:bodyPr/>
                    <a:lstStyle/>
                    <a:p>
                      <a:pPr algn="r" fontAlgn="t"/>
                      <a:r>
                        <a:rPr lang="es-CO" sz="1100" b="1" u="none" strike="noStrike">
                          <a:effectLst/>
                        </a:rPr>
                        <a:t>2022</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1297829664"/>
                  </a:ext>
                </a:extLst>
              </a:tr>
              <a:tr h="0">
                <a:tc>
                  <a:txBody>
                    <a:bodyPr/>
                    <a:lstStyle/>
                    <a:p>
                      <a:pPr algn="r" fontAlgn="t"/>
                      <a:r>
                        <a:rPr lang="es-CO" sz="1100" b="1" u="none" strike="noStrike">
                          <a:effectLst/>
                        </a:rPr>
                        <a:t>2021</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3398715422"/>
                  </a:ext>
                </a:extLst>
              </a:tr>
              <a:tr h="0">
                <a:tc>
                  <a:txBody>
                    <a:bodyPr/>
                    <a:lstStyle/>
                    <a:p>
                      <a:pPr algn="r" fontAlgn="t"/>
                      <a:r>
                        <a:rPr lang="es-CO" sz="1100" b="1" u="none" strike="noStrike">
                          <a:effectLst/>
                        </a:rPr>
                        <a:t>2020</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4169184656"/>
                  </a:ext>
                </a:extLst>
              </a:tr>
              <a:tr h="0">
                <a:tc>
                  <a:txBody>
                    <a:bodyPr/>
                    <a:lstStyle/>
                    <a:p>
                      <a:pPr algn="r" fontAlgn="t"/>
                      <a:r>
                        <a:rPr lang="es-CO" sz="1100" b="1" u="none" strike="noStrike" dirty="0">
                          <a:effectLst/>
                        </a:rPr>
                        <a:t>2019</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1705759177"/>
                  </a:ext>
                </a:extLst>
              </a:tr>
              <a:tr h="0">
                <a:tc>
                  <a:txBody>
                    <a:bodyPr/>
                    <a:lstStyle/>
                    <a:p>
                      <a:pPr algn="r" fontAlgn="t"/>
                      <a:r>
                        <a:rPr lang="es-CO" sz="1100" b="1" u="none" strike="noStrike" dirty="0">
                          <a:effectLst/>
                        </a:rPr>
                        <a:t>2018</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2607249234"/>
                  </a:ext>
                </a:extLst>
              </a:tr>
              <a:tr h="0">
                <a:tc>
                  <a:txBody>
                    <a:bodyPr/>
                    <a:lstStyle/>
                    <a:p>
                      <a:pPr algn="r" fontAlgn="t"/>
                      <a:r>
                        <a:rPr lang="es-CO" sz="1100" b="1" u="none" strike="noStrike" dirty="0">
                          <a:effectLst/>
                        </a:rPr>
                        <a:t>2017</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3543085031"/>
                  </a:ext>
                </a:extLst>
              </a:tr>
              <a:tr h="0">
                <a:tc>
                  <a:txBody>
                    <a:bodyPr/>
                    <a:lstStyle/>
                    <a:p>
                      <a:pPr algn="r" fontAlgn="t"/>
                      <a:r>
                        <a:rPr lang="es-CO" sz="1100" b="1" u="none" strike="noStrike">
                          <a:effectLst/>
                        </a:rPr>
                        <a:t>2016</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621914354"/>
                  </a:ext>
                </a:extLst>
              </a:tr>
              <a:tr h="0">
                <a:tc>
                  <a:txBody>
                    <a:bodyPr/>
                    <a:lstStyle/>
                    <a:p>
                      <a:pPr algn="r" fontAlgn="t"/>
                      <a:r>
                        <a:rPr lang="es-CO" sz="1100" b="1" u="none" strike="noStrike">
                          <a:effectLst/>
                        </a:rPr>
                        <a:t>2015</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503070641"/>
                  </a:ext>
                </a:extLst>
              </a:tr>
              <a:tr h="0">
                <a:tc>
                  <a:txBody>
                    <a:bodyPr/>
                    <a:lstStyle/>
                    <a:p>
                      <a:pPr algn="r" fontAlgn="t"/>
                      <a:r>
                        <a:rPr lang="es-CO" sz="1100" b="1" u="none" strike="noStrike">
                          <a:effectLst/>
                        </a:rPr>
                        <a:t>2014</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3873683342"/>
                  </a:ext>
                </a:extLst>
              </a:tr>
              <a:tr h="0">
                <a:tc>
                  <a:txBody>
                    <a:bodyPr/>
                    <a:lstStyle/>
                    <a:p>
                      <a:pPr algn="r" fontAlgn="t"/>
                      <a:r>
                        <a:rPr lang="es-CO" sz="1100" b="1" u="none" strike="noStrike">
                          <a:effectLst/>
                        </a:rPr>
                        <a:t>2013</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2919053658"/>
                  </a:ext>
                </a:extLst>
              </a:tr>
              <a:tr h="0">
                <a:tc>
                  <a:txBody>
                    <a:bodyPr/>
                    <a:lstStyle/>
                    <a:p>
                      <a:pPr algn="r" fontAlgn="t"/>
                      <a:r>
                        <a:rPr lang="es-CO" sz="1100" b="1" u="none" strike="noStrike">
                          <a:effectLst/>
                        </a:rPr>
                        <a:t>2012</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2735724789"/>
                  </a:ext>
                </a:extLst>
              </a:tr>
              <a:tr h="0">
                <a:tc>
                  <a:txBody>
                    <a:bodyPr/>
                    <a:lstStyle/>
                    <a:p>
                      <a:pPr algn="r" fontAlgn="t"/>
                      <a:r>
                        <a:rPr lang="es-CO" sz="1100" b="1" u="none" strike="noStrike">
                          <a:effectLst/>
                        </a:rPr>
                        <a:t>2011</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796746067"/>
                  </a:ext>
                </a:extLst>
              </a:tr>
              <a:tr h="0">
                <a:tc>
                  <a:txBody>
                    <a:bodyPr/>
                    <a:lstStyle/>
                    <a:p>
                      <a:pPr algn="r" fontAlgn="t"/>
                      <a:r>
                        <a:rPr lang="es-CO" sz="1100" b="1" u="none" strike="noStrike" dirty="0">
                          <a:effectLst/>
                        </a:rPr>
                        <a:t>2010</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2445526436"/>
                  </a:ext>
                </a:extLst>
              </a:tr>
              <a:tr h="0">
                <a:tc>
                  <a:txBody>
                    <a:bodyPr/>
                    <a:lstStyle/>
                    <a:p>
                      <a:pPr algn="r" fontAlgn="t"/>
                      <a:r>
                        <a:rPr lang="es-CO" sz="1100" b="1" u="none" strike="noStrike" dirty="0">
                          <a:effectLst/>
                        </a:rPr>
                        <a:t>2009</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u="none" strike="noStrike">
                          <a:effectLst/>
                        </a:rPr>
                        <a:t>0,4%</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2259594637"/>
                  </a:ext>
                </a:extLst>
              </a:tr>
              <a:tr h="0">
                <a:tc>
                  <a:txBody>
                    <a:bodyPr/>
                    <a:lstStyle/>
                    <a:p>
                      <a:pPr algn="r" fontAlgn="t"/>
                      <a:r>
                        <a:rPr lang="es-CO" sz="1100" b="1" u="none" strike="noStrike">
                          <a:effectLst/>
                        </a:rPr>
                        <a:t>2008</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1144493857"/>
                  </a:ext>
                </a:extLst>
              </a:tr>
              <a:tr h="0">
                <a:tc>
                  <a:txBody>
                    <a:bodyPr/>
                    <a:lstStyle/>
                    <a:p>
                      <a:pPr algn="r" fontAlgn="t"/>
                      <a:r>
                        <a:rPr lang="es-CO" sz="1100" b="1" u="none" strike="noStrike">
                          <a:effectLst/>
                        </a:rPr>
                        <a:t>2007</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142566056"/>
                  </a:ext>
                </a:extLst>
              </a:tr>
              <a:tr h="0">
                <a:tc>
                  <a:txBody>
                    <a:bodyPr/>
                    <a:lstStyle/>
                    <a:p>
                      <a:pPr algn="r" fontAlgn="t"/>
                      <a:r>
                        <a:rPr lang="es-CO" sz="1100" b="1" u="none" strike="noStrike" dirty="0">
                          <a:effectLst/>
                        </a:rPr>
                        <a:t>2006</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3965343609"/>
                  </a:ext>
                </a:extLst>
              </a:tr>
              <a:tr h="0">
                <a:tc>
                  <a:txBody>
                    <a:bodyPr/>
                    <a:lstStyle/>
                    <a:p>
                      <a:pPr algn="r" fontAlgn="t"/>
                      <a:r>
                        <a:rPr lang="es-CO" sz="1100" b="1" u="none" strike="noStrike">
                          <a:effectLst/>
                        </a:rPr>
                        <a:t>2005</a:t>
                      </a:r>
                      <a:endParaRPr lang="es-CO" sz="1100" b="1" i="0" u="none" strike="noStrike">
                        <a:solidFill>
                          <a:srgbClr val="000000"/>
                        </a:solidFill>
                        <a:effectLst/>
                        <a:latin typeface="+mn-lt"/>
                      </a:endParaRPr>
                    </a:p>
                  </a:txBody>
                  <a:tcPr marL="508" marR="508" marT="508" marB="0"/>
                </a:tc>
                <a:tc>
                  <a:txBody>
                    <a:bodyPr/>
                    <a:lstStyle/>
                    <a:p>
                      <a:pPr algn="ctr" fontAlgn="ctr"/>
                      <a:r>
                        <a:rPr lang="es-CO" sz="1100" u="none" strike="noStrike">
                          <a:effectLst/>
                        </a:rPr>
                        <a:t>0,3%</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2617626014"/>
                  </a:ext>
                </a:extLst>
              </a:tr>
              <a:tr h="0">
                <a:tc>
                  <a:txBody>
                    <a:bodyPr/>
                    <a:lstStyle/>
                    <a:p>
                      <a:pPr algn="r" fontAlgn="t"/>
                      <a:r>
                        <a:rPr lang="es-CO" sz="1100" b="1" u="none" strike="noStrike" dirty="0">
                          <a:effectLst/>
                        </a:rPr>
                        <a:t>Modelos anteriores a 2005</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3922137096"/>
                  </a:ext>
                </a:extLst>
              </a:tr>
              <a:tr h="0">
                <a:tc>
                  <a:txBody>
                    <a:bodyPr/>
                    <a:lstStyle/>
                    <a:p>
                      <a:pPr algn="r" fontAlgn="t"/>
                      <a:r>
                        <a:rPr lang="es-CO" sz="1100" b="1" u="none" strike="noStrike" dirty="0">
                          <a:effectLst/>
                        </a:rPr>
                        <a:t>No sabe / No responde</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115192017"/>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08" marR="508" marT="50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08" marR="508" marT="508" marB="0" anchor="ctr"/>
                </a:tc>
                <a:extLst>
                  <a:ext uri="{0D108BD9-81ED-4DB2-BD59-A6C34878D82A}">
                    <a16:rowId xmlns:a16="http://schemas.microsoft.com/office/drawing/2014/main" val="4044341083"/>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b="1" u="none" strike="noStrike" dirty="0">
                          <a:effectLst/>
                        </a:rPr>
                        <a:t>734.032</a:t>
                      </a:r>
                      <a:endParaRPr lang="es-CO" sz="1100" b="1" i="0" u="none" strike="noStrike" dirty="0">
                        <a:solidFill>
                          <a:srgbClr val="000000"/>
                        </a:solidFill>
                        <a:effectLst/>
                        <a:latin typeface="+mn-lt"/>
                      </a:endParaRPr>
                    </a:p>
                  </a:txBody>
                  <a:tcPr marL="508" marR="508" marT="508" marB="0" anchor="ctr"/>
                </a:tc>
                <a:tc>
                  <a:txBody>
                    <a:bodyPr/>
                    <a:lstStyle/>
                    <a:p>
                      <a:pPr algn="ctr" fontAlgn="ctr"/>
                      <a:r>
                        <a:rPr lang="es-CO" sz="1100" b="1" u="none" strike="noStrike" dirty="0">
                          <a:effectLst/>
                        </a:rPr>
                        <a:t>331.773</a:t>
                      </a:r>
                      <a:endParaRPr lang="es-CO" sz="1100" b="1" i="0" u="none" strike="noStrike" dirty="0">
                        <a:solidFill>
                          <a:srgbClr val="000000"/>
                        </a:solidFill>
                        <a:effectLst/>
                        <a:latin typeface="+mn-lt"/>
                      </a:endParaRPr>
                    </a:p>
                  </a:txBody>
                  <a:tcPr marL="508" marR="508" marT="508" marB="0" anchor="ctr"/>
                </a:tc>
                <a:tc>
                  <a:txBody>
                    <a:bodyPr/>
                    <a:lstStyle/>
                    <a:p>
                      <a:pPr algn="ctr" fontAlgn="ctr"/>
                      <a:r>
                        <a:rPr lang="es-CO" sz="1100" b="1" u="none" strike="noStrike" dirty="0">
                          <a:effectLst/>
                        </a:rPr>
                        <a:t>275.667</a:t>
                      </a:r>
                      <a:endParaRPr lang="es-CO" sz="1100" b="1" i="0" u="none" strike="noStrike" dirty="0">
                        <a:solidFill>
                          <a:srgbClr val="000000"/>
                        </a:solidFill>
                        <a:effectLst/>
                        <a:latin typeface="+mn-lt"/>
                      </a:endParaRPr>
                    </a:p>
                  </a:txBody>
                  <a:tcPr marL="508" marR="508" marT="508" marB="0" anchor="ctr"/>
                </a:tc>
                <a:tc>
                  <a:txBody>
                    <a:bodyPr/>
                    <a:lstStyle/>
                    <a:p>
                      <a:pPr algn="ctr" fontAlgn="ctr"/>
                      <a:r>
                        <a:rPr lang="es-CO" sz="1100" b="1" u="none" strike="noStrike" dirty="0">
                          <a:effectLst/>
                        </a:rPr>
                        <a:t>126.592</a:t>
                      </a:r>
                      <a:endParaRPr lang="es-CO" sz="1100" b="1" i="0" u="none" strike="noStrike" dirty="0">
                        <a:solidFill>
                          <a:srgbClr val="000000"/>
                        </a:solidFill>
                        <a:effectLst/>
                        <a:latin typeface="+mn-lt"/>
                      </a:endParaRPr>
                    </a:p>
                  </a:txBody>
                  <a:tcPr marL="508" marR="508" marT="508" marB="0" anchor="ctr"/>
                </a:tc>
                <a:extLst>
                  <a:ext uri="{0D108BD9-81ED-4DB2-BD59-A6C34878D82A}">
                    <a16:rowId xmlns:a16="http://schemas.microsoft.com/office/drawing/2014/main" val="32882337"/>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08" marR="508" marT="508" marB="0"/>
                </a:tc>
                <a:tc>
                  <a:txBody>
                    <a:bodyPr/>
                    <a:lstStyle/>
                    <a:p>
                      <a:pPr algn="ctr" fontAlgn="ctr"/>
                      <a:r>
                        <a:rPr lang="es-CO" sz="1100" b="1" u="none" strike="noStrike">
                          <a:effectLst/>
                        </a:rPr>
                        <a:t>209</a:t>
                      </a:r>
                      <a:endParaRPr lang="es-CO" sz="1100" b="1" i="0" u="none" strike="noStrike">
                        <a:solidFill>
                          <a:srgbClr val="000000"/>
                        </a:solidFill>
                        <a:effectLst/>
                        <a:latin typeface="+mn-lt"/>
                      </a:endParaRPr>
                    </a:p>
                  </a:txBody>
                  <a:tcPr marL="508" marR="508" marT="508" marB="0" anchor="ctr"/>
                </a:tc>
                <a:tc>
                  <a:txBody>
                    <a:bodyPr/>
                    <a:lstStyle/>
                    <a:p>
                      <a:pPr algn="ctr" fontAlgn="ctr"/>
                      <a:r>
                        <a:rPr lang="es-CO" sz="1100" b="1" u="none" strike="noStrike">
                          <a:effectLst/>
                        </a:rPr>
                        <a:t>68</a:t>
                      </a:r>
                      <a:endParaRPr lang="es-CO" sz="1100" b="1" i="0" u="none" strike="noStrike">
                        <a:solidFill>
                          <a:srgbClr val="000000"/>
                        </a:solidFill>
                        <a:effectLst/>
                        <a:latin typeface="+mn-lt"/>
                      </a:endParaRPr>
                    </a:p>
                  </a:txBody>
                  <a:tcPr marL="508" marR="508" marT="508" marB="0" anchor="ctr"/>
                </a:tc>
                <a:tc>
                  <a:txBody>
                    <a:bodyPr/>
                    <a:lstStyle/>
                    <a:p>
                      <a:pPr algn="ctr" fontAlgn="ctr"/>
                      <a:r>
                        <a:rPr lang="es-CO" sz="1100" b="1" u="none" strike="noStrike">
                          <a:effectLst/>
                        </a:rPr>
                        <a:t>86</a:t>
                      </a:r>
                      <a:endParaRPr lang="es-CO" sz="1100" b="1" i="0" u="none" strike="noStrike">
                        <a:solidFill>
                          <a:srgbClr val="000000"/>
                        </a:solidFill>
                        <a:effectLst/>
                        <a:latin typeface="+mn-lt"/>
                      </a:endParaRPr>
                    </a:p>
                  </a:txBody>
                  <a:tcPr marL="508" marR="508" marT="508" marB="0" anchor="ctr"/>
                </a:tc>
                <a:tc>
                  <a:txBody>
                    <a:bodyPr/>
                    <a:lstStyle/>
                    <a:p>
                      <a:pPr algn="ctr" fontAlgn="ctr"/>
                      <a:r>
                        <a:rPr lang="es-CO" sz="1100" b="1" u="none" strike="noStrike" dirty="0">
                          <a:effectLst/>
                        </a:rPr>
                        <a:t>55</a:t>
                      </a:r>
                      <a:endParaRPr lang="es-CO" sz="1100" b="1" i="0" u="none" strike="noStrike" dirty="0">
                        <a:solidFill>
                          <a:srgbClr val="000000"/>
                        </a:solidFill>
                        <a:effectLst/>
                        <a:latin typeface="+mn-lt"/>
                      </a:endParaRPr>
                    </a:p>
                  </a:txBody>
                  <a:tcPr marL="508" marR="508" marT="508" marB="0" anchor="ctr"/>
                </a:tc>
                <a:extLst>
                  <a:ext uri="{0D108BD9-81ED-4DB2-BD59-A6C34878D82A}">
                    <a16:rowId xmlns:a16="http://schemas.microsoft.com/office/drawing/2014/main" val="3511284629"/>
                  </a:ext>
                </a:extLst>
              </a:tr>
            </a:tbl>
          </a:graphicData>
        </a:graphic>
      </p:graphicFrame>
      <p:graphicFrame>
        <p:nvGraphicFramePr>
          <p:cNvPr id="5" name="Tabla 4"/>
          <p:cNvGraphicFramePr>
            <a:graphicFrameLocks noGrp="1"/>
          </p:cNvGraphicFramePr>
          <p:nvPr>
            <p:extLst>
              <p:ext uri="{D42A27DB-BD31-4B8C-83A1-F6EECF244321}">
                <p14:modId xmlns:p14="http://schemas.microsoft.com/office/powerpoint/2010/main" val="4128084123"/>
              </p:ext>
            </p:extLst>
          </p:nvPr>
        </p:nvGraphicFramePr>
        <p:xfrm>
          <a:off x="5403860" y="1767320"/>
          <a:ext cx="6596796" cy="4708564"/>
        </p:xfrm>
        <a:graphic>
          <a:graphicData uri="http://schemas.openxmlformats.org/drawingml/2006/table">
            <a:tbl>
              <a:tblPr>
                <a:tableStyleId>{69C7853C-536D-4A76-A0AE-DD22124D55A5}</a:tableStyleId>
              </a:tblPr>
              <a:tblGrid>
                <a:gridCol w="1556796">
                  <a:extLst>
                    <a:ext uri="{9D8B030D-6E8A-4147-A177-3AD203B41FA5}">
                      <a16:colId xmlns:a16="http://schemas.microsoft.com/office/drawing/2014/main" val="1088400943"/>
                    </a:ext>
                  </a:extLst>
                </a:gridCol>
                <a:gridCol w="720000">
                  <a:extLst>
                    <a:ext uri="{9D8B030D-6E8A-4147-A177-3AD203B41FA5}">
                      <a16:colId xmlns:a16="http://schemas.microsoft.com/office/drawing/2014/main" val="1189758151"/>
                    </a:ext>
                  </a:extLst>
                </a:gridCol>
                <a:gridCol w="720000">
                  <a:extLst>
                    <a:ext uri="{9D8B030D-6E8A-4147-A177-3AD203B41FA5}">
                      <a16:colId xmlns:a16="http://schemas.microsoft.com/office/drawing/2014/main" val="2088141031"/>
                    </a:ext>
                  </a:extLst>
                </a:gridCol>
                <a:gridCol w="720000">
                  <a:extLst>
                    <a:ext uri="{9D8B030D-6E8A-4147-A177-3AD203B41FA5}">
                      <a16:colId xmlns:a16="http://schemas.microsoft.com/office/drawing/2014/main" val="4180113398"/>
                    </a:ext>
                  </a:extLst>
                </a:gridCol>
                <a:gridCol w="720000">
                  <a:extLst>
                    <a:ext uri="{9D8B030D-6E8A-4147-A177-3AD203B41FA5}">
                      <a16:colId xmlns:a16="http://schemas.microsoft.com/office/drawing/2014/main" val="2659750865"/>
                    </a:ext>
                  </a:extLst>
                </a:gridCol>
                <a:gridCol w="720000">
                  <a:extLst>
                    <a:ext uri="{9D8B030D-6E8A-4147-A177-3AD203B41FA5}">
                      <a16:colId xmlns:a16="http://schemas.microsoft.com/office/drawing/2014/main" val="4123897504"/>
                    </a:ext>
                  </a:extLst>
                </a:gridCol>
                <a:gridCol w="720000">
                  <a:extLst>
                    <a:ext uri="{9D8B030D-6E8A-4147-A177-3AD203B41FA5}">
                      <a16:colId xmlns:a16="http://schemas.microsoft.com/office/drawing/2014/main" val="1239976770"/>
                    </a:ext>
                  </a:extLst>
                </a:gridCol>
                <a:gridCol w="720000">
                  <a:extLst>
                    <a:ext uri="{9D8B030D-6E8A-4147-A177-3AD203B41FA5}">
                      <a16:colId xmlns:a16="http://schemas.microsoft.com/office/drawing/2014/main" val="2202335605"/>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523" marR="523" marT="52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23" marR="523" marT="523"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523" marR="523" marT="52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54594792"/>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523" marR="523" marT="52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523" marR="523" marT="52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523" marR="523" marT="52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523" marR="523" marT="523"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523" marR="523" marT="52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523" marR="523" marT="523" marB="0" anchor="b"/>
                </a:tc>
                <a:extLst>
                  <a:ext uri="{0D108BD9-81ED-4DB2-BD59-A6C34878D82A}">
                    <a16:rowId xmlns:a16="http://schemas.microsoft.com/office/drawing/2014/main" val="4179120641"/>
                  </a:ext>
                </a:extLst>
              </a:tr>
              <a:tr h="0">
                <a:tc>
                  <a:txBody>
                    <a:bodyPr/>
                    <a:lstStyle/>
                    <a:p>
                      <a:pPr algn="r" fontAlgn="t"/>
                      <a:r>
                        <a:rPr lang="es-CO" sz="1100" b="1" u="none" strike="noStrike" dirty="0">
                          <a:effectLst/>
                        </a:rPr>
                        <a:t>2025</a:t>
                      </a:r>
                      <a:endParaRPr lang="es-CO" sz="1100" b="1" i="0" u="none" strike="noStrike" dirty="0">
                        <a:solidFill>
                          <a:srgbClr val="000000"/>
                        </a:solidFill>
                        <a:effectLst/>
                        <a:latin typeface="+mn-lt"/>
                      </a:endParaRPr>
                    </a:p>
                  </a:txBody>
                  <a:tcPr marL="523" marR="523" marT="523"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154607127"/>
                  </a:ext>
                </a:extLst>
              </a:tr>
              <a:tr h="0">
                <a:tc>
                  <a:txBody>
                    <a:bodyPr/>
                    <a:lstStyle/>
                    <a:p>
                      <a:pPr algn="r" fontAlgn="t"/>
                      <a:r>
                        <a:rPr lang="es-CO" sz="1100" b="1" u="none" strike="noStrike" dirty="0">
                          <a:effectLst/>
                        </a:rPr>
                        <a:t>2024</a:t>
                      </a:r>
                      <a:endParaRPr lang="es-CO" sz="1100" b="1" i="0" u="none" strike="noStrike" dirty="0">
                        <a:solidFill>
                          <a:srgbClr val="000000"/>
                        </a:solidFill>
                        <a:effectLst/>
                        <a:latin typeface="+mn-lt"/>
                      </a:endParaRPr>
                    </a:p>
                  </a:txBody>
                  <a:tcPr marL="523" marR="523" marT="523"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2055728621"/>
                  </a:ext>
                </a:extLst>
              </a:tr>
              <a:tr h="0">
                <a:tc>
                  <a:txBody>
                    <a:bodyPr/>
                    <a:lstStyle/>
                    <a:p>
                      <a:pPr algn="r" fontAlgn="t"/>
                      <a:r>
                        <a:rPr lang="es-CO" sz="1100" b="1" u="none" strike="noStrike">
                          <a:effectLst/>
                        </a:rPr>
                        <a:t>2023</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678518547"/>
                  </a:ext>
                </a:extLst>
              </a:tr>
              <a:tr h="0">
                <a:tc>
                  <a:txBody>
                    <a:bodyPr/>
                    <a:lstStyle/>
                    <a:p>
                      <a:pPr algn="r" fontAlgn="t"/>
                      <a:r>
                        <a:rPr lang="es-CO" sz="1100" b="1" u="none" strike="noStrike">
                          <a:effectLst/>
                        </a:rPr>
                        <a:t>2022</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3727352358"/>
                  </a:ext>
                </a:extLst>
              </a:tr>
              <a:tr h="0">
                <a:tc>
                  <a:txBody>
                    <a:bodyPr/>
                    <a:lstStyle/>
                    <a:p>
                      <a:pPr algn="r" fontAlgn="t"/>
                      <a:r>
                        <a:rPr lang="es-CO" sz="1100" b="1" u="none" strike="noStrike">
                          <a:effectLst/>
                        </a:rPr>
                        <a:t>2021</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1395216181"/>
                  </a:ext>
                </a:extLst>
              </a:tr>
              <a:tr h="0">
                <a:tc>
                  <a:txBody>
                    <a:bodyPr/>
                    <a:lstStyle/>
                    <a:p>
                      <a:pPr algn="r" fontAlgn="t"/>
                      <a:r>
                        <a:rPr lang="es-CO" sz="1100" b="1" u="none" strike="noStrike">
                          <a:effectLst/>
                        </a:rPr>
                        <a:t>2020</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4235039187"/>
                  </a:ext>
                </a:extLst>
              </a:tr>
              <a:tr h="0">
                <a:tc>
                  <a:txBody>
                    <a:bodyPr/>
                    <a:lstStyle/>
                    <a:p>
                      <a:pPr algn="r" fontAlgn="t"/>
                      <a:r>
                        <a:rPr lang="es-CO" sz="1100" b="1" u="none" strike="noStrike" dirty="0">
                          <a:effectLst/>
                        </a:rPr>
                        <a:t>2019</a:t>
                      </a:r>
                      <a:endParaRPr lang="es-CO" sz="1100" b="1" i="0" u="none" strike="noStrike" dirty="0">
                        <a:solidFill>
                          <a:srgbClr val="000000"/>
                        </a:solidFill>
                        <a:effectLst/>
                        <a:latin typeface="+mn-lt"/>
                      </a:endParaRPr>
                    </a:p>
                  </a:txBody>
                  <a:tcPr marL="523" marR="523" marT="523"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3801843007"/>
                  </a:ext>
                </a:extLst>
              </a:tr>
              <a:tr h="0">
                <a:tc>
                  <a:txBody>
                    <a:bodyPr/>
                    <a:lstStyle/>
                    <a:p>
                      <a:pPr algn="r" fontAlgn="t"/>
                      <a:r>
                        <a:rPr lang="es-CO" sz="1100" b="1" u="none" strike="noStrike">
                          <a:effectLst/>
                        </a:rPr>
                        <a:t>2018</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1045628276"/>
                  </a:ext>
                </a:extLst>
              </a:tr>
              <a:tr h="0">
                <a:tc>
                  <a:txBody>
                    <a:bodyPr/>
                    <a:lstStyle/>
                    <a:p>
                      <a:pPr algn="r" fontAlgn="t"/>
                      <a:r>
                        <a:rPr lang="es-CO" sz="1100" b="1" u="none" strike="noStrike">
                          <a:effectLst/>
                        </a:rPr>
                        <a:t>2017</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2415323186"/>
                  </a:ext>
                </a:extLst>
              </a:tr>
              <a:tr h="0">
                <a:tc>
                  <a:txBody>
                    <a:bodyPr/>
                    <a:lstStyle/>
                    <a:p>
                      <a:pPr algn="r" fontAlgn="t"/>
                      <a:r>
                        <a:rPr lang="es-CO" sz="1100" b="1" u="none" strike="noStrike">
                          <a:effectLst/>
                        </a:rPr>
                        <a:t>2016</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165742970"/>
                  </a:ext>
                </a:extLst>
              </a:tr>
              <a:tr h="0">
                <a:tc>
                  <a:txBody>
                    <a:bodyPr/>
                    <a:lstStyle/>
                    <a:p>
                      <a:pPr algn="r" fontAlgn="t"/>
                      <a:r>
                        <a:rPr lang="es-CO" sz="1100" b="1" u="none" strike="noStrike">
                          <a:effectLst/>
                        </a:rPr>
                        <a:t>2015</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2761269372"/>
                  </a:ext>
                </a:extLst>
              </a:tr>
              <a:tr h="0">
                <a:tc>
                  <a:txBody>
                    <a:bodyPr/>
                    <a:lstStyle/>
                    <a:p>
                      <a:pPr algn="r" fontAlgn="t"/>
                      <a:r>
                        <a:rPr lang="es-CO" sz="1100" b="1" u="none" strike="noStrike">
                          <a:effectLst/>
                        </a:rPr>
                        <a:t>2014</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4124910310"/>
                  </a:ext>
                </a:extLst>
              </a:tr>
              <a:tr h="0">
                <a:tc>
                  <a:txBody>
                    <a:bodyPr/>
                    <a:lstStyle/>
                    <a:p>
                      <a:pPr algn="r" fontAlgn="t"/>
                      <a:r>
                        <a:rPr lang="es-CO" sz="1100" b="1" u="none" strike="noStrike">
                          <a:effectLst/>
                        </a:rPr>
                        <a:t>2013</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2051795922"/>
                  </a:ext>
                </a:extLst>
              </a:tr>
              <a:tr h="0">
                <a:tc>
                  <a:txBody>
                    <a:bodyPr/>
                    <a:lstStyle/>
                    <a:p>
                      <a:pPr algn="r" fontAlgn="t"/>
                      <a:r>
                        <a:rPr lang="es-CO" sz="1100" b="1" u="none" strike="noStrike">
                          <a:effectLst/>
                        </a:rPr>
                        <a:t>2012</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2575446058"/>
                  </a:ext>
                </a:extLst>
              </a:tr>
              <a:tr h="0">
                <a:tc>
                  <a:txBody>
                    <a:bodyPr/>
                    <a:lstStyle/>
                    <a:p>
                      <a:pPr algn="r" fontAlgn="t"/>
                      <a:r>
                        <a:rPr lang="es-CO" sz="1100" b="1" u="none" strike="noStrike" dirty="0">
                          <a:effectLst/>
                        </a:rPr>
                        <a:t>2011</a:t>
                      </a:r>
                      <a:endParaRPr lang="es-CO" sz="1100" b="1" i="0" u="none" strike="noStrike" dirty="0">
                        <a:solidFill>
                          <a:srgbClr val="000000"/>
                        </a:solidFill>
                        <a:effectLst/>
                        <a:latin typeface="+mn-lt"/>
                      </a:endParaRPr>
                    </a:p>
                  </a:txBody>
                  <a:tcPr marL="523" marR="523" marT="523"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231998006"/>
                  </a:ext>
                </a:extLst>
              </a:tr>
              <a:tr h="0">
                <a:tc>
                  <a:txBody>
                    <a:bodyPr/>
                    <a:lstStyle/>
                    <a:p>
                      <a:pPr algn="r" fontAlgn="t"/>
                      <a:r>
                        <a:rPr lang="es-CO" sz="1100" b="1" u="none" strike="noStrike" dirty="0">
                          <a:effectLst/>
                        </a:rPr>
                        <a:t>2010</a:t>
                      </a:r>
                      <a:endParaRPr lang="es-CO" sz="1100" b="1" i="0" u="none" strike="noStrike" dirty="0">
                        <a:solidFill>
                          <a:srgbClr val="000000"/>
                        </a:solidFill>
                        <a:effectLst/>
                        <a:latin typeface="+mn-lt"/>
                      </a:endParaRPr>
                    </a:p>
                  </a:txBody>
                  <a:tcPr marL="523" marR="523" marT="523"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1228076321"/>
                  </a:ext>
                </a:extLst>
              </a:tr>
              <a:tr h="0">
                <a:tc>
                  <a:txBody>
                    <a:bodyPr/>
                    <a:lstStyle/>
                    <a:p>
                      <a:pPr algn="r" fontAlgn="t"/>
                      <a:r>
                        <a:rPr lang="es-CO" sz="1100" b="1" u="none" strike="noStrike" dirty="0">
                          <a:effectLst/>
                        </a:rPr>
                        <a:t>2009</a:t>
                      </a:r>
                      <a:endParaRPr lang="es-CO" sz="1100" b="1" i="0" u="none" strike="noStrike" dirty="0">
                        <a:solidFill>
                          <a:srgbClr val="000000"/>
                        </a:solidFill>
                        <a:effectLst/>
                        <a:latin typeface="+mn-lt"/>
                      </a:endParaRPr>
                    </a:p>
                  </a:txBody>
                  <a:tcPr marL="523" marR="523" marT="523" marB="0"/>
                </a:tc>
                <a:tc>
                  <a:txBody>
                    <a:bodyPr/>
                    <a:lstStyle/>
                    <a:p>
                      <a:pPr algn="ctr" fontAlgn="ctr"/>
                      <a:r>
                        <a:rPr lang="es-CO" sz="1100" u="none" strike="noStrike">
                          <a:effectLst/>
                        </a:rPr>
                        <a:t>0,4%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3162398045"/>
                  </a:ext>
                </a:extLst>
              </a:tr>
              <a:tr h="0">
                <a:tc>
                  <a:txBody>
                    <a:bodyPr/>
                    <a:lstStyle/>
                    <a:p>
                      <a:pPr algn="r" fontAlgn="t"/>
                      <a:r>
                        <a:rPr lang="es-CO" sz="1100" b="1" u="none" strike="noStrike">
                          <a:effectLst/>
                        </a:rPr>
                        <a:t>2008</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2060102502"/>
                  </a:ext>
                </a:extLst>
              </a:tr>
              <a:tr h="0">
                <a:tc>
                  <a:txBody>
                    <a:bodyPr/>
                    <a:lstStyle/>
                    <a:p>
                      <a:pPr algn="r" fontAlgn="t"/>
                      <a:r>
                        <a:rPr lang="es-CO" sz="1100" b="1" u="none" strike="noStrike">
                          <a:effectLst/>
                        </a:rPr>
                        <a:t>2007</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2489184041"/>
                  </a:ext>
                </a:extLst>
              </a:tr>
              <a:tr h="0">
                <a:tc>
                  <a:txBody>
                    <a:bodyPr/>
                    <a:lstStyle/>
                    <a:p>
                      <a:pPr algn="r" fontAlgn="t"/>
                      <a:r>
                        <a:rPr lang="es-CO" sz="1100" b="1" u="none" strike="noStrike">
                          <a:effectLst/>
                        </a:rPr>
                        <a:t>2006</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922091264"/>
                  </a:ext>
                </a:extLst>
              </a:tr>
              <a:tr h="0">
                <a:tc>
                  <a:txBody>
                    <a:bodyPr/>
                    <a:lstStyle/>
                    <a:p>
                      <a:pPr algn="r" fontAlgn="t"/>
                      <a:r>
                        <a:rPr lang="es-CO" sz="1100" b="1" u="none" strike="noStrike" dirty="0">
                          <a:effectLst/>
                        </a:rPr>
                        <a:t>2005</a:t>
                      </a:r>
                      <a:endParaRPr lang="es-CO" sz="1100" b="1" i="0" u="none" strike="noStrike" dirty="0">
                        <a:solidFill>
                          <a:srgbClr val="000000"/>
                        </a:solidFill>
                        <a:effectLst/>
                        <a:latin typeface="+mn-lt"/>
                      </a:endParaRPr>
                    </a:p>
                  </a:txBody>
                  <a:tcPr marL="523" marR="523" marT="523" marB="0"/>
                </a:tc>
                <a:tc>
                  <a:txBody>
                    <a:bodyPr/>
                    <a:lstStyle/>
                    <a:p>
                      <a:pPr algn="ctr" fontAlgn="ctr"/>
                      <a:r>
                        <a:rPr lang="es-CO" sz="1100" u="none" strike="noStrike">
                          <a:effectLst/>
                        </a:rPr>
                        <a:t>0,3%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593394467"/>
                  </a:ext>
                </a:extLst>
              </a:tr>
              <a:tr h="0">
                <a:tc>
                  <a:txBody>
                    <a:bodyPr/>
                    <a:lstStyle/>
                    <a:p>
                      <a:pPr algn="r" fontAlgn="t"/>
                      <a:r>
                        <a:rPr lang="es-CO" sz="1100" b="1" u="none" strike="noStrike">
                          <a:effectLst/>
                        </a:rPr>
                        <a:t>Modelos anteriores a 2005</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33%</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3438179440"/>
                  </a:ext>
                </a:extLst>
              </a:tr>
              <a:tr h="0">
                <a:tc>
                  <a:txBody>
                    <a:bodyPr/>
                    <a:lstStyle/>
                    <a:p>
                      <a:pPr algn="r" fontAlgn="t"/>
                      <a:r>
                        <a:rPr lang="es-CO" sz="1100" b="1" u="none" strike="noStrike">
                          <a:effectLst/>
                        </a:rPr>
                        <a:t>No sabe / No responde</a:t>
                      </a:r>
                      <a:endParaRPr lang="es-CO" sz="1100" b="1" i="0" u="none" strike="noStrike">
                        <a:solidFill>
                          <a:srgbClr val="000000"/>
                        </a:solidFill>
                        <a:effectLst/>
                        <a:latin typeface="+mn-lt"/>
                      </a:endParaRPr>
                    </a:p>
                  </a:txBody>
                  <a:tcPr marL="523" marR="523" marT="523"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2189807002"/>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523" marR="523" marT="523" marB="0"/>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23" marR="523" marT="52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683046607"/>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523" marR="523" marT="523" marB="0"/>
                </a:tc>
                <a:tc>
                  <a:txBody>
                    <a:bodyPr/>
                    <a:lstStyle/>
                    <a:p>
                      <a:pPr algn="ctr" fontAlgn="ctr"/>
                      <a:r>
                        <a:rPr lang="es-CO" sz="1100" b="1" u="none" strike="noStrike" dirty="0">
                          <a:effectLst/>
                        </a:rPr>
                        <a:t>734.032</a:t>
                      </a:r>
                      <a:endParaRPr lang="es-CO" sz="1100" b="1" i="0" u="none" strike="noStrike" dirty="0">
                        <a:solidFill>
                          <a:srgbClr val="000000"/>
                        </a:solidFill>
                        <a:effectLst/>
                        <a:latin typeface="+mn-lt"/>
                      </a:endParaRPr>
                    </a:p>
                  </a:txBody>
                  <a:tcPr marL="523" marR="523" marT="523" marB="0" anchor="ctr"/>
                </a:tc>
                <a:tc>
                  <a:txBody>
                    <a:bodyPr/>
                    <a:lstStyle/>
                    <a:p>
                      <a:pPr algn="ctr" fontAlgn="ctr"/>
                      <a:r>
                        <a:rPr lang="es-CO" sz="1100" b="1" u="none" strike="noStrike" dirty="0">
                          <a:effectLst/>
                        </a:rPr>
                        <a:t>106.246</a:t>
                      </a:r>
                      <a:endParaRPr lang="es-CO" sz="1100" b="1" i="0" u="none" strike="noStrike" dirty="0">
                        <a:solidFill>
                          <a:srgbClr val="000000"/>
                        </a:solidFill>
                        <a:effectLst/>
                        <a:latin typeface="+mn-lt"/>
                      </a:endParaRPr>
                    </a:p>
                  </a:txBody>
                  <a:tcPr marL="523" marR="523" marT="523" marB="0" anchor="ctr"/>
                </a:tc>
                <a:tc>
                  <a:txBody>
                    <a:bodyPr/>
                    <a:lstStyle/>
                    <a:p>
                      <a:pPr algn="ctr" fontAlgn="ctr"/>
                      <a:r>
                        <a:rPr lang="es-CO" sz="1100" b="1" u="none" strike="noStrike" dirty="0">
                          <a:effectLst/>
                        </a:rPr>
                        <a:t>177.336</a:t>
                      </a:r>
                      <a:endParaRPr lang="es-CO" sz="1100" b="1" i="0" u="none" strike="noStrike" dirty="0">
                        <a:solidFill>
                          <a:srgbClr val="000000"/>
                        </a:solidFill>
                        <a:effectLst/>
                        <a:latin typeface="+mn-lt"/>
                      </a:endParaRPr>
                    </a:p>
                  </a:txBody>
                  <a:tcPr marL="523" marR="523" marT="523" marB="0" anchor="ctr"/>
                </a:tc>
                <a:tc>
                  <a:txBody>
                    <a:bodyPr/>
                    <a:lstStyle/>
                    <a:p>
                      <a:pPr algn="ctr" fontAlgn="ctr"/>
                      <a:r>
                        <a:rPr lang="es-CO" sz="1100" b="1" u="none" strike="noStrike" dirty="0">
                          <a:effectLst/>
                        </a:rPr>
                        <a:t>175.906</a:t>
                      </a:r>
                      <a:endParaRPr lang="es-CO" sz="1100" b="1" i="0" u="none" strike="noStrike" dirty="0">
                        <a:solidFill>
                          <a:srgbClr val="000000"/>
                        </a:solidFill>
                        <a:effectLst/>
                        <a:latin typeface="+mn-lt"/>
                      </a:endParaRPr>
                    </a:p>
                  </a:txBody>
                  <a:tcPr marL="523" marR="523" marT="523" marB="0" anchor="ctr"/>
                </a:tc>
                <a:tc>
                  <a:txBody>
                    <a:bodyPr/>
                    <a:lstStyle/>
                    <a:p>
                      <a:pPr algn="ctr" fontAlgn="ctr"/>
                      <a:r>
                        <a:rPr lang="es-CO" sz="1100" b="1" u="none" strike="noStrike">
                          <a:effectLst/>
                        </a:rPr>
                        <a:t>129.544</a:t>
                      </a:r>
                      <a:endParaRPr lang="es-CO" sz="1100" b="1" i="0" u="none" strike="noStrike">
                        <a:solidFill>
                          <a:srgbClr val="000000"/>
                        </a:solidFill>
                        <a:effectLst/>
                        <a:latin typeface="+mn-lt"/>
                      </a:endParaRPr>
                    </a:p>
                  </a:txBody>
                  <a:tcPr marL="523" marR="523" marT="523" marB="0" anchor="ctr"/>
                </a:tc>
                <a:tc>
                  <a:txBody>
                    <a:bodyPr/>
                    <a:lstStyle/>
                    <a:p>
                      <a:pPr algn="ctr" fontAlgn="ctr"/>
                      <a:r>
                        <a:rPr lang="es-CO" sz="1100" b="1" u="none" strike="noStrike">
                          <a:effectLst/>
                        </a:rPr>
                        <a:t>104.805</a:t>
                      </a:r>
                      <a:endParaRPr lang="es-CO" sz="1100" b="1" i="0" u="none" strike="noStrike">
                        <a:solidFill>
                          <a:srgbClr val="000000"/>
                        </a:solidFill>
                        <a:effectLst/>
                        <a:latin typeface="+mn-lt"/>
                      </a:endParaRPr>
                    </a:p>
                  </a:txBody>
                  <a:tcPr marL="523" marR="523" marT="523" marB="0" anchor="ctr"/>
                </a:tc>
                <a:tc>
                  <a:txBody>
                    <a:bodyPr/>
                    <a:lstStyle/>
                    <a:p>
                      <a:pPr algn="ctr" fontAlgn="ctr"/>
                      <a:r>
                        <a:rPr lang="es-CO" sz="1100" b="1" u="none" strike="noStrike">
                          <a:effectLst/>
                        </a:rPr>
                        <a:t>40.195</a:t>
                      </a:r>
                      <a:endParaRPr lang="es-CO" sz="1100" b="1" i="0" u="none" strike="noStrike">
                        <a:solidFill>
                          <a:srgbClr val="000000"/>
                        </a:solidFill>
                        <a:effectLst/>
                        <a:latin typeface="+mn-lt"/>
                      </a:endParaRPr>
                    </a:p>
                  </a:txBody>
                  <a:tcPr marL="523" marR="523" marT="523" marB="0" anchor="ctr"/>
                </a:tc>
                <a:extLst>
                  <a:ext uri="{0D108BD9-81ED-4DB2-BD59-A6C34878D82A}">
                    <a16:rowId xmlns:a16="http://schemas.microsoft.com/office/drawing/2014/main" val="2952994513"/>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23" marR="523" marT="523" marB="0"/>
                </a:tc>
                <a:tc>
                  <a:txBody>
                    <a:bodyPr/>
                    <a:lstStyle/>
                    <a:p>
                      <a:pPr algn="ctr" fontAlgn="ctr"/>
                      <a:r>
                        <a:rPr lang="es-CO" sz="1100" b="1" u="none" strike="noStrike">
                          <a:effectLst/>
                        </a:rPr>
                        <a:t>209</a:t>
                      </a:r>
                      <a:endParaRPr lang="es-CO" sz="1100" b="1" i="0" u="none" strike="noStrike">
                        <a:solidFill>
                          <a:srgbClr val="000000"/>
                        </a:solidFill>
                        <a:effectLst/>
                        <a:latin typeface="+mn-lt"/>
                      </a:endParaRPr>
                    </a:p>
                  </a:txBody>
                  <a:tcPr marL="523" marR="523" marT="523" marB="0" anchor="ctr"/>
                </a:tc>
                <a:tc>
                  <a:txBody>
                    <a:bodyPr/>
                    <a:lstStyle/>
                    <a:p>
                      <a:pPr algn="ctr" fontAlgn="ctr"/>
                      <a:r>
                        <a:rPr lang="es-CO" sz="1100" b="1" u="none" strike="noStrike">
                          <a:effectLst/>
                        </a:rPr>
                        <a:t>27</a:t>
                      </a:r>
                      <a:endParaRPr lang="es-CO" sz="1100" b="1" i="0" u="none" strike="noStrike">
                        <a:solidFill>
                          <a:srgbClr val="000000"/>
                        </a:solidFill>
                        <a:effectLst/>
                        <a:latin typeface="+mn-lt"/>
                      </a:endParaRPr>
                    </a:p>
                  </a:txBody>
                  <a:tcPr marL="523" marR="523" marT="523" marB="0" anchor="ctr"/>
                </a:tc>
                <a:tc>
                  <a:txBody>
                    <a:bodyPr/>
                    <a:lstStyle/>
                    <a:p>
                      <a:pPr algn="ctr" fontAlgn="ctr"/>
                      <a:r>
                        <a:rPr lang="es-CO" sz="1100" b="1" u="none" strike="noStrike">
                          <a:effectLst/>
                        </a:rPr>
                        <a:t>53</a:t>
                      </a:r>
                      <a:endParaRPr lang="es-CO" sz="1100" b="1" i="0" u="none" strike="noStrike">
                        <a:solidFill>
                          <a:srgbClr val="000000"/>
                        </a:solidFill>
                        <a:effectLst/>
                        <a:latin typeface="+mn-lt"/>
                      </a:endParaRPr>
                    </a:p>
                  </a:txBody>
                  <a:tcPr marL="523" marR="523" marT="523"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523" marR="523" marT="523" marB="0" anchor="ctr"/>
                </a:tc>
                <a:tc>
                  <a:txBody>
                    <a:bodyPr/>
                    <a:lstStyle/>
                    <a:p>
                      <a:pPr algn="ctr" fontAlgn="ctr"/>
                      <a:r>
                        <a:rPr lang="es-CO" sz="1100" b="1" u="none" strike="noStrike" dirty="0">
                          <a:effectLst/>
                        </a:rPr>
                        <a:t>37</a:t>
                      </a:r>
                      <a:endParaRPr lang="es-CO" sz="1100" b="1" i="0" u="none" strike="noStrike" dirty="0">
                        <a:solidFill>
                          <a:srgbClr val="000000"/>
                        </a:solidFill>
                        <a:effectLst/>
                        <a:latin typeface="+mn-lt"/>
                      </a:endParaRPr>
                    </a:p>
                  </a:txBody>
                  <a:tcPr marL="523" marR="523" marT="523" marB="0" anchor="ctr"/>
                </a:tc>
                <a:tc>
                  <a:txBody>
                    <a:bodyPr/>
                    <a:lstStyle/>
                    <a:p>
                      <a:pPr algn="ctr" fontAlgn="ctr"/>
                      <a:r>
                        <a:rPr lang="es-CO" sz="1100" b="1" u="none" strike="noStrike" dirty="0">
                          <a:effectLst/>
                        </a:rPr>
                        <a:t>25</a:t>
                      </a:r>
                      <a:endParaRPr lang="es-CO" sz="1100" b="1" i="0" u="none" strike="noStrike" dirty="0">
                        <a:solidFill>
                          <a:srgbClr val="000000"/>
                        </a:solidFill>
                        <a:effectLst/>
                        <a:latin typeface="+mn-lt"/>
                      </a:endParaRPr>
                    </a:p>
                  </a:txBody>
                  <a:tcPr marL="523" marR="523" marT="523" marB="0" anchor="ctr"/>
                </a:tc>
                <a:tc>
                  <a:txBody>
                    <a:bodyPr/>
                    <a:lstStyle/>
                    <a:p>
                      <a:pPr algn="ctr" fontAlgn="ctr"/>
                      <a:r>
                        <a:rPr lang="es-CO" sz="1100" b="1" u="none" strike="noStrike" dirty="0">
                          <a:effectLst/>
                        </a:rPr>
                        <a:t>13</a:t>
                      </a:r>
                      <a:endParaRPr lang="es-CO" sz="1100" b="1" i="0" u="none" strike="noStrike" dirty="0">
                        <a:solidFill>
                          <a:srgbClr val="000000"/>
                        </a:solidFill>
                        <a:effectLst/>
                        <a:latin typeface="+mn-lt"/>
                      </a:endParaRPr>
                    </a:p>
                  </a:txBody>
                  <a:tcPr marL="523" marR="523" marT="523" marB="0" anchor="ctr"/>
                </a:tc>
                <a:extLst>
                  <a:ext uri="{0D108BD9-81ED-4DB2-BD59-A6C34878D82A}">
                    <a16:rowId xmlns:a16="http://schemas.microsoft.com/office/drawing/2014/main" val="2488186702"/>
                  </a:ext>
                </a:extLst>
              </a:tr>
            </a:tbl>
          </a:graphicData>
        </a:graphic>
      </p:graphicFrame>
    </p:spTree>
    <p:extLst>
      <p:ext uri="{BB962C8B-B14F-4D97-AF65-F5344CB8AC3E}">
        <p14:creationId xmlns:p14="http://schemas.microsoft.com/office/powerpoint/2010/main" val="867118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64</a:t>
            </a:fld>
            <a:endParaRPr sz="1350" dirty="0">
              <a:solidFill>
                <a:schemeClr val="accent3">
                  <a:lumMod val="75000"/>
                </a:schemeClr>
              </a:solidFill>
              <a:latin typeface="Calibri"/>
              <a:cs typeface="Calibri"/>
            </a:endParaRPr>
          </a:p>
        </p:txBody>
      </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AÑO MODELO</a:t>
            </a:r>
          </a:p>
          <a:p>
            <a:pPr marL="8573" marR="3429">
              <a:spcBef>
                <a:spcPts val="68"/>
              </a:spcBef>
            </a:pPr>
            <a:r>
              <a:rPr lang="es-MX" sz="2363" spc="101" dirty="0">
                <a:solidFill>
                  <a:schemeClr val="accent3">
                    <a:lumMod val="75000"/>
                  </a:schemeClr>
                </a:solidFill>
                <a:latin typeface="+mn-lt"/>
              </a:rPr>
              <a:t>VEHÍCULO</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el modelo (año) del vehículo? (antigüedad)</a:t>
            </a:r>
          </a:p>
        </p:txBody>
      </p:sp>
      <p:graphicFrame>
        <p:nvGraphicFramePr>
          <p:cNvPr id="4" name="Tabla 3"/>
          <p:cNvGraphicFramePr>
            <a:graphicFrameLocks noGrp="1"/>
          </p:cNvGraphicFramePr>
          <p:nvPr>
            <p:extLst>
              <p:ext uri="{D42A27DB-BD31-4B8C-83A1-F6EECF244321}">
                <p14:modId xmlns:p14="http://schemas.microsoft.com/office/powerpoint/2010/main" val="1670230880"/>
              </p:ext>
            </p:extLst>
          </p:nvPr>
        </p:nvGraphicFramePr>
        <p:xfrm>
          <a:off x="2919650" y="1484784"/>
          <a:ext cx="6495517" cy="4707360"/>
        </p:xfrm>
        <a:graphic>
          <a:graphicData uri="http://schemas.openxmlformats.org/drawingml/2006/table">
            <a:tbl>
              <a:tblPr>
                <a:tableStyleId>{69C7853C-536D-4A76-A0AE-DD22124D55A5}</a:tableStyleId>
              </a:tblPr>
              <a:tblGrid>
                <a:gridCol w="1556710">
                  <a:extLst>
                    <a:ext uri="{9D8B030D-6E8A-4147-A177-3AD203B41FA5}">
                      <a16:colId xmlns:a16="http://schemas.microsoft.com/office/drawing/2014/main" val="3064580917"/>
                    </a:ext>
                  </a:extLst>
                </a:gridCol>
                <a:gridCol w="972000">
                  <a:extLst>
                    <a:ext uri="{9D8B030D-6E8A-4147-A177-3AD203B41FA5}">
                      <a16:colId xmlns:a16="http://schemas.microsoft.com/office/drawing/2014/main" val="1320513110"/>
                    </a:ext>
                  </a:extLst>
                </a:gridCol>
                <a:gridCol w="1016960">
                  <a:extLst>
                    <a:ext uri="{9D8B030D-6E8A-4147-A177-3AD203B41FA5}">
                      <a16:colId xmlns:a16="http://schemas.microsoft.com/office/drawing/2014/main" val="700642156"/>
                    </a:ext>
                  </a:extLst>
                </a:gridCol>
                <a:gridCol w="972000">
                  <a:extLst>
                    <a:ext uri="{9D8B030D-6E8A-4147-A177-3AD203B41FA5}">
                      <a16:colId xmlns:a16="http://schemas.microsoft.com/office/drawing/2014/main" val="960055292"/>
                    </a:ext>
                  </a:extLst>
                </a:gridCol>
                <a:gridCol w="1005847">
                  <a:extLst>
                    <a:ext uri="{9D8B030D-6E8A-4147-A177-3AD203B41FA5}">
                      <a16:colId xmlns:a16="http://schemas.microsoft.com/office/drawing/2014/main" val="1208444258"/>
                    </a:ext>
                  </a:extLst>
                </a:gridCol>
                <a:gridCol w="972000">
                  <a:extLst>
                    <a:ext uri="{9D8B030D-6E8A-4147-A177-3AD203B41FA5}">
                      <a16:colId xmlns:a16="http://schemas.microsoft.com/office/drawing/2014/main" val="2647744351"/>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480" marR="480" marT="480"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480" marR="480" marT="480" marB="0" anchor="ctr"/>
                </a:tc>
                <a:tc gridSpan="4">
                  <a:txBody>
                    <a:bodyPr/>
                    <a:lstStyle/>
                    <a:p>
                      <a:pPr algn="ctr" fontAlgn="b"/>
                      <a:r>
                        <a:rPr lang="es-CO" sz="1100" b="1" u="none" strike="noStrike">
                          <a:effectLst/>
                        </a:rPr>
                        <a:t>Zona</a:t>
                      </a:r>
                      <a:endParaRPr lang="es-CO" sz="1100" b="1" i="0" u="none" strike="noStrike">
                        <a:solidFill>
                          <a:srgbClr val="000000"/>
                        </a:solidFill>
                        <a:effectLst/>
                        <a:latin typeface="+mn-lt"/>
                      </a:endParaRPr>
                    </a:p>
                  </a:txBody>
                  <a:tcPr marL="480" marR="480" marT="48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41188990"/>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Centro Ampliado</a:t>
                      </a:r>
                      <a:endParaRPr lang="es-CO" sz="1100" b="1" i="0" u="none" strike="noStrike" dirty="0">
                        <a:solidFill>
                          <a:srgbClr val="000000"/>
                        </a:solidFill>
                        <a:effectLst/>
                        <a:latin typeface="+mn-lt"/>
                      </a:endParaRPr>
                    </a:p>
                  </a:txBody>
                  <a:tcPr marL="480" marR="480" marT="480" marB="0" anchor="b"/>
                </a:tc>
                <a:tc>
                  <a:txBody>
                    <a:bodyPr/>
                    <a:lstStyle/>
                    <a:p>
                      <a:pPr algn="ctr" fontAlgn="b"/>
                      <a:r>
                        <a:rPr lang="es-CO" sz="1100" b="1" u="none" strike="noStrike" dirty="0">
                          <a:effectLst/>
                        </a:rPr>
                        <a:t>Ladera</a:t>
                      </a:r>
                      <a:endParaRPr lang="es-CO" sz="1100" b="1" i="0" u="none" strike="noStrike" dirty="0">
                        <a:solidFill>
                          <a:srgbClr val="000000"/>
                        </a:solidFill>
                        <a:effectLst/>
                        <a:latin typeface="+mn-lt"/>
                      </a:endParaRPr>
                    </a:p>
                  </a:txBody>
                  <a:tcPr marL="480" marR="480" marT="480" marB="0" anchor="b"/>
                </a:tc>
                <a:tc>
                  <a:txBody>
                    <a:bodyPr/>
                    <a:lstStyle/>
                    <a:p>
                      <a:pPr algn="ctr" fontAlgn="b"/>
                      <a:r>
                        <a:rPr lang="es-CO" sz="1100" b="1" u="none" strike="noStrike" dirty="0">
                          <a:effectLst/>
                        </a:rPr>
                        <a:t>Urbana Corredor</a:t>
                      </a:r>
                      <a:endParaRPr lang="es-CO" sz="1100" b="1" i="0" u="none" strike="noStrike" dirty="0">
                        <a:solidFill>
                          <a:srgbClr val="000000"/>
                        </a:solidFill>
                        <a:effectLst/>
                        <a:latin typeface="+mn-lt"/>
                      </a:endParaRPr>
                    </a:p>
                  </a:txBody>
                  <a:tcPr marL="480" marR="480" marT="480" marB="0" anchor="b"/>
                </a:tc>
                <a:tc>
                  <a:txBody>
                    <a:bodyPr/>
                    <a:lstStyle/>
                    <a:p>
                      <a:pPr algn="ctr" fontAlgn="b"/>
                      <a:r>
                        <a:rPr lang="es-CO" sz="1100" b="1" u="none" strike="noStrike" dirty="0">
                          <a:effectLst/>
                        </a:rPr>
                        <a:t>Urbana Oriente</a:t>
                      </a:r>
                      <a:endParaRPr lang="es-CO" sz="1100" b="1" i="0" u="none" strike="noStrike" dirty="0">
                        <a:solidFill>
                          <a:srgbClr val="000000"/>
                        </a:solidFill>
                        <a:effectLst/>
                        <a:latin typeface="+mn-lt"/>
                      </a:endParaRPr>
                    </a:p>
                  </a:txBody>
                  <a:tcPr marL="480" marR="480" marT="480" marB="0" anchor="b"/>
                </a:tc>
                <a:extLst>
                  <a:ext uri="{0D108BD9-81ED-4DB2-BD59-A6C34878D82A}">
                    <a16:rowId xmlns:a16="http://schemas.microsoft.com/office/drawing/2014/main" val="2130835426"/>
                  </a:ext>
                </a:extLst>
              </a:tr>
              <a:tr h="0">
                <a:tc>
                  <a:txBody>
                    <a:bodyPr/>
                    <a:lstStyle/>
                    <a:p>
                      <a:pPr algn="r" fontAlgn="t"/>
                      <a:r>
                        <a:rPr lang="es-CO" sz="1100" b="1" u="none" strike="noStrike" dirty="0">
                          <a:effectLst/>
                        </a:rPr>
                        <a:t>2025</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dirty="0">
                          <a:effectLst/>
                        </a:rPr>
                        <a:t>7%</a:t>
                      </a:r>
                      <a:endParaRPr lang="es-CO" sz="1100" b="0" i="0" u="none" strike="noStrike" dirty="0">
                        <a:solidFill>
                          <a:srgbClr val="000000"/>
                        </a:solidFill>
                        <a:effectLst/>
                        <a:latin typeface="+mn-lt"/>
                      </a:endParaRPr>
                    </a:p>
                  </a:txBody>
                  <a:tcPr marL="480" marR="480" marT="480" marB="0" anchor="ctr"/>
                </a:tc>
                <a:tc>
                  <a:txBody>
                    <a:bodyPr/>
                    <a:lstStyle/>
                    <a:p>
                      <a:pPr algn="ctr" fontAlgn="ctr"/>
                      <a:r>
                        <a:rPr lang="es-CO" sz="1100" u="none" strike="noStrike" dirty="0">
                          <a:effectLst/>
                        </a:rPr>
                        <a:t>13%</a:t>
                      </a:r>
                      <a:endParaRPr lang="es-CO" sz="1100" b="0" i="0" u="none" strike="noStrike" dirty="0">
                        <a:solidFill>
                          <a:srgbClr val="000000"/>
                        </a:solidFill>
                        <a:effectLst/>
                        <a:latin typeface="+mn-lt"/>
                      </a:endParaRPr>
                    </a:p>
                  </a:txBody>
                  <a:tcPr marL="480" marR="480" marT="480" marB="0" anchor="ctr"/>
                </a:tc>
                <a:extLst>
                  <a:ext uri="{0D108BD9-81ED-4DB2-BD59-A6C34878D82A}">
                    <a16:rowId xmlns:a16="http://schemas.microsoft.com/office/drawing/2014/main" val="4174079809"/>
                  </a:ext>
                </a:extLst>
              </a:tr>
              <a:tr h="0">
                <a:tc>
                  <a:txBody>
                    <a:bodyPr/>
                    <a:lstStyle/>
                    <a:p>
                      <a:pPr algn="r" fontAlgn="t"/>
                      <a:r>
                        <a:rPr lang="es-CO" sz="1100" b="1" u="none" strike="noStrike">
                          <a:effectLst/>
                        </a:rPr>
                        <a:t>2024</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4010703787"/>
                  </a:ext>
                </a:extLst>
              </a:tr>
              <a:tr h="0">
                <a:tc>
                  <a:txBody>
                    <a:bodyPr/>
                    <a:lstStyle/>
                    <a:p>
                      <a:pPr algn="r" fontAlgn="t"/>
                      <a:r>
                        <a:rPr lang="es-CO" sz="1100" b="1" u="none" strike="noStrike" dirty="0">
                          <a:effectLst/>
                        </a:rPr>
                        <a:t>2023</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1668958792"/>
                  </a:ext>
                </a:extLst>
              </a:tr>
              <a:tr h="0">
                <a:tc>
                  <a:txBody>
                    <a:bodyPr/>
                    <a:lstStyle/>
                    <a:p>
                      <a:pPr algn="r" fontAlgn="t"/>
                      <a:r>
                        <a:rPr lang="es-CO" sz="1100" b="1" u="none" strike="noStrike">
                          <a:effectLst/>
                        </a:rPr>
                        <a:t>2022</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480" marR="480" marT="480"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2526996510"/>
                  </a:ext>
                </a:extLst>
              </a:tr>
              <a:tr h="0">
                <a:tc>
                  <a:txBody>
                    <a:bodyPr/>
                    <a:lstStyle/>
                    <a:p>
                      <a:pPr algn="r" fontAlgn="t"/>
                      <a:r>
                        <a:rPr lang="es-CO" sz="1100" b="1" u="none" strike="noStrike">
                          <a:effectLst/>
                        </a:rPr>
                        <a:t>2021</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4091157523"/>
                  </a:ext>
                </a:extLst>
              </a:tr>
              <a:tr h="0">
                <a:tc>
                  <a:txBody>
                    <a:bodyPr/>
                    <a:lstStyle/>
                    <a:p>
                      <a:pPr algn="r" fontAlgn="t"/>
                      <a:r>
                        <a:rPr lang="es-CO" sz="1100" b="1" u="none" strike="noStrike">
                          <a:effectLst/>
                        </a:rPr>
                        <a:t>2020</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3040135852"/>
                  </a:ext>
                </a:extLst>
              </a:tr>
              <a:tr h="0">
                <a:tc>
                  <a:txBody>
                    <a:bodyPr/>
                    <a:lstStyle/>
                    <a:p>
                      <a:pPr algn="r" fontAlgn="t"/>
                      <a:r>
                        <a:rPr lang="es-CO" sz="1100" b="1" u="none" strike="noStrike">
                          <a:effectLst/>
                        </a:rPr>
                        <a:t>2019</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3196942196"/>
                  </a:ext>
                </a:extLst>
              </a:tr>
              <a:tr h="0">
                <a:tc>
                  <a:txBody>
                    <a:bodyPr/>
                    <a:lstStyle/>
                    <a:p>
                      <a:pPr algn="r" fontAlgn="t"/>
                      <a:r>
                        <a:rPr lang="es-CO" sz="1100" b="1" u="none" strike="noStrike">
                          <a:effectLst/>
                        </a:rPr>
                        <a:t>2018</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1210348493"/>
                  </a:ext>
                </a:extLst>
              </a:tr>
              <a:tr h="0">
                <a:tc>
                  <a:txBody>
                    <a:bodyPr/>
                    <a:lstStyle/>
                    <a:p>
                      <a:pPr algn="r" fontAlgn="t"/>
                      <a:r>
                        <a:rPr lang="es-CO" sz="1100" b="1" u="none" strike="noStrike" dirty="0">
                          <a:effectLst/>
                        </a:rPr>
                        <a:t>2017</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470665727"/>
                  </a:ext>
                </a:extLst>
              </a:tr>
              <a:tr h="0">
                <a:tc>
                  <a:txBody>
                    <a:bodyPr/>
                    <a:lstStyle/>
                    <a:p>
                      <a:pPr algn="r" fontAlgn="t"/>
                      <a:r>
                        <a:rPr lang="es-CO" sz="1100" b="1" u="none" strike="noStrike" dirty="0">
                          <a:effectLst/>
                        </a:rPr>
                        <a:t>2016</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1617134958"/>
                  </a:ext>
                </a:extLst>
              </a:tr>
              <a:tr h="0">
                <a:tc>
                  <a:txBody>
                    <a:bodyPr/>
                    <a:lstStyle/>
                    <a:p>
                      <a:pPr algn="r" fontAlgn="t"/>
                      <a:r>
                        <a:rPr lang="es-CO" sz="1100" b="1" u="none" strike="noStrike">
                          <a:effectLst/>
                        </a:rPr>
                        <a:t>2015</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178581676"/>
                  </a:ext>
                </a:extLst>
              </a:tr>
              <a:tr h="0">
                <a:tc>
                  <a:txBody>
                    <a:bodyPr/>
                    <a:lstStyle/>
                    <a:p>
                      <a:pPr algn="r" fontAlgn="t"/>
                      <a:r>
                        <a:rPr lang="es-CO" sz="1100" b="1" u="none" strike="noStrike">
                          <a:effectLst/>
                        </a:rPr>
                        <a:t>2014</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3760916520"/>
                  </a:ext>
                </a:extLst>
              </a:tr>
              <a:tr h="0">
                <a:tc>
                  <a:txBody>
                    <a:bodyPr/>
                    <a:lstStyle/>
                    <a:p>
                      <a:pPr algn="r" fontAlgn="t"/>
                      <a:r>
                        <a:rPr lang="es-CO" sz="1100" b="1" u="none" strike="noStrike" dirty="0">
                          <a:effectLst/>
                        </a:rPr>
                        <a:t>2013</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1349652318"/>
                  </a:ext>
                </a:extLst>
              </a:tr>
              <a:tr h="0">
                <a:tc>
                  <a:txBody>
                    <a:bodyPr/>
                    <a:lstStyle/>
                    <a:p>
                      <a:pPr algn="r" fontAlgn="t"/>
                      <a:r>
                        <a:rPr lang="es-CO" sz="1100" b="1" u="none" strike="noStrike" dirty="0">
                          <a:effectLst/>
                        </a:rPr>
                        <a:t>2012</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74538796"/>
                  </a:ext>
                </a:extLst>
              </a:tr>
              <a:tr h="0">
                <a:tc>
                  <a:txBody>
                    <a:bodyPr/>
                    <a:lstStyle/>
                    <a:p>
                      <a:pPr algn="r" fontAlgn="t"/>
                      <a:r>
                        <a:rPr lang="es-CO" sz="1100" b="1" u="none" strike="noStrike" dirty="0">
                          <a:effectLst/>
                        </a:rPr>
                        <a:t>2011</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1294661967"/>
                  </a:ext>
                </a:extLst>
              </a:tr>
              <a:tr h="0">
                <a:tc>
                  <a:txBody>
                    <a:bodyPr/>
                    <a:lstStyle/>
                    <a:p>
                      <a:pPr algn="r" fontAlgn="t"/>
                      <a:r>
                        <a:rPr lang="es-CO" sz="1100" b="1" u="none" strike="noStrike">
                          <a:effectLst/>
                        </a:rPr>
                        <a:t>2010</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506185628"/>
                  </a:ext>
                </a:extLst>
              </a:tr>
              <a:tr h="0">
                <a:tc>
                  <a:txBody>
                    <a:bodyPr/>
                    <a:lstStyle/>
                    <a:p>
                      <a:pPr algn="r" fontAlgn="t"/>
                      <a:r>
                        <a:rPr lang="es-CO" sz="1100" b="1" u="none" strike="noStrike" dirty="0">
                          <a:effectLst/>
                        </a:rPr>
                        <a:t>2009</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u="none" strike="noStrike">
                          <a:effectLst/>
                        </a:rPr>
                        <a:t>0,4%</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3428611786"/>
                  </a:ext>
                </a:extLst>
              </a:tr>
              <a:tr h="0">
                <a:tc>
                  <a:txBody>
                    <a:bodyPr/>
                    <a:lstStyle/>
                    <a:p>
                      <a:pPr algn="r" fontAlgn="t"/>
                      <a:r>
                        <a:rPr lang="es-CO" sz="1100" b="1" u="none" strike="noStrike" dirty="0">
                          <a:effectLst/>
                        </a:rPr>
                        <a:t>2008</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3519358362"/>
                  </a:ext>
                </a:extLst>
              </a:tr>
              <a:tr h="0">
                <a:tc>
                  <a:txBody>
                    <a:bodyPr/>
                    <a:lstStyle/>
                    <a:p>
                      <a:pPr algn="r" fontAlgn="t"/>
                      <a:r>
                        <a:rPr lang="es-CO" sz="1100" b="1" u="none" strike="noStrike">
                          <a:effectLst/>
                        </a:rPr>
                        <a:t>2007</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dirty="0">
                          <a:effectLst/>
                        </a:rPr>
                        <a:t>2%</a:t>
                      </a:r>
                      <a:endParaRPr lang="es-CO" sz="1100" b="0" i="0" u="none" strike="noStrike" dirty="0">
                        <a:solidFill>
                          <a:srgbClr val="000000"/>
                        </a:solidFill>
                        <a:effectLst/>
                        <a:latin typeface="+mn-lt"/>
                      </a:endParaRPr>
                    </a:p>
                  </a:txBody>
                  <a:tcPr marL="480" marR="480" marT="4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1018812125"/>
                  </a:ext>
                </a:extLst>
              </a:tr>
              <a:tr h="0">
                <a:tc>
                  <a:txBody>
                    <a:bodyPr/>
                    <a:lstStyle/>
                    <a:p>
                      <a:pPr algn="r" fontAlgn="t"/>
                      <a:r>
                        <a:rPr lang="es-CO" sz="1100" b="1" u="none" strike="noStrike">
                          <a:effectLst/>
                        </a:rPr>
                        <a:t>2006</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3287138926"/>
                  </a:ext>
                </a:extLst>
              </a:tr>
              <a:tr h="0">
                <a:tc>
                  <a:txBody>
                    <a:bodyPr/>
                    <a:lstStyle/>
                    <a:p>
                      <a:pPr algn="r" fontAlgn="t"/>
                      <a:r>
                        <a:rPr lang="es-CO" sz="1100" b="1" u="none" strike="noStrike">
                          <a:effectLst/>
                        </a:rPr>
                        <a:t>2005</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dirty="0">
                          <a:effectLst/>
                        </a:rPr>
                        <a:t>0,3%</a:t>
                      </a:r>
                      <a:endParaRPr lang="es-CO" sz="1100" b="0" i="0" u="none" strike="noStrike" dirty="0">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1202638873"/>
                  </a:ext>
                </a:extLst>
              </a:tr>
              <a:tr h="0">
                <a:tc>
                  <a:txBody>
                    <a:bodyPr/>
                    <a:lstStyle/>
                    <a:p>
                      <a:pPr algn="r" fontAlgn="t"/>
                      <a:r>
                        <a:rPr lang="es-CO" sz="1100" b="1" u="none" strike="noStrike">
                          <a:effectLst/>
                        </a:rPr>
                        <a:t>Modelos anteriores a 2005</a:t>
                      </a:r>
                      <a:endParaRPr lang="es-CO" sz="1100" b="1" i="0" u="none" strike="noStrike">
                        <a:solidFill>
                          <a:srgbClr val="000000"/>
                        </a:solidFill>
                        <a:effectLst/>
                        <a:latin typeface="+mn-lt"/>
                      </a:endParaRPr>
                    </a:p>
                  </a:txBody>
                  <a:tcPr marL="480" marR="480" marT="480" marB="0"/>
                </a:tc>
                <a:tc>
                  <a:txBody>
                    <a:bodyPr/>
                    <a:lstStyle/>
                    <a:p>
                      <a:pPr algn="ctr" fontAlgn="ctr"/>
                      <a:r>
                        <a:rPr lang="es-CO" sz="1100" u="none" strike="noStrike" dirty="0">
                          <a:effectLst/>
                        </a:rPr>
                        <a:t>6%</a:t>
                      </a:r>
                      <a:endParaRPr lang="es-CO" sz="1100" b="0" i="0" u="none" strike="noStrike" dirty="0">
                        <a:solidFill>
                          <a:srgbClr val="000000"/>
                        </a:solidFill>
                        <a:effectLst/>
                        <a:latin typeface="+mn-lt"/>
                      </a:endParaRPr>
                    </a:p>
                  </a:txBody>
                  <a:tcPr marL="480" marR="480" marT="480"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891920474"/>
                  </a:ext>
                </a:extLst>
              </a:tr>
              <a:tr h="0">
                <a:tc>
                  <a:txBody>
                    <a:bodyPr/>
                    <a:lstStyle/>
                    <a:p>
                      <a:pPr algn="r" fontAlgn="t"/>
                      <a:r>
                        <a:rPr lang="es-CO" sz="1100" b="1" u="none" strike="noStrike" dirty="0">
                          <a:effectLst/>
                        </a:rPr>
                        <a:t>No sabe / No responde</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u="none" strike="noStrike" dirty="0">
                          <a:effectLst/>
                        </a:rPr>
                        <a:t>8%</a:t>
                      </a:r>
                      <a:endParaRPr lang="es-CO" sz="1100" b="0" i="0" u="none" strike="noStrike" dirty="0">
                        <a:solidFill>
                          <a:srgbClr val="000000"/>
                        </a:solidFill>
                        <a:effectLst/>
                        <a:latin typeface="+mn-lt"/>
                      </a:endParaRPr>
                    </a:p>
                  </a:txBody>
                  <a:tcPr marL="480" marR="480" marT="480"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1138255137"/>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480" marR="480" marT="480"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480" marR="480" marT="48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480" marR="480" marT="48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480" marR="480" marT="480" marB="0" anchor="ctr"/>
                </a:tc>
                <a:extLst>
                  <a:ext uri="{0D108BD9-81ED-4DB2-BD59-A6C34878D82A}">
                    <a16:rowId xmlns:a16="http://schemas.microsoft.com/office/drawing/2014/main" val="3048575277"/>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b="1" u="none" strike="noStrike" dirty="0">
                          <a:effectLst/>
                        </a:rPr>
                        <a:t>734.032</a:t>
                      </a:r>
                      <a:endParaRPr lang="es-CO" sz="1100" b="1" i="0" u="none" strike="noStrike" dirty="0">
                        <a:solidFill>
                          <a:srgbClr val="000000"/>
                        </a:solidFill>
                        <a:effectLst/>
                        <a:latin typeface="+mn-lt"/>
                      </a:endParaRPr>
                    </a:p>
                  </a:txBody>
                  <a:tcPr marL="480" marR="480" marT="480" marB="0" anchor="ctr"/>
                </a:tc>
                <a:tc>
                  <a:txBody>
                    <a:bodyPr/>
                    <a:lstStyle/>
                    <a:p>
                      <a:pPr algn="ctr" fontAlgn="ctr"/>
                      <a:r>
                        <a:rPr lang="es-CO" sz="1100" b="1" u="none" strike="noStrike">
                          <a:effectLst/>
                        </a:rPr>
                        <a:t>129.369</a:t>
                      </a:r>
                      <a:endParaRPr lang="es-CO" sz="1100" b="1" i="0" u="none" strike="noStrike">
                        <a:solidFill>
                          <a:srgbClr val="000000"/>
                        </a:solidFill>
                        <a:effectLst/>
                        <a:latin typeface="+mn-lt"/>
                      </a:endParaRPr>
                    </a:p>
                  </a:txBody>
                  <a:tcPr marL="480" marR="480" marT="480" marB="0" anchor="ctr"/>
                </a:tc>
                <a:tc>
                  <a:txBody>
                    <a:bodyPr/>
                    <a:lstStyle/>
                    <a:p>
                      <a:pPr algn="ctr" fontAlgn="ctr"/>
                      <a:r>
                        <a:rPr lang="es-CO" sz="1100" b="1" u="none" strike="noStrike" dirty="0">
                          <a:effectLst/>
                        </a:rPr>
                        <a:t>90.926</a:t>
                      </a:r>
                      <a:endParaRPr lang="es-CO" sz="1100" b="1" i="0" u="none" strike="noStrike" dirty="0">
                        <a:solidFill>
                          <a:srgbClr val="000000"/>
                        </a:solidFill>
                        <a:effectLst/>
                        <a:latin typeface="+mn-lt"/>
                      </a:endParaRPr>
                    </a:p>
                  </a:txBody>
                  <a:tcPr marL="480" marR="480" marT="480" marB="0" anchor="ctr"/>
                </a:tc>
                <a:tc>
                  <a:txBody>
                    <a:bodyPr/>
                    <a:lstStyle/>
                    <a:p>
                      <a:pPr algn="ctr" fontAlgn="ctr"/>
                      <a:r>
                        <a:rPr lang="es-CO" sz="1100" b="1" u="none" strike="noStrike" dirty="0">
                          <a:effectLst/>
                        </a:rPr>
                        <a:t>240.893</a:t>
                      </a:r>
                      <a:endParaRPr lang="es-CO" sz="1100" b="1" i="0" u="none" strike="noStrike" dirty="0">
                        <a:solidFill>
                          <a:srgbClr val="000000"/>
                        </a:solidFill>
                        <a:effectLst/>
                        <a:latin typeface="+mn-lt"/>
                      </a:endParaRPr>
                    </a:p>
                  </a:txBody>
                  <a:tcPr marL="480" marR="480" marT="480" marB="0" anchor="ctr"/>
                </a:tc>
                <a:tc>
                  <a:txBody>
                    <a:bodyPr/>
                    <a:lstStyle/>
                    <a:p>
                      <a:pPr algn="ctr" fontAlgn="ctr"/>
                      <a:r>
                        <a:rPr lang="es-CO" sz="1100" b="1" u="none" strike="noStrike" dirty="0">
                          <a:effectLst/>
                        </a:rPr>
                        <a:t>272.845</a:t>
                      </a:r>
                      <a:endParaRPr lang="es-CO" sz="1100" b="1" i="0" u="none" strike="noStrike" dirty="0">
                        <a:solidFill>
                          <a:srgbClr val="000000"/>
                        </a:solidFill>
                        <a:effectLst/>
                        <a:latin typeface="+mn-lt"/>
                      </a:endParaRPr>
                    </a:p>
                  </a:txBody>
                  <a:tcPr marL="480" marR="480" marT="480" marB="0" anchor="ctr"/>
                </a:tc>
                <a:extLst>
                  <a:ext uri="{0D108BD9-81ED-4DB2-BD59-A6C34878D82A}">
                    <a16:rowId xmlns:a16="http://schemas.microsoft.com/office/drawing/2014/main" val="2170200493"/>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480" marR="480" marT="480" marB="0"/>
                </a:tc>
                <a:tc>
                  <a:txBody>
                    <a:bodyPr/>
                    <a:lstStyle/>
                    <a:p>
                      <a:pPr algn="ctr" fontAlgn="ctr"/>
                      <a:r>
                        <a:rPr lang="es-CO" sz="1100" b="1" u="none" strike="noStrike">
                          <a:effectLst/>
                        </a:rPr>
                        <a:t>209</a:t>
                      </a:r>
                      <a:endParaRPr lang="es-CO" sz="1100" b="1" i="0" u="none" strike="noStrike">
                        <a:solidFill>
                          <a:srgbClr val="000000"/>
                        </a:solidFill>
                        <a:effectLst/>
                        <a:latin typeface="+mn-lt"/>
                      </a:endParaRPr>
                    </a:p>
                  </a:txBody>
                  <a:tcPr marL="480" marR="480" marT="480" marB="0" anchor="ctr"/>
                </a:tc>
                <a:tc>
                  <a:txBody>
                    <a:bodyPr/>
                    <a:lstStyle/>
                    <a:p>
                      <a:pPr algn="ctr" fontAlgn="ctr"/>
                      <a:r>
                        <a:rPr lang="es-CO" sz="1100" b="1" u="none" strike="noStrike" dirty="0">
                          <a:effectLst/>
                        </a:rPr>
                        <a:t>33</a:t>
                      </a:r>
                      <a:endParaRPr lang="es-CO" sz="1100" b="1" i="0" u="none" strike="noStrike" dirty="0">
                        <a:solidFill>
                          <a:srgbClr val="000000"/>
                        </a:solidFill>
                        <a:effectLst/>
                        <a:latin typeface="+mn-lt"/>
                      </a:endParaRPr>
                    </a:p>
                  </a:txBody>
                  <a:tcPr marL="480" marR="480" marT="480" marB="0" anchor="ctr"/>
                </a:tc>
                <a:tc>
                  <a:txBody>
                    <a:bodyPr/>
                    <a:lstStyle/>
                    <a:p>
                      <a:pPr algn="ctr" fontAlgn="ctr"/>
                      <a:r>
                        <a:rPr lang="es-CO" sz="1100" b="1" u="none" strike="noStrike" dirty="0">
                          <a:effectLst/>
                        </a:rPr>
                        <a:t>20</a:t>
                      </a:r>
                      <a:endParaRPr lang="es-CO" sz="1100" b="1" i="0" u="none" strike="noStrike" dirty="0">
                        <a:solidFill>
                          <a:srgbClr val="000000"/>
                        </a:solidFill>
                        <a:effectLst/>
                        <a:latin typeface="+mn-lt"/>
                      </a:endParaRPr>
                    </a:p>
                  </a:txBody>
                  <a:tcPr marL="480" marR="480" marT="480" marB="0" anchor="ctr"/>
                </a:tc>
                <a:tc>
                  <a:txBody>
                    <a:bodyPr/>
                    <a:lstStyle/>
                    <a:p>
                      <a:pPr algn="ctr" fontAlgn="ctr"/>
                      <a:r>
                        <a:rPr lang="es-CO" sz="1100" b="1" u="none" strike="noStrike" dirty="0">
                          <a:effectLst/>
                        </a:rPr>
                        <a:t>100</a:t>
                      </a:r>
                      <a:endParaRPr lang="es-CO" sz="1100" b="1" i="0" u="none" strike="noStrike" dirty="0">
                        <a:solidFill>
                          <a:srgbClr val="000000"/>
                        </a:solidFill>
                        <a:effectLst/>
                        <a:latin typeface="+mn-lt"/>
                      </a:endParaRPr>
                    </a:p>
                  </a:txBody>
                  <a:tcPr marL="480" marR="480" marT="480" marB="0" anchor="ctr"/>
                </a:tc>
                <a:tc>
                  <a:txBody>
                    <a:bodyPr/>
                    <a:lstStyle/>
                    <a:p>
                      <a:pPr algn="ctr" fontAlgn="ctr"/>
                      <a:r>
                        <a:rPr lang="es-CO" sz="1100" b="1" u="none" strike="noStrike" dirty="0">
                          <a:effectLst/>
                        </a:rPr>
                        <a:t>56</a:t>
                      </a:r>
                      <a:endParaRPr lang="es-CO" sz="1100" b="1" i="0" u="none" strike="noStrike" dirty="0">
                        <a:solidFill>
                          <a:srgbClr val="000000"/>
                        </a:solidFill>
                        <a:effectLst/>
                        <a:latin typeface="+mn-lt"/>
                      </a:endParaRPr>
                    </a:p>
                  </a:txBody>
                  <a:tcPr marL="480" marR="480" marT="480" marB="0" anchor="ctr"/>
                </a:tc>
                <a:extLst>
                  <a:ext uri="{0D108BD9-81ED-4DB2-BD59-A6C34878D82A}">
                    <a16:rowId xmlns:a16="http://schemas.microsoft.com/office/drawing/2014/main" val="80491010"/>
                  </a:ext>
                </a:extLst>
              </a:tr>
            </a:tbl>
          </a:graphicData>
        </a:graphic>
      </p:graphicFrame>
    </p:spTree>
    <p:extLst>
      <p:ext uri="{BB962C8B-B14F-4D97-AF65-F5344CB8AC3E}">
        <p14:creationId xmlns:p14="http://schemas.microsoft.com/office/powerpoint/2010/main" val="658099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65</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MATRÍCULA</a:t>
            </a:r>
          </a:p>
          <a:p>
            <a:pPr marL="8573" marR="3429">
              <a:spcBef>
                <a:spcPts val="68"/>
              </a:spcBef>
            </a:pPr>
            <a:r>
              <a:rPr lang="es-MX" sz="2363" spc="101" dirty="0">
                <a:solidFill>
                  <a:schemeClr val="accent3">
                    <a:lumMod val="75000"/>
                  </a:schemeClr>
                </a:solidFill>
                <a:latin typeface="+mn-lt"/>
              </a:rPr>
              <a:t>VEHÍCULO</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¿De qué municipio es la matrícula del vehículo?</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122</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673582"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87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209</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68</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86</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55</a:t>
              </a:r>
            </a:p>
          </p:txBody>
        </p:sp>
      </p:grpSp>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960076271"/>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879704029"/>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975752124"/>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67892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66</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695400"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20</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33</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100</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56</a:t>
              </a:r>
            </a:p>
          </p:txBody>
        </p:sp>
      </p:gr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MATRÍCULA</a:t>
            </a:r>
          </a:p>
          <a:p>
            <a:pPr marL="8573" marR="3429">
              <a:spcBef>
                <a:spcPts val="68"/>
              </a:spcBef>
            </a:pPr>
            <a:r>
              <a:rPr lang="es-MX" sz="2363" spc="101" dirty="0">
                <a:solidFill>
                  <a:schemeClr val="accent3">
                    <a:lumMod val="75000"/>
                  </a:schemeClr>
                </a:solidFill>
                <a:latin typeface="+mn-lt"/>
              </a:rPr>
              <a:t>VEHÍCULO</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¿De qué municipio es la matrícula del vehículo?</a:t>
            </a:r>
          </a:p>
        </p:txBody>
      </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885747123"/>
              </p:ext>
            </p:extLst>
          </p:nvPr>
        </p:nvGraphicFramePr>
        <p:xfrm>
          <a:off x="-9668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3869220508"/>
              </p:ext>
            </p:extLst>
          </p:nvPr>
        </p:nvGraphicFramePr>
        <p:xfrm>
          <a:off x="4951853" y="1722515"/>
          <a:ext cx="6904787" cy="1355016"/>
        </p:xfrm>
        <a:graphic>
          <a:graphicData uri="http://schemas.openxmlformats.org/drawingml/2006/table">
            <a:tbl>
              <a:tblPr>
                <a:tableStyleId>{69C7853C-536D-4A76-A0AE-DD22124D55A5}</a:tableStyleId>
              </a:tblPr>
              <a:tblGrid>
                <a:gridCol w="1360787">
                  <a:extLst>
                    <a:ext uri="{9D8B030D-6E8A-4147-A177-3AD203B41FA5}">
                      <a16:colId xmlns:a16="http://schemas.microsoft.com/office/drawing/2014/main" val="3615653432"/>
                    </a:ext>
                  </a:extLst>
                </a:gridCol>
                <a:gridCol w="792000">
                  <a:extLst>
                    <a:ext uri="{9D8B030D-6E8A-4147-A177-3AD203B41FA5}">
                      <a16:colId xmlns:a16="http://schemas.microsoft.com/office/drawing/2014/main" val="3941329603"/>
                    </a:ext>
                  </a:extLst>
                </a:gridCol>
                <a:gridCol w="792000">
                  <a:extLst>
                    <a:ext uri="{9D8B030D-6E8A-4147-A177-3AD203B41FA5}">
                      <a16:colId xmlns:a16="http://schemas.microsoft.com/office/drawing/2014/main" val="894874185"/>
                    </a:ext>
                  </a:extLst>
                </a:gridCol>
                <a:gridCol w="792000">
                  <a:extLst>
                    <a:ext uri="{9D8B030D-6E8A-4147-A177-3AD203B41FA5}">
                      <a16:colId xmlns:a16="http://schemas.microsoft.com/office/drawing/2014/main" val="1348403672"/>
                    </a:ext>
                  </a:extLst>
                </a:gridCol>
                <a:gridCol w="792000">
                  <a:extLst>
                    <a:ext uri="{9D8B030D-6E8A-4147-A177-3AD203B41FA5}">
                      <a16:colId xmlns:a16="http://schemas.microsoft.com/office/drawing/2014/main" val="1536303523"/>
                    </a:ext>
                  </a:extLst>
                </a:gridCol>
                <a:gridCol w="792000">
                  <a:extLst>
                    <a:ext uri="{9D8B030D-6E8A-4147-A177-3AD203B41FA5}">
                      <a16:colId xmlns:a16="http://schemas.microsoft.com/office/drawing/2014/main" val="3817196053"/>
                    </a:ext>
                  </a:extLst>
                </a:gridCol>
                <a:gridCol w="792000">
                  <a:extLst>
                    <a:ext uri="{9D8B030D-6E8A-4147-A177-3AD203B41FA5}">
                      <a16:colId xmlns:a16="http://schemas.microsoft.com/office/drawing/2014/main" val="2626058813"/>
                    </a:ext>
                  </a:extLst>
                </a:gridCol>
                <a:gridCol w="792000">
                  <a:extLst>
                    <a:ext uri="{9D8B030D-6E8A-4147-A177-3AD203B41FA5}">
                      <a16:colId xmlns:a16="http://schemas.microsoft.com/office/drawing/2014/main" val="1135706711"/>
                    </a:ext>
                  </a:extLst>
                </a:gridCol>
              </a:tblGrid>
              <a:tr h="34747">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737" marR="1737" marT="1737"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737" marR="1737" marT="1737"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737" marR="1737" marT="173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16367196"/>
                  </a:ext>
                </a:extLst>
              </a:tr>
              <a:tr h="64745">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737" marR="1737" marT="1737"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737" marR="1737" marT="1737"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737" marR="1737" marT="1737"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737" marR="1737" marT="1737"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737" marR="1737" marT="1737"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737" marR="1737" marT="1737" marB="0" anchor="b"/>
                </a:tc>
                <a:extLst>
                  <a:ext uri="{0D108BD9-81ED-4DB2-BD59-A6C34878D82A}">
                    <a16:rowId xmlns:a16="http://schemas.microsoft.com/office/drawing/2014/main" val="1054911799"/>
                  </a:ext>
                </a:extLst>
              </a:tr>
              <a:tr h="34747">
                <a:tc>
                  <a:txBody>
                    <a:bodyPr/>
                    <a:lstStyle/>
                    <a:p>
                      <a:pPr algn="r" fontAlgn="t"/>
                      <a:r>
                        <a:rPr lang="es-CO" sz="1100" b="1" u="none" strike="noStrike" dirty="0">
                          <a:effectLst/>
                        </a:rPr>
                        <a:t>Cali</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u="none" strike="noStrike">
                          <a:effectLst/>
                        </a:rPr>
                        <a:t>63%</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78%</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60%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77%</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71%</a:t>
                      </a:r>
                      <a:endParaRPr lang="es-CO" sz="1100" b="0"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1329556732"/>
                  </a:ext>
                </a:extLst>
              </a:tr>
              <a:tr h="34747">
                <a:tc>
                  <a:txBody>
                    <a:bodyPr/>
                    <a:lstStyle/>
                    <a:p>
                      <a:pPr algn="r" fontAlgn="t"/>
                      <a:r>
                        <a:rPr lang="es-CO" sz="1100" b="1" u="none" strike="noStrike" dirty="0">
                          <a:effectLst/>
                        </a:rPr>
                        <a:t>Otro municipio</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u="none" strike="noStrike">
                          <a:effectLst/>
                        </a:rPr>
                        <a:t>31%</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36%</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40%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42%</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1771073356"/>
                  </a:ext>
                </a:extLst>
              </a:tr>
              <a:tr h="34747">
                <a:tc>
                  <a:txBody>
                    <a:bodyPr/>
                    <a:lstStyle/>
                    <a:p>
                      <a:pPr algn="r" fontAlgn="t"/>
                      <a:r>
                        <a:rPr lang="es-CO" sz="1100" b="1" u="none" strike="noStrike" dirty="0">
                          <a:effectLst/>
                        </a:rPr>
                        <a:t>No sabe/no responde</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585070107"/>
                  </a:ext>
                </a:extLst>
              </a:tr>
              <a:tr h="34747">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737" marR="1737" marT="173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3379376041"/>
                  </a:ext>
                </a:extLst>
              </a:tr>
              <a:tr h="34747">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b="1" u="none" strike="noStrike" dirty="0">
                          <a:effectLst/>
                        </a:rPr>
                        <a:t>734.032</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106.246</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a:effectLst/>
                        </a:rPr>
                        <a:t>177.336</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175.906</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129.544</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104.805</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40.195</a:t>
                      </a:r>
                      <a:endParaRPr lang="es-CO" sz="1100" b="1"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935064075"/>
                  </a:ext>
                </a:extLst>
              </a:tr>
              <a:tr h="34747">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b="1" u="none" strike="noStrike">
                          <a:effectLst/>
                        </a:rPr>
                        <a:t>209</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27</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53</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37</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25</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13</a:t>
                      </a:r>
                      <a:endParaRPr lang="es-CO" sz="1100" b="1" i="0" u="none" strike="noStrike" dirty="0">
                        <a:solidFill>
                          <a:srgbClr val="000000"/>
                        </a:solidFill>
                        <a:effectLst/>
                        <a:latin typeface="+mn-lt"/>
                      </a:endParaRPr>
                    </a:p>
                  </a:txBody>
                  <a:tcPr marL="1737" marR="1737" marT="1737" marB="0" anchor="ctr"/>
                </a:tc>
                <a:extLst>
                  <a:ext uri="{0D108BD9-81ED-4DB2-BD59-A6C34878D82A}">
                    <a16:rowId xmlns:a16="http://schemas.microsoft.com/office/drawing/2014/main" val="1273061367"/>
                  </a:ext>
                </a:extLst>
              </a:tr>
            </a:tbl>
          </a:graphicData>
        </a:graphic>
      </p:graphicFrame>
    </p:spTree>
    <p:extLst>
      <p:ext uri="{BB962C8B-B14F-4D97-AF65-F5344CB8AC3E}">
        <p14:creationId xmlns:p14="http://schemas.microsoft.com/office/powerpoint/2010/main" val="3695809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duotone>
              <a:schemeClr val="bg2">
                <a:shade val="45000"/>
                <a:satMod val="135000"/>
              </a:schemeClr>
              <a:prstClr val="white"/>
            </a:duotone>
          </a:blip>
          <a:srcRect t="8408"/>
          <a:stretch/>
        </p:blipFill>
        <p:spPr>
          <a:xfrm>
            <a:off x="0" y="-27384"/>
            <a:ext cx="12192000" cy="6885384"/>
          </a:xfrm>
          <a:prstGeom prst="rect">
            <a:avLst/>
          </a:prstGeom>
        </p:spPr>
      </p:pic>
      <p:sp>
        <p:nvSpPr>
          <p:cNvPr id="5" name="object 5"/>
          <p:cNvSpPr txBox="1">
            <a:spLocks noGrp="1"/>
          </p:cNvSpPr>
          <p:nvPr>
            <p:ph type="title" idx="4294967295"/>
          </p:nvPr>
        </p:nvSpPr>
        <p:spPr>
          <a:xfrm>
            <a:off x="1775520" y="2636912"/>
            <a:ext cx="8064896" cy="1485984"/>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z="3200" spc="159" dirty="0"/>
              <a:t>MÓDULO MOVILIDAD</a:t>
            </a:r>
            <a:br>
              <a:rPr lang="es-MX" sz="3200" spc="159" dirty="0"/>
            </a:br>
            <a:r>
              <a:rPr lang="es-MX" sz="3200" spc="159" dirty="0"/>
              <a:t>SUBMÓDULO: HÁBITOS PARA USUARIOS DE VEHÍCULOS PRIVADOS</a:t>
            </a:r>
            <a:endParaRPr lang="es-MX" sz="3200"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28626453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FUNCIÓN EN</a:t>
            </a:r>
          </a:p>
          <a:p>
            <a:pPr marL="8573" marR="3429">
              <a:spcBef>
                <a:spcPts val="68"/>
              </a:spcBef>
            </a:pPr>
            <a:r>
              <a:rPr lang="es-MX" sz="2363" spc="101" dirty="0">
                <a:solidFill>
                  <a:schemeClr val="accent3">
                    <a:lumMod val="75000"/>
                  </a:schemeClr>
                </a:solidFill>
                <a:latin typeface="+mn-lt"/>
              </a:rPr>
              <a:t>EL VEHÍCULO</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68</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Generalmente en ese vehículo usted es:</a:t>
            </a:r>
          </a:p>
        </p:txBody>
      </p:sp>
      <p:sp>
        <p:nvSpPr>
          <p:cNvPr id="108" name="object 4">
            <a:extLst>
              <a:ext uri="{FF2B5EF4-FFF2-40B4-BE49-F238E27FC236}">
                <a16:creationId xmlns:a16="http://schemas.microsoft.com/office/drawing/2014/main" id="{A7157F5C-9DC2-425E-A31F-74B0C3BE6816}"/>
              </a:ext>
            </a:extLst>
          </p:cNvPr>
          <p:cNvSpPr txBox="1"/>
          <p:nvPr/>
        </p:nvSpPr>
        <p:spPr>
          <a:xfrm>
            <a:off x="484960"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4295800"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43" name="object 4">
            <a:extLst>
              <a:ext uri="{FF2B5EF4-FFF2-40B4-BE49-F238E27FC236}">
                <a16:creationId xmlns:a16="http://schemas.microsoft.com/office/drawing/2014/main" id="{FC66D8EB-E0AF-40E7-8EE1-0C25FBC9B55C}"/>
              </a:ext>
            </a:extLst>
          </p:cNvPr>
          <p:cNvSpPr txBox="1"/>
          <p:nvPr/>
        </p:nvSpPr>
        <p:spPr>
          <a:xfrm>
            <a:off x="8616280"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grpSp>
        <p:nvGrpSpPr>
          <p:cNvPr id="39" name="Grupo 38"/>
          <p:cNvGrpSpPr/>
          <p:nvPr/>
        </p:nvGrpSpPr>
        <p:grpSpPr>
          <a:xfrm>
            <a:off x="4341179" y="6050511"/>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1" name="Rectángulo 40">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2" name="CuadroTexto 41">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122</a:t>
              </a:r>
            </a:p>
          </p:txBody>
        </p:sp>
        <p:sp>
          <p:nvSpPr>
            <p:cNvPr id="43" name="Rectángulo 42">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10810291" y="5954085"/>
              <a:ext cx="673582"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87</a:t>
              </a:r>
            </a:p>
          </p:txBody>
        </p:sp>
      </p:grpSp>
      <p:grpSp>
        <p:nvGrpSpPr>
          <p:cNvPr id="45" name="Grupo 44"/>
          <p:cNvGrpSpPr/>
          <p:nvPr/>
        </p:nvGrpSpPr>
        <p:grpSpPr>
          <a:xfrm>
            <a:off x="905362" y="6021288"/>
            <a:ext cx="1212265" cy="430887"/>
            <a:chOff x="8433990" y="5969913"/>
            <a:chExt cx="1212265" cy="430887"/>
          </a:xfrm>
        </p:grpSpPr>
        <p:sp>
          <p:nvSpPr>
            <p:cNvPr id="4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47" name="Rectángulo 4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8" name="CuadroTexto 47">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209</a:t>
              </a:r>
            </a:p>
          </p:txBody>
        </p:sp>
      </p:grpSp>
      <p:grpSp>
        <p:nvGrpSpPr>
          <p:cNvPr id="49" name="Grupo 48"/>
          <p:cNvGrpSpPr/>
          <p:nvPr/>
        </p:nvGrpSpPr>
        <p:grpSpPr>
          <a:xfrm>
            <a:off x="8472264" y="6078629"/>
            <a:ext cx="2517106" cy="446715"/>
            <a:chOff x="8256240" y="6309320"/>
            <a:chExt cx="2517106" cy="446715"/>
          </a:xfrm>
        </p:grpSpPr>
        <p:sp>
          <p:nvSpPr>
            <p:cNvPr id="5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1" name="Rectángulo 5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2" name="CuadroTexto 51">
              <a:extLst>
                <a:ext uri="{FF2B5EF4-FFF2-40B4-BE49-F238E27FC236}">
                  <a16:creationId xmlns:a16="http://schemas.microsoft.com/office/drawing/2014/main" id="{958EB4CF-4518-4B49-9A15-18ADBDAAF982}"/>
                </a:ext>
              </a:extLst>
            </p:cNvPr>
            <p:cNvSpPr txBox="1"/>
            <p:nvPr/>
          </p:nvSpPr>
          <p:spPr>
            <a:xfrm>
              <a:off x="8478814"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68</a:t>
              </a:r>
            </a:p>
          </p:txBody>
        </p:sp>
        <p:sp>
          <p:nvSpPr>
            <p:cNvPr id="53" name="Rectángulo 5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4" name="CuadroTexto 53">
              <a:extLst>
                <a:ext uri="{FF2B5EF4-FFF2-40B4-BE49-F238E27FC236}">
                  <a16:creationId xmlns:a16="http://schemas.microsoft.com/office/drawing/2014/main" id="{C80FD727-6A73-4F22-989A-FF4F7D29AFB0}"/>
                </a:ext>
              </a:extLst>
            </p:cNvPr>
            <p:cNvSpPr txBox="1"/>
            <p:nvPr/>
          </p:nvSpPr>
          <p:spPr>
            <a:xfrm>
              <a:off x="9314356"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86</a:t>
              </a:r>
            </a:p>
          </p:txBody>
        </p:sp>
        <p:sp>
          <p:nvSpPr>
            <p:cNvPr id="55" name="Rectángulo 5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6" name="CuadroTexto 5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55</a:t>
              </a:r>
            </a:p>
          </p:txBody>
        </p:sp>
      </p:grpSp>
      <p:cxnSp>
        <p:nvCxnSpPr>
          <p:cNvPr id="57" name="Conector recto 56"/>
          <p:cNvCxnSpPr/>
          <p:nvPr/>
        </p:nvCxnSpPr>
        <p:spPr>
          <a:xfrm>
            <a:off x="3353634" y="1844824"/>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Conector recto 57"/>
          <p:cNvCxnSpPr/>
          <p:nvPr/>
        </p:nvCxnSpPr>
        <p:spPr>
          <a:xfrm>
            <a:off x="7536160" y="1844824"/>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3" name="Group 17"/>
          <p:cNvGrpSpPr/>
          <p:nvPr/>
        </p:nvGrpSpPr>
        <p:grpSpPr>
          <a:xfrm>
            <a:off x="5251015" y="2698391"/>
            <a:ext cx="262859" cy="464260"/>
            <a:chOff x="7613650" y="4532313"/>
            <a:chExt cx="646113" cy="1768475"/>
          </a:xfrm>
        </p:grpSpPr>
        <p:sp>
          <p:nvSpPr>
            <p:cNvPr id="64" name="Freeform 208"/>
            <p:cNvSpPr>
              <a:spLocks/>
            </p:cNvSpPr>
            <p:nvPr/>
          </p:nvSpPr>
          <p:spPr bwMode="auto">
            <a:xfrm>
              <a:off x="7708900" y="4573588"/>
              <a:ext cx="465138" cy="476250"/>
            </a:xfrm>
            <a:custGeom>
              <a:avLst/>
              <a:gdLst>
                <a:gd name="T0" fmla="*/ 1169 w 1169"/>
                <a:gd name="T1" fmla="*/ 600 h 1201"/>
                <a:gd name="T2" fmla="*/ 1168 w 1169"/>
                <a:gd name="T3" fmla="*/ 631 h 1201"/>
                <a:gd name="T4" fmla="*/ 1161 w 1169"/>
                <a:gd name="T5" fmla="*/ 692 h 1201"/>
                <a:gd name="T6" fmla="*/ 1148 w 1169"/>
                <a:gd name="T7" fmla="*/ 750 h 1201"/>
                <a:gd name="T8" fmla="*/ 1129 w 1169"/>
                <a:gd name="T9" fmla="*/ 807 h 1201"/>
                <a:gd name="T10" fmla="*/ 1091 w 1169"/>
                <a:gd name="T11" fmla="*/ 887 h 1201"/>
                <a:gd name="T12" fmla="*/ 1023 w 1169"/>
                <a:gd name="T13" fmla="*/ 982 h 1201"/>
                <a:gd name="T14" fmla="*/ 940 w 1169"/>
                <a:gd name="T15" fmla="*/ 1064 h 1201"/>
                <a:gd name="T16" fmla="*/ 845 w 1169"/>
                <a:gd name="T17" fmla="*/ 1129 h 1201"/>
                <a:gd name="T18" fmla="*/ 743 w 1169"/>
                <a:gd name="T19" fmla="*/ 1174 h 1201"/>
                <a:gd name="T20" fmla="*/ 638 w 1169"/>
                <a:gd name="T21" fmla="*/ 1199 h 1201"/>
                <a:gd name="T22" fmla="*/ 585 w 1169"/>
                <a:gd name="T23" fmla="*/ 1201 h 1201"/>
                <a:gd name="T24" fmla="*/ 531 w 1169"/>
                <a:gd name="T25" fmla="*/ 1199 h 1201"/>
                <a:gd name="T26" fmla="*/ 425 w 1169"/>
                <a:gd name="T27" fmla="*/ 1174 h 1201"/>
                <a:gd name="T28" fmla="*/ 324 w 1169"/>
                <a:gd name="T29" fmla="*/ 1129 h 1201"/>
                <a:gd name="T30" fmla="*/ 229 w 1169"/>
                <a:gd name="T31" fmla="*/ 1064 h 1201"/>
                <a:gd name="T32" fmla="*/ 146 w 1169"/>
                <a:gd name="T33" fmla="*/ 982 h 1201"/>
                <a:gd name="T34" fmla="*/ 78 w 1169"/>
                <a:gd name="T35" fmla="*/ 887 h 1201"/>
                <a:gd name="T36" fmla="*/ 40 w 1169"/>
                <a:gd name="T37" fmla="*/ 807 h 1201"/>
                <a:gd name="T38" fmla="*/ 21 w 1169"/>
                <a:gd name="T39" fmla="*/ 750 h 1201"/>
                <a:gd name="T40" fmla="*/ 8 w 1169"/>
                <a:gd name="T41" fmla="*/ 692 h 1201"/>
                <a:gd name="T42" fmla="*/ 0 w 1169"/>
                <a:gd name="T43" fmla="*/ 631 h 1201"/>
                <a:gd name="T44" fmla="*/ 0 w 1169"/>
                <a:gd name="T45" fmla="*/ 600 h 1201"/>
                <a:gd name="T46" fmla="*/ 1 w 1169"/>
                <a:gd name="T47" fmla="*/ 539 h 1201"/>
                <a:gd name="T48" fmla="*/ 25 w 1169"/>
                <a:gd name="T49" fmla="*/ 421 h 1201"/>
                <a:gd name="T50" fmla="*/ 70 w 1169"/>
                <a:gd name="T51" fmla="*/ 313 h 1201"/>
                <a:gd name="T52" fmla="*/ 132 w 1169"/>
                <a:gd name="T53" fmla="*/ 217 h 1201"/>
                <a:gd name="T54" fmla="*/ 213 w 1169"/>
                <a:gd name="T55" fmla="*/ 137 h 1201"/>
                <a:gd name="T56" fmla="*/ 306 w 1169"/>
                <a:gd name="T57" fmla="*/ 72 h 1201"/>
                <a:gd name="T58" fmla="*/ 410 w 1169"/>
                <a:gd name="T59" fmla="*/ 26 h 1201"/>
                <a:gd name="T60" fmla="*/ 495 w 1169"/>
                <a:gd name="T61" fmla="*/ 6 h 1201"/>
                <a:gd name="T62" fmla="*/ 555 w 1169"/>
                <a:gd name="T63" fmla="*/ 1 h 1201"/>
                <a:gd name="T64" fmla="*/ 585 w 1169"/>
                <a:gd name="T65" fmla="*/ 0 h 1201"/>
                <a:gd name="T66" fmla="*/ 614 w 1169"/>
                <a:gd name="T67" fmla="*/ 1 h 1201"/>
                <a:gd name="T68" fmla="*/ 674 w 1169"/>
                <a:gd name="T69" fmla="*/ 6 h 1201"/>
                <a:gd name="T70" fmla="*/ 758 w 1169"/>
                <a:gd name="T71" fmla="*/ 26 h 1201"/>
                <a:gd name="T72" fmla="*/ 863 w 1169"/>
                <a:gd name="T73" fmla="*/ 72 h 1201"/>
                <a:gd name="T74" fmla="*/ 957 w 1169"/>
                <a:gd name="T75" fmla="*/ 137 h 1201"/>
                <a:gd name="T76" fmla="*/ 1036 w 1169"/>
                <a:gd name="T77" fmla="*/ 217 h 1201"/>
                <a:gd name="T78" fmla="*/ 1099 w 1169"/>
                <a:gd name="T79" fmla="*/ 313 h 1201"/>
                <a:gd name="T80" fmla="*/ 1143 w 1169"/>
                <a:gd name="T81" fmla="*/ 421 h 1201"/>
                <a:gd name="T82" fmla="*/ 1166 w 1169"/>
                <a:gd name="T83" fmla="*/ 539 h 1201"/>
                <a:gd name="T84" fmla="*/ 1169 w 1169"/>
                <a:gd name="T85" fmla="*/ 60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9" h="1201">
                  <a:moveTo>
                    <a:pt x="1169" y="600"/>
                  </a:moveTo>
                  <a:lnTo>
                    <a:pt x="1168" y="631"/>
                  </a:lnTo>
                  <a:lnTo>
                    <a:pt x="1161" y="692"/>
                  </a:lnTo>
                  <a:lnTo>
                    <a:pt x="1148" y="750"/>
                  </a:lnTo>
                  <a:lnTo>
                    <a:pt x="1129" y="807"/>
                  </a:lnTo>
                  <a:lnTo>
                    <a:pt x="1091" y="887"/>
                  </a:lnTo>
                  <a:lnTo>
                    <a:pt x="1023" y="982"/>
                  </a:lnTo>
                  <a:lnTo>
                    <a:pt x="940" y="1064"/>
                  </a:lnTo>
                  <a:lnTo>
                    <a:pt x="845" y="1129"/>
                  </a:lnTo>
                  <a:lnTo>
                    <a:pt x="743" y="1174"/>
                  </a:lnTo>
                  <a:lnTo>
                    <a:pt x="638" y="1199"/>
                  </a:lnTo>
                  <a:lnTo>
                    <a:pt x="585" y="1201"/>
                  </a:lnTo>
                  <a:lnTo>
                    <a:pt x="531" y="1199"/>
                  </a:lnTo>
                  <a:lnTo>
                    <a:pt x="425" y="1174"/>
                  </a:lnTo>
                  <a:lnTo>
                    <a:pt x="324" y="1129"/>
                  </a:lnTo>
                  <a:lnTo>
                    <a:pt x="229" y="1064"/>
                  </a:lnTo>
                  <a:lnTo>
                    <a:pt x="146" y="982"/>
                  </a:lnTo>
                  <a:lnTo>
                    <a:pt x="78" y="887"/>
                  </a:lnTo>
                  <a:lnTo>
                    <a:pt x="40" y="807"/>
                  </a:lnTo>
                  <a:lnTo>
                    <a:pt x="21" y="750"/>
                  </a:lnTo>
                  <a:lnTo>
                    <a:pt x="8" y="692"/>
                  </a:lnTo>
                  <a:lnTo>
                    <a:pt x="0" y="631"/>
                  </a:lnTo>
                  <a:lnTo>
                    <a:pt x="0" y="600"/>
                  </a:lnTo>
                  <a:lnTo>
                    <a:pt x="1" y="539"/>
                  </a:lnTo>
                  <a:lnTo>
                    <a:pt x="25" y="421"/>
                  </a:lnTo>
                  <a:lnTo>
                    <a:pt x="70" y="313"/>
                  </a:lnTo>
                  <a:lnTo>
                    <a:pt x="132" y="217"/>
                  </a:lnTo>
                  <a:lnTo>
                    <a:pt x="213" y="137"/>
                  </a:lnTo>
                  <a:lnTo>
                    <a:pt x="306" y="72"/>
                  </a:lnTo>
                  <a:lnTo>
                    <a:pt x="410" y="26"/>
                  </a:lnTo>
                  <a:lnTo>
                    <a:pt x="495" y="6"/>
                  </a:lnTo>
                  <a:lnTo>
                    <a:pt x="555" y="1"/>
                  </a:lnTo>
                  <a:lnTo>
                    <a:pt x="585" y="0"/>
                  </a:lnTo>
                  <a:lnTo>
                    <a:pt x="614" y="1"/>
                  </a:lnTo>
                  <a:lnTo>
                    <a:pt x="674" y="6"/>
                  </a:lnTo>
                  <a:lnTo>
                    <a:pt x="758" y="26"/>
                  </a:lnTo>
                  <a:lnTo>
                    <a:pt x="863" y="72"/>
                  </a:lnTo>
                  <a:lnTo>
                    <a:pt x="957" y="137"/>
                  </a:lnTo>
                  <a:lnTo>
                    <a:pt x="1036" y="217"/>
                  </a:lnTo>
                  <a:lnTo>
                    <a:pt x="1099" y="313"/>
                  </a:lnTo>
                  <a:lnTo>
                    <a:pt x="1143" y="421"/>
                  </a:lnTo>
                  <a:lnTo>
                    <a:pt x="1166" y="539"/>
                  </a:lnTo>
                  <a:lnTo>
                    <a:pt x="1169" y="600"/>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7" name="Rectangle 209"/>
            <p:cNvSpPr>
              <a:spLocks noChangeArrowheads="1"/>
            </p:cNvSpPr>
            <p:nvPr/>
          </p:nvSpPr>
          <p:spPr bwMode="auto">
            <a:xfrm>
              <a:off x="7870825" y="5032375"/>
              <a:ext cx="136525" cy="68263"/>
            </a:xfrm>
            <a:prstGeom prst="rect">
              <a:avLst/>
            </a:prstGeom>
            <a:solidFill>
              <a:srgbClr val="FFC99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8" name="Freeform 210"/>
            <p:cNvSpPr>
              <a:spLocks/>
            </p:cNvSpPr>
            <p:nvPr/>
          </p:nvSpPr>
          <p:spPr bwMode="auto">
            <a:xfrm>
              <a:off x="7613650" y="5083175"/>
              <a:ext cx="642938" cy="749300"/>
            </a:xfrm>
            <a:custGeom>
              <a:avLst/>
              <a:gdLst>
                <a:gd name="T0" fmla="*/ 819 w 1620"/>
                <a:gd name="T1" fmla="*/ 0 h 1884"/>
                <a:gd name="T2" fmla="*/ 631 w 1620"/>
                <a:gd name="T3" fmla="*/ 16 h 1884"/>
                <a:gd name="T4" fmla="*/ 504 w 1620"/>
                <a:gd name="T5" fmla="*/ 53 h 1884"/>
                <a:gd name="T6" fmla="*/ 398 w 1620"/>
                <a:gd name="T7" fmla="*/ 110 h 1884"/>
                <a:gd name="T8" fmla="*/ 311 w 1620"/>
                <a:gd name="T9" fmla="*/ 188 h 1884"/>
                <a:gd name="T10" fmla="*/ 227 w 1620"/>
                <a:gd name="T11" fmla="*/ 312 h 1884"/>
                <a:gd name="T12" fmla="*/ 149 w 1620"/>
                <a:gd name="T13" fmla="*/ 576 h 1884"/>
                <a:gd name="T14" fmla="*/ 15 w 1620"/>
                <a:gd name="T15" fmla="*/ 1620 h 1884"/>
                <a:gd name="T16" fmla="*/ 0 w 1620"/>
                <a:gd name="T17" fmla="*/ 1778 h 1884"/>
                <a:gd name="T18" fmla="*/ 18 w 1620"/>
                <a:gd name="T19" fmla="*/ 1838 h 1884"/>
                <a:gd name="T20" fmla="*/ 85 w 1620"/>
                <a:gd name="T21" fmla="*/ 1883 h 1884"/>
                <a:gd name="T22" fmla="*/ 129 w 1620"/>
                <a:gd name="T23" fmla="*/ 1883 h 1884"/>
                <a:gd name="T24" fmla="*/ 197 w 1620"/>
                <a:gd name="T25" fmla="*/ 1838 h 1884"/>
                <a:gd name="T26" fmla="*/ 215 w 1620"/>
                <a:gd name="T27" fmla="*/ 1778 h 1884"/>
                <a:gd name="T28" fmla="*/ 272 w 1620"/>
                <a:gd name="T29" fmla="*/ 1707 h 1884"/>
                <a:gd name="T30" fmla="*/ 372 w 1620"/>
                <a:gd name="T31" fmla="*/ 615 h 1884"/>
                <a:gd name="T32" fmla="*/ 387 w 1620"/>
                <a:gd name="T33" fmla="*/ 477 h 1884"/>
                <a:gd name="T34" fmla="*/ 459 w 1620"/>
                <a:gd name="T35" fmla="*/ 369 h 1884"/>
                <a:gd name="T36" fmla="*/ 586 w 1620"/>
                <a:gd name="T37" fmla="*/ 321 h 1884"/>
                <a:gd name="T38" fmla="*/ 819 w 1620"/>
                <a:gd name="T39" fmla="*/ 309 h 1884"/>
                <a:gd name="T40" fmla="*/ 929 w 1620"/>
                <a:gd name="T41" fmla="*/ 322 h 1884"/>
                <a:gd name="T42" fmla="*/ 1128 w 1620"/>
                <a:gd name="T43" fmla="*/ 343 h 1884"/>
                <a:gd name="T44" fmla="*/ 1227 w 1620"/>
                <a:gd name="T45" fmla="*/ 411 h 1884"/>
                <a:gd name="T46" fmla="*/ 1270 w 1620"/>
                <a:gd name="T47" fmla="*/ 556 h 1884"/>
                <a:gd name="T48" fmla="*/ 1370 w 1620"/>
                <a:gd name="T49" fmla="*/ 1707 h 1884"/>
                <a:gd name="T50" fmla="*/ 1404 w 1620"/>
                <a:gd name="T51" fmla="*/ 1778 h 1884"/>
                <a:gd name="T52" fmla="*/ 1422 w 1620"/>
                <a:gd name="T53" fmla="*/ 1838 h 1884"/>
                <a:gd name="T54" fmla="*/ 1490 w 1620"/>
                <a:gd name="T55" fmla="*/ 1883 h 1884"/>
                <a:gd name="T56" fmla="*/ 1533 w 1620"/>
                <a:gd name="T57" fmla="*/ 1883 h 1884"/>
                <a:gd name="T58" fmla="*/ 1602 w 1620"/>
                <a:gd name="T59" fmla="*/ 1838 h 1884"/>
                <a:gd name="T60" fmla="*/ 1620 w 1620"/>
                <a:gd name="T61" fmla="*/ 1778 h 1884"/>
                <a:gd name="T62" fmla="*/ 1620 w 1620"/>
                <a:gd name="T63" fmla="*/ 1654 h 1884"/>
                <a:gd name="T64" fmla="*/ 1468 w 1620"/>
                <a:gd name="T65" fmla="*/ 578 h 1884"/>
                <a:gd name="T66" fmla="*/ 1420 w 1620"/>
                <a:gd name="T67" fmla="*/ 341 h 1884"/>
                <a:gd name="T68" fmla="*/ 1366 w 1620"/>
                <a:gd name="T69" fmla="*/ 233 h 1884"/>
                <a:gd name="T70" fmla="*/ 1291 w 1620"/>
                <a:gd name="T71" fmla="*/ 145 h 1884"/>
                <a:gd name="T72" fmla="*/ 1195 w 1620"/>
                <a:gd name="T73" fmla="*/ 79 h 1884"/>
                <a:gd name="T74" fmla="*/ 1078 w 1620"/>
                <a:gd name="T75" fmla="*/ 32 h 1884"/>
                <a:gd name="T76" fmla="*/ 905 w 1620"/>
                <a:gd name="T77" fmla="*/ 2 h 1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20" h="1884">
                  <a:moveTo>
                    <a:pt x="824" y="0"/>
                  </a:moveTo>
                  <a:lnTo>
                    <a:pt x="819" y="0"/>
                  </a:lnTo>
                  <a:lnTo>
                    <a:pt x="739" y="2"/>
                  </a:lnTo>
                  <a:lnTo>
                    <a:pt x="631" y="16"/>
                  </a:lnTo>
                  <a:lnTo>
                    <a:pt x="565" y="32"/>
                  </a:lnTo>
                  <a:lnTo>
                    <a:pt x="504" y="53"/>
                  </a:lnTo>
                  <a:lnTo>
                    <a:pt x="448" y="79"/>
                  </a:lnTo>
                  <a:lnTo>
                    <a:pt x="398" y="110"/>
                  </a:lnTo>
                  <a:lnTo>
                    <a:pt x="352" y="146"/>
                  </a:lnTo>
                  <a:lnTo>
                    <a:pt x="311" y="188"/>
                  </a:lnTo>
                  <a:lnTo>
                    <a:pt x="273" y="234"/>
                  </a:lnTo>
                  <a:lnTo>
                    <a:pt x="227" y="312"/>
                  </a:lnTo>
                  <a:lnTo>
                    <a:pt x="180" y="435"/>
                  </a:lnTo>
                  <a:lnTo>
                    <a:pt x="149" y="576"/>
                  </a:lnTo>
                  <a:lnTo>
                    <a:pt x="140" y="655"/>
                  </a:lnTo>
                  <a:lnTo>
                    <a:pt x="15" y="1620"/>
                  </a:lnTo>
                  <a:lnTo>
                    <a:pt x="0" y="1730"/>
                  </a:lnTo>
                  <a:lnTo>
                    <a:pt x="0" y="1778"/>
                  </a:lnTo>
                  <a:lnTo>
                    <a:pt x="1" y="1799"/>
                  </a:lnTo>
                  <a:lnTo>
                    <a:pt x="18" y="1838"/>
                  </a:lnTo>
                  <a:lnTo>
                    <a:pt x="47" y="1866"/>
                  </a:lnTo>
                  <a:lnTo>
                    <a:pt x="85" y="1883"/>
                  </a:lnTo>
                  <a:lnTo>
                    <a:pt x="107" y="1884"/>
                  </a:lnTo>
                  <a:lnTo>
                    <a:pt x="129" y="1883"/>
                  </a:lnTo>
                  <a:lnTo>
                    <a:pt x="168" y="1866"/>
                  </a:lnTo>
                  <a:lnTo>
                    <a:pt x="197" y="1838"/>
                  </a:lnTo>
                  <a:lnTo>
                    <a:pt x="214" y="1799"/>
                  </a:lnTo>
                  <a:lnTo>
                    <a:pt x="215" y="1778"/>
                  </a:lnTo>
                  <a:lnTo>
                    <a:pt x="215" y="1707"/>
                  </a:lnTo>
                  <a:lnTo>
                    <a:pt x="272" y="1707"/>
                  </a:lnTo>
                  <a:lnTo>
                    <a:pt x="342" y="1125"/>
                  </a:lnTo>
                  <a:lnTo>
                    <a:pt x="372" y="615"/>
                  </a:lnTo>
                  <a:lnTo>
                    <a:pt x="373" y="562"/>
                  </a:lnTo>
                  <a:lnTo>
                    <a:pt x="387" y="477"/>
                  </a:lnTo>
                  <a:lnTo>
                    <a:pt x="416" y="413"/>
                  </a:lnTo>
                  <a:lnTo>
                    <a:pt x="459" y="369"/>
                  </a:lnTo>
                  <a:lnTo>
                    <a:pt x="514" y="339"/>
                  </a:lnTo>
                  <a:lnTo>
                    <a:pt x="586" y="321"/>
                  </a:lnTo>
                  <a:lnTo>
                    <a:pt x="714" y="311"/>
                  </a:lnTo>
                  <a:lnTo>
                    <a:pt x="819" y="309"/>
                  </a:lnTo>
                  <a:lnTo>
                    <a:pt x="823" y="322"/>
                  </a:lnTo>
                  <a:lnTo>
                    <a:pt x="929" y="322"/>
                  </a:lnTo>
                  <a:lnTo>
                    <a:pt x="1058" y="330"/>
                  </a:lnTo>
                  <a:lnTo>
                    <a:pt x="1128" y="343"/>
                  </a:lnTo>
                  <a:lnTo>
                    <a:pt x="1185" y="369"/>
                  </a:lnTo>
                  <a:lnTo>
                    <a:pt x="1227" y="411"/>
                  </a:lnTo>
                  <a:lnTo>
                    <a:pt x="1256" y="471"/>
                  </a:lnTo>
                  <a:lnTo>
                    <a:pt x="1270" y="556"/>
                  </a:lnTo>
                  <a:lnTo>
                    <a:pt x="1271" y="608"/>
                  </a:lnTo>
                  <a:lnTo>
                    <a:pt x="1370" y="1707"/>
                  </a:lnTo>
                  <a:lnTo>
                    <a:pt x="1404" y="1707"/>
                  </a:lnTo>
                  <a:lnTo>
                    <a:pt x="1404" y="1778"/>
                  </a:lnTo>
                  <a:lnTo>
                    <a:pt x="1405" y="1799"/>
                  </a:lnTo>
                  <a:lnTo>
                    <a:pt x="1422" y="1838"/>
                  </a:lnTo>
                  <a:lnTo>
                    <a:pt x="1452" y="1866"/>
                  </a:lnTo>
                  <a:lnTo>
                    <a:pt x="1490" y="1883"/>
                  </a:lnTo>
                  <a:lnTo>
                    <a:pt x="1511" y="1884"/>
                  </a:lnTo>
                  <a:lnTo>
                    <a:pt x="1533" y="1883"/>
                  </a:lnTo>
                  <a:lnTo>
                    <a:pt x="1572" y="1866"/>
                  </a:lnTo>
                  <a:lnTo>
                    <a:pt x="1602" y="1838"/>
                  </a:lnTo>
                  <a:lnTo>
                    <a:pt x="1617" y="1799"/>
                  </a:lnTo>
                  <a:lnTo>
                    <a:pt x="1620" y="1778"/>
                  </a:lnTo>
                  <a:lnTo>
                    <a:pt x="1620" y="1730"/>
                  </a:lnTo>
                  <a:lnTo>
                    <a:pt x="1620" y="1654"/>
                  </a:lnTo>
                  <a:lnTo>
                    <a:pt x="1470" y="658"/>
                  </a:lnTo>
                  <a:lnTo>
                    <a:pt x="1468" y="578"/>
                  </a:lnTo>
                  <a:lnTo>
                    <a:pt x="1449" y="435"/>
                  </a:lnTo>
                  <a:lnTo>
                    <a:pt x="1420" y="341"/>
                  </a:lnTo>
                  <a:lnTo>
                    <a:pt x="1396" y="285"/>
                  </a:lnTo>
                  <a:lnTo>
                    <a:pt x="1366" y="233"/>
                  </a:lnTo>
                  <a:lnTo>
                    <a:pt x="1331" y="186"/>
                  </a:lnTo>
                  <a:lnTo>
                    <a:pt x="1291" y="145"/>
                  </a:lnTo>
                  <a:lnTo>
                    <a:pt x="1245" y="109"/>
                  </a:lnTo>
                  <a:lnTo>
                    <a:pt x="1195" y="79"/>
                  </a:lnTo>
                  <a:lnTo>
                    <a:pt x="1139" y="53"/>
                  </a:lnTo>
                  <a:lnTo>
                    <a:pt x="1078" y="32"/>
                  </a:lnTo>
                  <a:lnTo>
                    <a:pt x="1012" y="16"/>
                  </a:lnTo>
                  <a:lnTo>
                    <a:pt x="905" y="2"/>
                  </a:lnTo>
                  <a:lnTo>
                    <a:pt x="824" y="0"/>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9" name="Freeform 211"/>
            <p:cNvSpPr>
              <a:spLocks/>
            </p:cNvSpPr>
            <p:nvPr/>
          </p:nvSpPr>
          <p:spPr bwMode="auto">
            <a:xfrm>
              <a:off x="7780338" y="5564188"/>
              <a:ext cx="320675" cy="685800"/>
            </a:xfrm>
            <a:custGeom>
              <a:avLst/>
              <a:gdLst>
                <a:gd name="T0" fmla="*/ 0 w 809"/>
                <a:gd name="T1" fmla="*/ 0 h 1728"/>
                <a:gd name="T2" fmla="*/ 60 w 809"/>
                <a:gd name="T3" fmla="*/ 1720 h 1728"/>
                <a:gd name="T4" fmla="*/ 239 w 809"/>
                <a:gd name="T5" fmla="*/ 1719 h 1728"/>
                <a:gd name="T6" fmla="*/ 398 w 809"/>
                <a:gd name="T7" fmla="*/ 401 h 1728"/>
                <a:gd name="T8" fmla="*/ 563 w 809"/>
                <a:gd name="T9" fmla="*/ 1728 h 1728"/>
                <a:gd name="T10" fmla="*/ 739 w 809"/>
                <a:gd name="T11" fmla="*/ 1728 h 1728"/>
                <a:gd name="T12" fmla="*/ 809 w 809"/>
                <a:gd name="T13" fmla="*/ 0 h 1728"/>
                <a:gd name="T14" fmla="*/ 0 w 809"/>
                <a:gd name="T15" fmla="*/ 0 h 17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1728">
                  <a:moveTo>
                    <a:pt x="0" y="0"/>
                  </a:moveTo>
                  <a:lnTo>
                    <a:pt x="60" y="1720"/>
                  </a:lnTo>
                  <a:lnTo>
                    <a:pt x="239" y="1719"/>
                  </a:lnTo>
                  <a:lnTo>
                    <a:pt x="398" y="401"/>
                  </a:lnTo>
                  <a:lnTo>
                    <a:pt x="563" y="1728"/>
                  </a:lnTo>
                  <a:lnTo>
                    <a:pt x="739" y="1728"/>
                  </a:lnTo>
                  <a:lnTo>
                    <a:pt x="809" y="0"/>
                  </a:lnTo>
                  <a:lnTo>
                    <a:pt x="0" y="0"/>
                  </a:lnTo>
                  <a:close/>
                </a:path>
              </a:pathLst>
            </a:custGeom>
            <a:solidFill>
              <a:srgbClr val="6AD3D8"/>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70" name="Freeform 212"/>
            <p:cNvSpPr>
              <a:spLocks/>
            </p:cNvSpPr>
            <p:nvPr/>
          </p:nvSpPr>
          <p:spPr bwMode="auto">
            <a:xfrm>
              <a:off x="7620000" y="5087938"/>
              <a:ext cx="639763" cy="630238"/>
            </a:xfrm>
            <a:custGeom>
              <a:avLst/>
              <a:gdLst>
                <a:gd name="T0" fmla="*/ 810 w 1614"/>
                <a:gd name="T1" fmla="*/ 233 h 1589"/>
                <a:gd name="T2" fmla="*/ 723 w 1614"/>
                <a:gd name="T3" fmla="*/ 117 h 1589"/>
                <a:gd name="T4" fmla="*/ 631 w 1614"/>
                <a:gd name="T5" fmla="*/ 0 h 1589"/>
                <a:gd name="T6" fmla="*/ 582 w 1614"/>
                <a:gd name="T7" fmla="*/ 9 h 1589"/>
                <a:gd name="T8" fmla="*/ 491 w 1614"/>
                <a:gd name="T9" fmla="*/ 36 h 1589"/>
                <a:gd name="T10" fmla="*/ 411 w 1614"/>
                <a:gd name="T11" fmla="*/ 75 h 1589"/>
                <a:gd name="T12" fmla="*/ 340 w 1614"/>
                <a:gd name="T13" fmla="*/ 124 h 1589"/>
                <a:gd name="T14" fmla="*/ 280 w 1614"/>
                <a:gd name="T15" fmla="*/ 183 h 1589"/>
                <a:gd name="T16" fmla="*/ 230 w 1614"/>
                <a:gd name="T17" fmla="*/ 253 h 1589"/>
                <a:gd name="T18" fmla="*/ 191 w 1614"/>
                <a:gd name="T19" fmla="*/ 332 h 1589"/>
                <a:gd name="T20" fmla="*/ 161 w 1614"/>
                <a:gd name="T21" fmla="*/ 420 h 1589"/>
                <a:gd name="T22" fmla="*/ 150 w 1614"/>
                <a:gd name="T23" fmla="*/ 468 h 1589"/>
                <a:gd name="T24" fmla="*/ 70 w 1614"/>
                <a:gd name="T25" fmla="*/ 1056 h 1589"/>
                <a:gd name="T26" fmla="*/ 0 w 1614"/>
                <a:gd name="T27" fmla="*/ 1589 h 1589"/>
                <a:gd name="T28" fmla="*/ 278 w 1614"/>
                <a:gd name="T29" fmla="*/ 1589 h 1589"/>
                <a:gd name="T30" fmla="*/ 394 w 1614"/>
                <a:gd name="T31" fmla="*/ 704 h 1589"/>
                <a:gd name="T32" fmla="*/ 398 w 1614"/>
                <a:gd name="T33" fmla="*/ 1408 h 1589"/>
                <a:gd name="T34" fmla="*/ 1212 w 1614"/>
                <a:gd name="T35" fmla="*/ 1418 h 1589"/>
                <a:gd name="T36" fmla="*/ 1233 w 1614"/>
                <a:gd name="T37" fmla="*/ 726 h 1589"/>
                <a:gd name="T38" fmla="*/ 1346 w 1614"/>
                <a:gd name="T39" fmla="*/ 1589 h 1589"/>
                <a:gd name="T40" fmla="*/ 1614 w 1614"/>
                <a:gd name="T41" fmla="*/ 1589 h 1589"/>
                <a:gd name="T42" fmla="*/ 1596 w 1614"/>
                <a:gd name="T43" fmla="*/ 1448 h 1589"/>
                <a:gd name="T44" fmla="*/ 1506 w 1614"/>
                <a:gd name="T45" fmla="*/ 796 h 1589"/>
                <a:gd name="T46" fmla="*/ 1456 w 1614"/>
                <a:gd name="T47" fmla="*/ 447 h 1589"/>
                <a:gd name="T48" fmla="*/ 1443 w 1614"/>
                <a:gd name="T49" fmla="*/ 386 h 1589"/>
                <a:gd name="T50" fmla="*/ 1430 w 1614"/>
                <a:gd name="T51" fmla="*/ 347 h 1589"/>
                <a:gd name="T52" fmla="*/ 1397 w 1614"/>
                <a:gd name="T53" fmla="*/ 277 h 1589"/>
                <a:gd name="T54" fmla="*/ 1357 w 1614"/>
                <a:gd name="T55" fmla="*/ 213 h 1589"/>
                <a:gd name="T56" fmla="*/ 1308 w 1614"/>
                <a:gd name="T57" fmla="*/ 157 h 1589"/>
                <a:gd name="T58" fmla="*/ 1252 w 1614"/>
                <a:gd name="T59" fmla="*/ 108 h 1589"/>
                <a:gd name="T60" fmla="*/ 1189 w 1614"/>
                <a:gd name="T61" fmla="*/ 66 h 1589"/>
                <a:gd name="T62" fmla="*/ 1117 w 1614"/>
                <a:gd name="T63" fmla="*/ 32 h 1589"/>
                <a:gd name="T64" fmla="*/ 1037 w 1614"/>
                <a:gd name="T65" fmla="*/ 9 h 1589"/>
                <a:gd name="T66" fmla="*/ 996 w 1614"/>
                <a:gd name="T67" fmla="*/ 1 h 1589"/>
                <a:gd name="T68" fmla="*/ 810 w 1614"/>
                <a:gd name="T69" fmla="*/ 233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589">
                  <a:moveTo>
                    <a:pt x="810" y="233"/>
                  </a:moveTo>
                  <a:lnTo>
                    <a:pt x="723" y="117"/>
                  </a:lnTo>
                  <a:lnTo>
                    <a:pt x="631" y="0"/>
                  </a:lnTo>
                  <a:lnTo>
                    <a:pt x="582" y="9"/>
                  </a:lnTo>
                  <a:lnTo>
                    <a:pt x="491" y="36"/>
                  </a:lnTo>
                  <a:lnTo>
                    <a:pt x="411" y="75"/>
                  </a:lnTo>
                  <a:lnTo>
                    <a:pt x="340" y="124"/>
                  </a:lnTo>
                  <a:lnTo>
                    <a:pt x="280" y="183"/>
                  </a:lnTo>
                  <a:lnTo>
                    <a:pt x="230" y="253"/>
                  </a:lnTo>
                  <a:lnTo>
                    <a:pt x="191" y="332"/>
                  </a:lnTo>
                  <a:lnTo>
                    <a:pt x="161" y="420"/>
                  </a:lnTo>
                  <a:lnTo>
                    <a:pt x="150" y="468"/>
                  </a:lnTo>
                  <a:lnTo>
                    <a:pt x="70" y="1056"/>
                  </a:lnTo>
                  <a:lnTo>
                    <a:pt x="0" y="1589"/>
                  </a:lnTo>
                  <a:lnTo>
                    <a:pt x="278" y="1589"/>
                  </a:lnTo>
                  <a:lnTo>
                    <a:pt x="394" y="704"/>
                  </a:lnTo>
                  <a:lnTo>
                    <a:pt x="398" y="1408"/>
                  </a:lnTo>
                  <a:lnTo>
                    <a:pt x="1212" y="1418"/>
                  </a:lnTo>
                  <a:lnTo>
                    <a:pt x="1233" y="726"/>
                  </a:lnTo>
                  <a:lnTo>
                    <a:pt x="1346" y="1589"/>
                  </a:lnTo>
                  <a:lnTo>
                    <a:pt x="1614" y="1589"/>
                  </a:lnTo>
                  <a:lnTo>
                    <a:pt x="1596" y="1448"/>
                  </a:lnTo>
                  <a:lnTo>
                    <a:pt x="1506" y="796"/>
                  </a:lnTo>
                  <a:lnTo>
                    <a:pt x="1456" y="447"/>
                  </a:lnTo>
                  <a:lnTo>
                    <a:pt x="1443" y="386"/>
                  </a:lnTo>
                  <a:lnTo>
                    <a:pt x="1430" y="347"/>
                  </a:lnTo>
                  <a:lnTo>
                    <a:pt x="1397" y="277"/>
                  </a:lnTo>
                  <a:lnTo>
                    <a:pt x="1357" y="213"/>
                  </a:lnTo>
                  <a:lnTo>
                    <a:pt x="1308" y="157"/>
                  </a:lnTo>
                  <a:lnTo>
                    <a:pt x="1252" y="108"/>
                  </a:lnTo>
                  <a:lnTo>
                    <a:pt x="1189" y="66"/>
                  </a:lnTo>
                  <a:lnTo>
                    <a:pt x="1117" y="32"/>
                  </a:lnTo>
                  <a:lnTo>
                    <a:pt x="1037" y="9"/>
                  </a:lnTo>
                  <a:lnTo>
                    <a:pt x="996" y="1"/>
                  </a:lnTo>
                  <a:lnTo>
                    <a:pt x="810" y="233"/>
                  </a:lnTo>
                  <a:close/>
                </a:path>
              </a:pathLst>
            </a:custGeom>
            <a:solidFill>
              <a:srgbClr val="D8493B"/>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71" name="Freeform 213"/>
            <p:cNvSpPr>
              <a:spLocks/>
            </p:cNvSpPr>
            <p:nvPr/>
          </p:nvSpPr>
          <p:spPr bwMode="auto">
            <a:xfrm>
              <a:off x="7700963" y="6243638"/>
              <a:ext cx="177800" cy="57150"/>
            </a:xfrm>
            <a:custGeom>
              <a:avLst/>
              <a:gdLst>
                <a:gd name="T0" fmla="*/ 440 w 446"/>
                <a:gd name="T1" fmla="*/ 0 h 146"/>
                <a:gd name="T2" fmla="*/ 446 w 446"/>
                <a:gd name="T3" fmla="*/ 146 h 146"/>
                <a:gd name="T4" fmla="*/ 27 w 446"/>
                <a:gd name="T5" fmla="*/ 146 h 146"/>
                <a:gd name="T6" fmla="*/ 9 w 446"/>
                <a:gd name="T7" fmla="*/ 144 h 146"/>
                <a:gd name="T8" fmla="*/ 0 w 446"/>
                <a:gd name="T9" fmla="*/ 130 h 146"/>
                <a:gd name="T10" fmla="*/ 16 w 446"/>
                <a:gd name="T11" fmla="*/ 108 h 146"/>
                <a:gd name="T12" fmla="*/ 51 w 446"/>
                <a:gd name="T13" fmla="*/ 85 h 146"/>
                <a:gd name="T14" fmla="*/ 73 w 446"/>
                <a:gd name="T15" fmla="*/ 73 h 146"/>
                <a:gd name="T16" fmla="*/ 152 w 446"/>
                <a:gd name="T17" fmla="*/ 37 h 146"/>
                <a:gd name="T18" fmla="*/ 253 w 446"/>
                <a:gd name="T19" fmla="*/ 4 h 146"/>
                <a:gd name="T20" fmla="*/ 263 w 446"/>
                <a:gd name="T21" fmla="*/ 2 h 146"/>
                <a:gd name="T22" fmla="*/ 440 w 446"/>
                <a:gd name="T2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146">
                  <a:moveTo>
                    <a:pt x="440" y="0"/>
                  </a:moveTo>
                  <a:lnTo>
                    <a:pt x="446" y="146"/>
                  </a:lnTo>
                  <a:lnTo>
                    <a:pt x="27" y="146"/>
                  </a:lnTo>
                  <a:lnTo>
                    <a:pt x="9" y="144"/>
                  </a:lnTo>
                  <a:lnTo>
                    <a:pt x="0" y="130"/>
                  </a:lnTo>
                  <a:lnTo>
                    <a:pt x="16" y="108"/>
                  </a:lnTo>
                  <a:lnTo>
                    <a:pt x="51" y="85"/>
                  </a:lnTo>
                  <a:lnTo>
                    <a:pt x="73" y="73"/>
                  </a:lnTo>
                  <a:lnTo>
                    <a:pt x="152" y="37"/>
                  </a:lnTo>
                  <a:lnTo>
                    <a:pt x="253" y="4"/>
                  </a:lnTo>
                  <a:lnTo>
                    <a:pt x="263" y="2"/>
                  </a:lnTo>
                  <a:lnTo>
                    <a:pt x="440" y="0"/>
                  </a:lnTo>
                  <a:close/>
                </a:path>
              </a:pathLst>
            </a:custGeom>
            <a:solidFill>
              <a:srgbClr val="433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2" name="Freeform 214"/>
            <p:cNvSpPr>
              <a:spLocks/>
            </p:cNvSpPr>
            <p:nvPr/>
          </p:nvSpPr>
          <p:spPr bwMode="auto">
            <a:xfrm>
              <a:off x="7999413" y="6248400"/>
              <a:ext cx="184150" cy="52388"/>
            </a:xfrm>
            <a:custGeom>
              <a:avLst/>
              <a:gdLst>
                <a:gd name="T0" fmla="*/ 11 w 466"/>
                <a:gd name="T1" fmla="*/ 0 h 135"/>
                <a:gd name="T2" fmla="*/ 0 w 466"/>
                <a:gd name="T3" fmla="*/ 135 h 135"/>
                <a:gd name="T4" fmla="*/ 437 w 466"/>
                <a:gd name="T5" fmla="*/ 135 h 135"/>
                <a:gd name="T6" fmla="*/ 455 w 466"/>
                <a:gd name="T7" fmla="*/ 133 h 135"/>
                <a:gd name="T8" fmla="*/ 466 w 466"/>
                <a:gd name="T9" fmla="*/ 122 h 135"/>
                <a:gd name="T10" fmla="*/ 449 w 466"/>
                <a:gd name="T11" fmla="*/ 102 h 135"/>
                <a:gd name="T12" fmla="*/ 413 w 466"/>
                <a:gd name="T13" fmla="*/ 80 h 135"/>
                <a:gd name="T14" fmla="*/ 391 w 466"/>
                <a:gd name="T15" fmla="*/ 68 h 135"/>
                <a:gd name="T16" fmla="*/ 348 w 466"/>
                <a:gd name="T17" fmla="*/ 49 h 135"/>
                <a:gd name="T18" fmla="*/ 273 w 466"/>
                <a:gd name="T19" fmla="*/ 22 h 135"/>
                <a:gd name="T20" fmla="*/ 195 w 466"/>
                <a:gd name="T21" fmla="*/ 1 h 135"/>
                <a:gd name="T22" fmla="*/ 183 w 466"/>
                <a:gd name="T23" fmla="*/ 0 h 135"/>
                <a:gd name="T24" fmla="*/ 11 w 466"/>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135">
                  <a:moveTo>
                    <a:pt x="11" y="0"/>
                  </a:moveTo>
                  <a:lnTo>
                    <a:pt x="0" y="135"/>
                  </a:lnTo>
                  <a:lnTo>
                    <a:pt x="437" y="135"/>
                  </a:lnTo>
                  <a:lnTo>
                    <a:pt x="455" y="133"/>
                  </a:lnTo>
                  <a:lnTo>
                    <a:pt x="466" y="122"/>
                  </a:lnTo>
                  <a:lnTo>
                    <a:pt x="449" y="102"/>
                  </a:lnTo>
                  <a:lnTo>
                    <a:pt x="413" y="80"/>
                  </a:lnTo>
                  <a:lnTo>
                    <a:pt x="391" y="68"/>
                  </a:lnTo>
                  <a:lnTo>
                    <a:pt x="348" y="49"/>
                  </a:lnTo>
                  <a:lnTo>
                    <a:pt x="273" y="22"/>
                  </a:lnTo>
                  <a:lnTo>
                    <a:pt x="195" y="1"/>
                  </a:lnTo>
                  <a:lnTo>
                    <a:pt x="183" y="0"/>
                  </a:lnTo>
                  <a:lnTo>
                    <a:pt x="11" y="0"/>
                  </a:lnTo>
                  <a:close/>
                </a:path>
              </a:pathLst>
            </a:custGeom>
            <a:solidFill>
              <a:srgbClr val="433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3" name="Freeform 215"/>
            <p:cNvSpPr>
              <a:spLocks/>
            </p:cNvSpPr>
            <p:nvPr/>
          </p:nvSpPr>
          <p:spPr bwMode="auto">
            <a:xfrm>
              <a:off x="7707313" y="4532313"/>
              <a:ext cx="469900" cy="292100"/>
            </a:xfrm>
            <a:custGeom>
              <a:avLst/>
              <a:gdLst>
                <a:gd name="T0" fmla="*/ 812 w 1187"/>
                <a:gd name="T1" fmla="*/ 51 h 736"/>
                <a:gd name="T2" fmla="*/ 755 w 1187"/>
                <a:gd name="T3" fmla="*/ 34 h 736"/>
                <a:gd name="T4" fmla="*/ 659 w 1187"/>
                <a:gd name="T5" fmla="*/ 14 h 736"/>
                <a:gd name="T6" fmla="*/ 590 w 1187"/>
                <a:gd name="T7" fmla="*/ 7 h 736"/>
                <a:gd name="T8" fmla="*/ 520 w 1187"/>
                <a:gd name="T9" fmla="*/ 7 h 736"/>
                <a:gd name="T10" fmla="*/ 449 w 1187"/>
                <a:gd name="T11" fmla="*/ 17 h 736"/>
                <a:gd name="T12" fmla="*/ 379 w 1187"/>
                <a:gd name="T13" fmla="*/ 39 h 736"/>
                <a:gd name="T14" fmla="*/ 310 w 1187"/>
                <a:gd name="T15" fmla="*/ 74 h 736"/>
                <a:gd name="T16" fmla="*/ 278 w 1187"/>
                <a:gd name="T17" fmla="*/ 99 h 736"/>
                <a:gd name="T18" fmla="*/ 276 w 1187"/>
                <a:gd name="T19" fmla="*/ 71 h 736"/>
                <a:gd name="T20" fmla="*/ 281 w 1187"/>
                <a:gd name="T21" fmla="*/ 21 h 736"/>
                <a:gd name="T22" fmla="*/ 289 w 1187"/>
                <a:gd name="T23" fmla="*/ 0 h 736"/>
                <a:gd name="T24" fmla="*/ 284 w 1187"/>
                <a:gd name="T25" fmla="*/ 8 h 736"/>
                <a:gd name="T26" fmla="*/ 258 w 1187"/>
                <a:gd name="T27" fmla="*/ 59 h 736"/>
                <a:gd name="T28" fmla="*/ 240 w 1187"/>
                <a:gd name="T29" fmla="*/ 105 h 736"/>
                <a:gd name="T30" fmla="*/ 233 w 1187"/>
                <a:gd name="T31" fmla="*/ 131 h 736"/>
                <a:gd name="T32" fmla="*/ 219 w 1187"/>
                <a:gd name="T33" fmla="*/ 140 h 736"/>
                <a:gd name="T34" fmla="*/ 202 w 1187"/>
                <a:gd name="T35" fmla="*/ 154 h 736"/>
                <a:gd name="T36" fmla="*/ 149 w 1187"/>
                <a:gd name="T37" fmla="*/ 156 h 736"/>
                <a:gd name="T38" fmla="*/ 71 w 1187"/>
                <a:gd name="T39" fmla="*/ 174 h 736"/>
                <a:gd name="T40" fmla="*/ 64 w 1187"/>
                <a:gd name="T41" fmla="*/ 178 h 736"/>
                <a:gd name="T42" fmla="*/ 86 w 1187"/>
                <a:gd name="T43" fmla="*/ 174 h 736"/>
                <a:gd name="T44" fmla="*/ 136 w 1187"/>
                <a:gd name="T45" fmla="*/ 182 h 736"/>
                <a:gd name="T46" fmla="*/ 163 w 1187"/>
                <a:gd name="T47" fmla="*/ 189 h 736"/>
                <a:gd name="T48" fmla="*/ 130 w 1187"/>
                <a:gd name="T49" fmla="*/ 223 h 736"/>
                <a:gd name="T50" fmla="*/ 81 w 1187"/>
                <a:gd name="T51" fmla="*/ 291 h 736"/>
                <a:gd name="T52" fmla="*/ 51 w 1187"/>
                <a:gd name="T53" fmla="*/ 344 h 736"/>
                <a:gd name="T54" fmla="*/ 26 w 1187"/>
                <a:gd name="T55" fmla="*/ 405 h 736"/>
                <a:gd name="T56" fmla="*/ 9 w 1187"/>
                <a:gd name="T57" fmla="*/ 473 h 736"/>
                <a:gd name="T58" fmla="*/ 0 w 1187"/>
                <a:gd name="T59" fmla="*/ 548 h 736"/>
                <a:gd name="T60" fmla="*/ 1 w 1187"/>
                <a:gd name="T61" fmla="*/ 633 h 736"/>
                <a:gd name="T62" fmla="*/ 8 w 1187"/>
                <a:gd name="T63" fmla="*/ 677 h 736"/>
                <a:gd name="T64" fmla="*/ 38 w 1187"/>
                <a:gd name="T65" fmla="*/ 644 h 736"/>
                <a:gd name="T66" fmla="*/ 178 w 1187"/>
                <a:gd name="T67" fmla="*/ 472 h 736"/>
                <a:gd name="T68" fmla="*/ 241 w 1187"/>
                <a:gd name="T69" fmla="*/ 380 h 736"/>
                <a:gd name="T70" fmla="*/ 271 w 1187"/>
                <a:gd name="T71" fmla="*/ 326 h 736"/>
                <a:gd name="T72" fmla="*/ 279 w 1187"/>
                <a:gd name="T73" fmla="*/ 302 h 736"/>
                <a:gd name="T74" fmla="*/ 389 w 1187"/>
                <a:gd name="T75" fmla="*/ 346 h 736"/>
                <a:gd name="T76" fmla="*/ 888 w 1187"/>
                <a:gd name="T77" fmla="*/ 563 h 736"/>
                <a:gd name="T78" fmla="*/ 1093 w 1187"/>
                <a:gd name="T79" fmla="*/ 665 h 736"/>
                <a:gd name="T80" fmla="*/ 1156 w 1187"/>
                <a:gd name="T81" fmla="*/ 707 h 736"/>
                <a:gd name="T82" fmla="*/ 1181 w 1187"/>
                <a:gd name="T83" fmla="*/ 729 h 736"/>
                <a:gd name="T84" fmla="*/ 1185 w 1187"/>
                <a:gd name="T85" fmla="*/ 736 h 736"/>
                <a:gd name="T86" fmla="*/ 1187 w 1187"/>
                <a:gd name="T87" fmla="*/ 720 h 736"/>
                <a:gd name="T88" fmla="*/ 1187 w 1187"/>
                <a:gd name="T89" fmla="*/ 605 h 736"/>
                <a:gd name="T90" fmla="*/ 1177 w 1187"/>
                <a:gd name="T91" fmla="*/ 502 h 736"/>
                <a:gd name="T92" fmla="*/ 1149 w 1187"/>
                <a:gd name="T93" fmla="*/ 386 h 736"/>
                <a:gd name="T94" fmla="*/ 1111 w 1187"/>
                <a:gd name="T95" fmla="*/ 298 h 736"/>
                <a:gd name="T96" fmla="*/ 1077 w 1187"/>
                <a:gd name="T97" fmla="*/ 243 h 736"/>
                <a:gd name="T98" fmla="*/ 1036 w 1187"/>
                <a:gd name="T99" fmla="*/ 189 h 736"/>
                <a:gd name="T100" fmla="*/ 984 w 1187"/>
                <a:gd name="T101" fmla="*/ 141 h 736"/>
                <a:gd name="T102" fmla="*/ 923 w 1187"/>
                <a:gd name="T103" fmla="*/ 99 h 736"/>
                <a:gd name="T104" fmla="*/ 852 w 1187"/>
                <a:gd name="T105" fmla="*/ 65 h 736"/>
                <a:gd name="T106" fmla="*/ 812 w 1187"/>
                <a:gd name="T107" fmla="*/ 51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7" h="736">
                  <a:moveTo>
                    <a:pt x="812" y="51"/>
                  </a:moveTo>
                  <a:lnTo>
                    <a:pt x="755" y="34"/>
                  </a:lnTo>
                  <a:lnTo>
                    <a:pt x="659" y="14"/>
                  </a:lnTo>
                  <a:lnTo>
                    <a:pt x="590" y="7"/>
                  </a:lnTo>
                  <a:lnTo>
                    <a:pt x="520" y="7"/>
                  </a:lnTo>
                  <a:lnTo>
                    <a:pt x="449" y="17"/>
                  </a:lnTo>
                  <a:lnTo>
                    <a:pt x="379" y="39"/>
                  </a:lnTo>
                  <a:lnTo>
                    <a:pt x="310" y="74"/>
                  </a:lnTo>
                  <a:lnTo>
                    <a:pt x="278" y="99"/>
                  </a:lnTo>
                  <a:lnTo>
                    <a:pt x="276" y="71"/>
                  </a:lnTo>
                  <a:lnTo>
                    <a:pt x="281" y="21"/>
                  </a:lnTo>
                  <a:lnTo>
                    <a:pt x="289" y="0"/>
                  </a:lnTo>
                  <a:lnTo>
                    <a:pt x="284" y="8"/>
                  </a:lnTo>
                  <a:lnTo>
                    <a:pt x="258" y="59"/>
                  </a:lnTo>
                  <a:lnTo>
                    <a:pt x="240" y="105"/>
                  </a:lnTo>
                  <a:lnTo>
                    <a:pt x="233" y="131"/>
                  </a:lnTo>
                  <a:lnTo>
                    <a:pt x="219" y="140"/>
                  </a:lnTo>
                  <a:lnTo>
                    <a:pt x="202" y="154"/>
                  </a:lnTo>
                  <a:lnTo>
                    <a:pt x="149" y="156"/>
                  </a:lnTo>
                  <a:lnTo>
                    <a:pt x="71" y="174"/>
                  </a:lnTo>
                  <a:lnTo>
                    <a:pt x="64" y="178"/>
                  </a:lnTo>
                  <a:lnTo>
                    <a:pt x="86" y="174"/>
                  </a:lnTo>
                  <a:lnTo>
                    <a:pt x="136" y="182"/>
                  </a:lnTo>
                  <a:lnTo>
                    <a:pt x="163" y="189"/>
                  </a:lnTo>
                  <a:lnTo>
                    <a:pt x="130" y="223"/>
                  </a:lnTo>
                  <a:lnTo>
                    <a:pt x="81" y="291"/>
                  </a:lnTo>
                  <a:lnTo>
                    <a:pt x="51" y="344"/>
                  </a:lnTo>
                  <a:lnTo>
                    <a:pt x="26" y="405"/>
                  </a:lnTo>
                  <a:lnTo>
                    <a:pt x="9" y="473"/>
                  </a:lnTo>
                  <a:lnTo>
                    <a:pt x="0" y="548"/>
                  </a:lnTo>
                  <a:lnTo>
                    <a:pt x="1" y="633"/>
                  </a:lnTo>
                  <a:lnTo>
                    <a:pt x="8" y="677"/>
                  </a:lnTo>
                  <a:lnTo>
                    <a:pt x="38" y="644"/>
                  </a:lnTo>
                  <a:lnTo>
                    <a:pt x="178" y="472"/>
                  </a:lnTo>
                  <a:lnTo>
                    <a:pt x="241" y="380"/>
                  </a:lnTo>
                  <a:lnTo>
                    <a:pt x="271" y="326"/>
                  </a:lnTo>
                  <a:lnTo>
                    <a:pt x="279" y="302"/>
                  </a:lnTo>
                  <a:lnTo>
                    <a:pt x="389" y="346"/>
                  </a:lnTo>
                  <a:lnTo>
                    <a:pt x="888" y="563"/>
                  </a:lnTo>
                  <a:lnTo>
                    <a:pt x="1093" y="665"/>
                  </a:lnTo>
                  <a:lnTo>
                    <a:pt x="1156" y="707"/>
                  </a:lnTo>
                  <a:lnTo>
                    <a:pt x="1181" y="729"/>
                  </a:lnTo>
                  <a:lnTo>
                    <a:pt x="1185" y="736"/>
                  </a:lnTo>
                  <a:lnTo>
                    <a:pt x="1187" y="720"/>
                  </a:lnTo>
                  <a:lnTo>
                    <a:pt x="1187" y="605"/>
                  </a:lnTo>
                  <a:lnTo>
                    <a:pt x="1177" y="502"/>
                  </a:lnTo>
                  <a:lnTo>
                    <a:pt x="1149" y="386"/>
                  </a:lnTo>
                  <a:lnTo>
                    <a:pt x="1111" y="298"/>
                  </a:lnTo>
                  <a:lnTo>
                    <a:pt x="1077" y="243"/>
                  </a:lnTo>
                  <a:lnTo>
                    <a:pt x="1036" y="189"/>
                  </a:lnTo>
                  <a:lnTo>
                    <a:pt x="984" y="141"/>
                  </a:lnTo>
                  <a:lnTo>
                    <a:pt x="923" y="99"/>
                  </a:lnTo>
                  <a:lnTo>
                    <a:pt x="852" y="65"/>
                  </a:lnTo>
                  <a:lnTo>
                    <a:pt x="812" y="51"/>
                  </a:lnTo>
                  <a:close/>
                </a:path>
              </a:pathLst>
            </a:custGeom>
            <a:solidFill>
              <a:srgbClr val="522E2C"/>
            </a:solidFill>
            <a:ln>
              <a:noFill/>
            </a:ln>
          </p:spPr>
          <p:txBody>
            <a:bodyPr vert="horz" wrap="square" lIns="68580" tIns="34290" rIns="68580" bIns="34290" numCol="1" anchor="t" anchorCtr="0" compatLnSpc="1">
              <a:prstTxWarp prst="textNoShape">
                <a:avLst/>
              </a:prstTxWarp>
            </a:bodyPr>
            <a:lstStyle/>
            <a:p>
              <a:endParaRPr lang="en-US" sz="1350" dirty="0"/>
            </a:p>
          </p:txBody>
        </p:sp>
      </p:grpSp>
      <p:grpSp>
        <p:nvGrpSpPr>
          <p:cNvPr id="74" name="Group 4"/>
          <p:cNvGrpSpPr/>
          <p:nvPr/>
        </p:nvGrpSpPr>
        <p:grpSpPr>
          <a:xfrm>
            <a:off x="5224922" y="4708355"/>
            <a:ext cx="316356" cy="543624"/>
            <a:chOff x="1553369" y="4646613"/>
            <a:chExt cx="665162" cy="1654175"/>
          </a:xfrm>
        </p:grpSpPr>
        <p:sp>
          <p:nvSpPr>
            <p:cNvPr id="76" name="Freeform 196"/>
            <p:cNvSpPr>
              <a:spLocks/>
            </p:cNvSpPr>
            <p:nvPr/>
          </p:nvSpPr>
          <p:spPr bwMode="auto">
            <a:xfrm>
              <a:off x="1564481" y="5092700"/>
              <a:ext cx="644525" cy="671513"/>
            </a:xfrm>
            <a:custGeom>
              <a:avLst/>
              <a:gdLst>
                <a:gd name="T0" fmla="*/ 1423 w 1624"/>
                <a:gd name="T1" fmla="*/ 697 h 1692"/>
                <a:gd name="T2" fmla="*/ 1422 w 1624"/>
                <a:gd name="T3" fmla="*/ 635 h 1692"/>
                <a:gd name="T4" fmla="*/ 1410 w 1624"/>
                <a:gd name="T5" fmla="*/ 522 h 1692"/>
                <a:gd name="T6" fmla="*/ 1385 w 1624"/>
                <a:gd name="T7" fmla="*/ 422 h 1692"/>
                <a:gd name="T8" fmla="*/ 1346 w 1624"/>
                <a:gd name="T9" fmla="*/ 337 h 1692"/>
                <a:gd name="T10" fmla="*/ 1292 w 1624"/>
                <a:gd name="T11" fmla="*/ 264 h 1692"/>
                <a:gd name="T12" fmla="*/ 1223 w 1624"/>
                <a:gd name="T13" fmla="*/ 204 h 1692"/>
                <a:gd name="T14" fmla="*/ 1138 w 1624"/>
                <a:gd name="T15" fmla="*/ 159 h 1692"/>
                <a:gd name="T16" fmla="*/ 1034 w 1624"/>
                <a:gd name="T17" fmla="*/ 127 h 1692"/>
                <a:gd name="T18" fmla="*/ 974 w 1624"/>
                <a:gd name="T19" fmla="*/ 115 h 1692"/>
                <a:gd name="T20" fmla="*/ 974 w 1624"/>
                <a:gd name="T21" fmla="*/ 0 h 1692"/>
                <a:gd name="T22" fmla="*/ 650 w 1624"/>
                <a:gd name="T23" fmla="*/ 0 h 1692"/>
                <a:gd name="T24" fmla="*/ 650 w 1624"/>
                <a:gd name="T25" fmla="*/ 115 h 1692"/>
                <a:gd name="T26" fmla="*/ 592 w 1624"/>
                <a:gd name="T27" fmla="*/ 127 h 1692"/>
                <a:gd name="T28" fmla="*/ 488 w 1624"/>
                <a:gd name="T29" fmla="*/ 159 h 1692"/>
                <a:gd name="T30" fmla="*/ 403 w 1624"/>
                <a:gd name="T31" fmla="*/ 204 h 1692"/>
                <a:gd name="T32" fmla="*/ 333 w 1624"/>
                <a:gd name="T33" fmla="*/ 264 h 1692"/>
                <a:gd name="T34" fmla="*/ 278 w 1624"/>
                <a:gd name="T35" fmla="*/ 337 h 1692"/>
                <a:gd name="T36" fmla="*/ 239 w 1624"/>
                <a:gd name="T37" fmla="*/ 422 h 1692"/>
                <a:gd name="T38" fmla="*/ 215 w 1624"/>
                <a:gd name="T39" fmla="*/ 522 h 1692"/>
                <a:gd name="T40" fmla="*/ 202 w 1624"/>
                <a:gd name="T41" fmla="*/ 635 h 1692"/>
                <a:gd name="T42" fmla="*/ 201 w 1624"/>
                <a:gd name="T43" fmla="*/ 697 h 1692"/>
                <a:gd name="T44" fmla="*/ 0 w 1624"/>
                <a:gd name="T45" fmla="*/ 1637 h 1692"/>
                <a:gd name="T46" fmla="*/ 220 w 1624"/>
                <a:gd name="T47" fmla="*/ 1692 h 1692"/>
                <a:gd name="T48" fmla="*/ 434 w 1624"/>
                <a:gd name="T49" fmla="*/ 656 h 1692"/>
                <a:gd name="T50" fmla="*/ 435 w 1624"/>
                <a:gd name="T51" fmla="*/ 609 h 1692"/>
                <a:gd name="T52" fmla="*/ 446 w 1624"/>
                <a:gd name="T53" fmla="*/ 536 h 1692"/>
                <a:gd name="T54" fmla="*/ 465 w 1624"/>
                <a:gd name="T55" fmla="*/ 484 h 1692"/>
                <a:gd name="T56" fmla="*/ 497 w 1624"/>
                <a:gd name="T57" fmla="*/ 449 h 1692"/>
                <a:gd name="T58" fmla="*/ 540 w 1624"/>
                <a:gd name="T59" fmla="*/ 430 h 1692"/>
                <a:gd name="T60" fmla="*/ 596 w 1624"/>
                <a:gd name="T61" fmla="*/ 421 h 1692"/>
                <a:gd name="T62" fmla="*/ 702 w 1624"/>
                <a:gd name="T63" fmla="*/ 418 h 1692"/>
                <a:gd name="T64" fmla="*/ 793 w 1624"/>
                <a:gd name="T65" fmla="*/ 420 h 1692"/>
                <a:gd name="T66" fmla="*/ 792 w 1624"/>
                <a:gd name="T67" fmla="*/ 424 h 1692"/>
                <a:gd name="T68" fmla="*/ 888 w 1624"/>
                <a:gd name="T69" fmla="*/ 422 h 1692"/>
                <a:gd name="T70" fmla="*/ 1003 w 1624"/>
                <a:gd name="T71" fmla="*/ 424 h 1692"/>
                <a:gd name="T72" fmla="*/ 1064 w 1624"/>
                <a:gd name="T73" fmla="*/ 431 h 1692"/>
                <a:gd name="T74" fmla="*/ 1114 w 1624"/>
                <a:gd name="T75" fmla="*/ 449 h 1692"/>
                <a:gd name="T76" fmla="*/ 1151 w 1624"/>
                <a:gd name="T77" fmla="*/ 483 h 1692"/>
                <a:gd name="T78" fmla="*/ 1175 w 1624"/>
                <a:gd name="T79" fmla="*/ 534 h 1692"/>
                <a:gd name="T80" fmla="*/ 1188 w 1624"/>
                <a:gd name="T81" fmla="*/ 608 h 1692"/>
                <a:gd name="T82" fmla="*/ 1190 w 1624"/>
                <a:gd name="T83" fmla="*/ 656 h 1692"/>
                <a:gd name="T84" fmla="*/ 1403 w 1624"/>
                <a:gd name="T85" fmla="*/ 1692 h 1692"/>
                <a:gd name="T86" fmla="*/ 1624 w 1624"/>
                <a:gd name="T87" fmla="*/ 1637 h 1692"/>
                <a:gd name="T88" fmla="*/ 1423 w 1624"/>
                <a:gd name="T89" fmla="*/ 697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4" h="1692">
                  <a:moveTo>
                    <a:pt x="1423" y="697"/>
                  </a:moveTo>
                  <a:lnTo>
                    <a:pt x="1422" y="635"/>
                  </a:lnTo>
                  <a:lnTo>
                    <a:pt x="1410" y="522"/>
                  </a:lnTo>
                  <a:lnTo>
                    <a:pt x="1385" y="422"/>
                  </a:lnTo>
                  <a:lnTo>
                    <a:pt x="1346" y="337"/>
                  </a:lnTo>
                  <a:lnTo>
                    <a:pt x="1292" y="264"/>
                  </a:lnTo>
                  <a:lnTo>
                    <a:pt x="1223" y="204"/>
                  </a:lnTo>
                  <a:lnTo>
                    <a:pt x="1138" y="159"/>
                  </a:lnTo>
                  <a:lnTo>
                    <a:pt x="1034" y="127"/>
                  </a:lnTo>
                  <a:lnTo>
                    <a:pt x="974" y="115"/>
                  </a:lnTo>
                  <a:lnTo>
                    <a:pt x="974" y="0"/>
                  </a:lnTo>
                  <a:lnTo>
                    <a:pt x="650" y="0"/>
                  </a:lnTo>
                  <a:lnTo>
                    <a:pt x="650" y="115"/>
                  </a:lnTo>
                  <a:lnTo>
                    <a:pt x="592" y="127"/>
                  </a:lnTo>
                  <a:lnTo>
                    <a:pt x="488" y="159"/>
                  </a:lnTo>
                  <a:lnTo>
                    <a:pt x="403" y="204"/>
                  </a:lnTo>
                  <a:lnTo>
                    <a:pt x="333" y="264"/>
                  </a:lnTo>
                  <a:lnTo>
                    <a:pt x="278" y="337"/>
                  </a:lnTo>
                  <a:lnTo>
                    <a:pt x="239" y="422"/>
                  </a:lnTo>
                  <a:lnTo>
                    <a:pt x="215" y="522"/>
                  </a:lnTo>
                  <a:lnTo>
                    <a:pt x="202" y="635"/>
                  </a:lnTo>
                  <a:lnTo>
                    <a:pt x="201" y="697"/>
                  </a:lnTo>
                  <a:lnTo>
                    <a:pt x="0" y="1637"/>
                  </a:lnTo>
                  <a:lnTo>
                    <a:pt x="220" y="1692"/>
                  </a:lnTo>
                  <a:lnTo>
                    <a:pt x="434" y="656"/>
                  </a:lnTo>
                  <a:lnTo>
                    <a:pt x="435" y="609"/>
                  </a:lnTo>
                  <a:lnTo>
                    <a:pt x="446" y="536"/>
                  </a:lnTo>
                  <a:lnTo>
                    <a:pt x="465" y="484"/>
                  </a:lnTo>
                  <a:lnTo>
                    <a:pt x="497" y="449"/>
                  </a:lnTo>
                  <a:lnTo>
                    <a:pt x="540" y="430"/>
                  </a:lnTo>
                  <a:lnTo>
                    <a:pt x="596" y="421"/>
                  </a:lnTo>
                  <a:lnTo>
                    <a:pt x="702" y="418"/>
                  </a:lnTo>
                  <a:lnTo>
                    <a:pt x="793" y="420"/>
                  </a:lnTo>
                  <a:lnTo>
                    <a:pt x="792" y="424"/>
                  </a:lnTo>
                  <a:lnTo>
                    <a:pt x="888" y="422"/>
                  </a:lnTo>
                  <a:lnTo>
                    <a:pt x="1003" y="424"/>
                  </a:lnTo>
                  <a:lnTo>
                    <a:pt x="1064" y="431"/>
                  </a:lnTo>
                  <a:lnTo>
                    <a:pt x="1114" y="449"/>
                  </a:lnTo>
                  <a:lnTo>
                    <a:pt x="1151" y="483"/>
                  </a:lnTo>
                  <a:lnTo>
                    <a:pt x="1175" y="534"/>
                  </a:lnTo>
                  <a:lnTo>
                    <a:pt x="1188" y="608"/>
                  </a:lnTo>
                  <a:lnTo>
                    <a:pt x="1190" y="656"/>
                  </a:lnTo>
                  <a:lnTo>
                    <a:pt x="1403" y="1692"/>
                  </a:lnTo>
                  <a:lnTo>
                    <a:pt x="1624" y="1637"/>
                  </a:lnTo>
                  <a:lnTo>
                    <a:pt x="1423" y="697"/>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7" name="Freeform 197"/>
            <p:cNvSpPr>
              <a:spLocks/>
            </p:cNvSpPr>
            <p:nvPr/>
          </p:nvSpPr>
          <p:spPr bwMode="auto">
            <a:xfrm>
              <a:off x="1888331" y="5748338"/>
              <a:ext cx="119063" cy="511175"/>
            </a:xfrm>
            <a:custGeom>
              <a:avLst/>
              <a:gdLst>
                <a:gd name="T0" fmla="*/ 16 w 301"/>
                <a:gd name="T1" fmla="*/ 1285 h 1285"/>
                <a:gd name="T2" fmla="*/ 210 w 301"/>
                <a:gd name="T3" fmla="*/ 1272 h 1285"/>
                <a:gd name="T4" fmla="*/ 301 w 301"/>
                <a:gd name="T5" fmla="*/ 0 h 1285"/>
                <a:gd name="T6" fmla="*/ 0 w 301"/>
                <a:gd name="T7" fmla="*/ 6 h 1285"/>
                <a:gd name="T8" fmla="*/ 6 w 301"/>
                <a:gd name="T9" fmla="*/ 160 h 1285"/>
                <a:gd name="T10" fmla="*/ 14 w 301"/>
                <a:gd name="T11" fmla="*/ 545 h 1285"/>
                <a:gd name="T12" fmla="*/ 18 w 301"/>
                <a:gd name="T13" fmla="*/ 1110 h 1285"/>
                <a:gd name="T14" fmla="*/ 16 w 301"/>
                <a:gd name="T15" fmla="*/ 1285 h 1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285">
                  <a:moveTo>
                    <a:pt x="16" y="1285"/>
                  </a:moveTo>
                  <a:lnTo>
                    <a:pt x="210" y="1272"/>
                  </a:lnTo>
                  <a:lnTo>
                    <a:pt x="301" y="0"/>
                  </a:lnTo>
                  <a:lnTo>
                    <a:pt x="0" y="6"/>
                  </a:lnTo>
                  <a:lnTo>
                    <a:pt x="6" y="160"/>
                  </a:lnTo>
                  <a:lnTo>
                    <a:pt x="14" y="545"/>
                  </a:lnTo>
                  <a:lnTo>
                    <a:pt x="18" y="1110"/>
                  </a:lnTo>
                  <a:lnTo>
                    <a:pt x="16" y="1285"/>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8" name="Freeform 198"/>
            <p:cNvSpPr>
              <a:spLocks/>
            </p:cNvSpPr>
            <p:nvPr/>
          </p:nvSpPr>
          <p:spPr bwMode="auto">
            <a:xfrm>
              <a:off x="1753394" y="5748338"/>
              <a:ext cx="119063" cy="506413"/>
            </a:xfrm>
            <a:custGeom>
              <a:avLst/>
              <a:gdLst>
                <a:gd name="T0" fmla="*/ 289 w 302"/>
                <a:gd name="T1" fmla="*/ 1272 h 1272"/>
                <a:gd name="T2" fmla="*/ 288 w 302"/>
                <a:gd name="T3" fmla="*/ 1099 h 1272"/>
                <a:gd name="T4" fmla="*/ 288 w 302"/>
                <a:gd name="T5" fmla="*/ 540 h 1272"/>
                <a:gd name="T6" fmla="*/ 296 w 302"/>
                <a:gd name="T7" fmla="*/ 160 h 1272"/>
                <a:gd name="T8" fmla="*/ 302 w 302"/>
                <a:gd name="T9" fmla="*/ 6 h 1272"/>
                <a:gd name="T10" fmla="*/ 0 w 302"/>
                <a:gd name="T11" fmla="*/ 0 h 1272"/>
                <a:gd name="T12" fmla="*/ 92 w 302"/>
                <a:gd name="T13" fmla="*/ 1272 h 1272"/>
                <a:gd name="T14" fmla="*/ 289 w 302"/>
                <a:gd name="T15" fmla="*/ 1272 h 1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1272">
                  <a:moveTo>
                    <a:pt x="289" y="1272"/>
                  </a:moveTo>
                  <a:lnTo>
                    <a:pt x="288" y="1099"/>
                  </a:lnTo>
                  <a:lnTo>
                    <a:pt x="288" y="540"/>
                  </a:lnTo>
                  <a:lnTo>
                    <a:pt x="296" y="160"/>
                  </a:lnTo>
                  <a:lnTo>
                    <a:pt x="302" y="6"/>
                  </a:lnTo>
                  <a:lnTo>
                    <a:pt x="0" y="0"/>
                  </a:lnTo>
                  <a:lnTo>
                    <a:pt x="92" y="1272"/>
                  </a:lnTo>
                  <a:lnTo>
                    <a:pt x="289" y="1272"/>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9" name="Freeform 199"/>
            <p:cNvSpPr>
              <a:spLocks/>
            </p:cNvSpPr>
            <p:nvPr/>
          </p:nvSpPr>
          <p:spPr bwMode="auto">
            <a:xfrm>
              <a:off x="1661319" y="4662488"/>
              <a:ext cx="447675" cy="458788"/>
            </a:xfrm>
            <a:custGeom>
              <a:avLst/>
              <a:gdLst>
                <a:gd name="T0" fmla="*/ 1126 w 1126"/>
                <a:gd name="T1" fmla="*/ 578 h 1157"/>
                <a:gd name="T2" fmla="*/ 1125 w 1126"/>
                <a:gd name="T3" fmla="*/ 608 h 1157"/>
                <a:gd name="T4" fmla="*/ 1119 w 1126"/>
                <a:gd name="T5" fmla="*/ 667 h 1157"/>
                <a:gd name="T6" fmla="*/ 1098 w 1126"/>
                <a:gd name="T7" fmla="*/ 751 h 1157"/>
                <a:gd name="T8" fmla="*/ 1051 w 1126"/>
                <a:gd name="T9" fmla="*/ 855 h 1157"/>
                <a:gd name="T10" fmla="*/ 985 w 1126"/>
                <a:gd name="T11" fmla="*/ 947 h 1157"/>
                <a:gd name="T12" fmla="*/ 905 w 1126"/>
                <a:gd name="T13" fmla="*/ 1026 h 1157"/>
                <a:gd name="T14" fmla="*/ 814 w 1126"/>
                <a:gd name="T15" fmla="*/ 1088 h 1157"/>
                <a:gd name="T16" fmla="*/ 715 w 1126"/>
                <a:gd name="T17" fmla="*/ 1132 h 1157"/>
                <a:gd name="T18" fmla="*/ 614 w 1126"/>
                <a:gd name="T19" fmla="*/ 1155 h 1157"/>
                <a:gd name="T20" fmla="*/ 562 w 1126"/>
                <a:gd name="T21" fmla="*/ 1157 h 1157"/>
                <a:gd name="T22" fmla="*/ 512 w 1126"/>
                <a:gd name="T23" fmla="*/ 1155 h 1157"/>
                <a:gd name="T24" fmla="*/ 411 w 1126"/>
                <a:gd name="T25" fmla="*/ 1132 h 1157"/>
                <a:gd name="T26" fmla="*/ 312 w 1126"/>
                <a:gd name="T27" fmla="*/ 1088 h 1157"/>
                <a:gd name="T28" fmla="*/ 222 w 1126"/>
                <a:gd name="T29" fmla="*/ 1026 h 1157"/>
                <a:gd name="T30" fmla="*/ 141 w 1126"/>
                <a:gd name="T31" fmla="*/ 947 h 1157"/>
                <a:gd name="T32" fmla="*/ 75 w 1126"/>
                <a:gd name="T33" fmla="*/ 855 h 1157"/>
                <a:gd name="T34" fmla="*/ 28 w 1126"/>
                <a:gd name="T35" fmla="*/ 751 h 1157"/>
                <a:gd name="T36" fmla="*/ 8 w 1126"/>
                <a:gd name="T37" fmla="*/ 667 h 1157"/>
                <a:gd name="T38" fmla="*/ 1 w 1126"/>
                <a:gd name="T39" fmla="*/ 608 h 1157"/>
                <a:gd name="T40" fmla="*/ 0 w 1126"/>
                <a:gd name="T41" fmla="*/ 578 h 1157"/>
                <a:gd name="T42" fmla="*/ 3 w 1126"/>
                <a:gd name="T43" fmla="*/ 519 h 1157"/>
                <a:gd name="T44" fmla="*/ 25 w 1126"/>
                <a:gd name="T45" fmla="*/ 406 h 1157"/>
                <a:gd name="T46" fmla="*/ 67 w 1126"/>
                <a:gd name="T47" fmla="*/ 302 h 1157"/>
                <a:gd name="T48" fmla="*/ 128 w 1126"/>
                <a:gd name="T49" fmla="*/ 210 h 1157"/>
                <a:gd name="T50" fmla="*/ 205 w 1126"/>
                <a:gd name="T51" fmla="*/ 133 h 1157"/>
                <a:gd name="T52" fmla="*/ 294 w 1126"/>
                <a:gd name="T53" fmla="*/ 70 h 1157"/>
                <a:gd name="T54" fmla="*/ 395 w 1126"/>
                <a:gd name="T55" fmla="*/ 26 h 1157"/>
                <a:gd name="T56" fmla="*/ 505 w 1126"/>
                <a:gd name="T57" fmla="*/ 3 h 1157"/>
                <a:gd name="T58" fmla="*/ 562 w 1126"/>
                <a:gd name="T59" fmla="*/ 0 h 1157"/>
                <a:gd name="T60" fmla="*/ 621 w 1126"/>
                <a:gd name="T61" fmla="*/ 3 h 1157"/>
                <a:gd name="T62" fmla="*/ 731 w 1126"/>
                <a:gd name="T63" fmla="*/ 26 h 1157"/>
                <a:gd name="T64" fmla="*/ 832 w 1126"/>
                <a:gd name="T65" fmla="*/ 70 h 1157"/>
                <a:gd name="T66" fmla="*/ 922 w 1126"/>
                <a:gd name="T67" fmla="*/ 133 h 1157"/>
                <a:gd name="T68" fmla="*/ 998 w 1126"/>
                <a:gd name="T69" fmla="*/ 210 h 1157"/>
                <a:gd name="T70" fmla="*/ 1059 w 1126"/>
                <a:gd name="T71" fmla="*/ 302 h 1157"/>
                <a:gd name="T72" fmla="*/ 1102 w 1126"/>
                <a:gd name="T73" fmla="*/ 406 h 1157"/>
                <a:gd name="T74" fmla="*/ 1124 w 1126"/>
                <a:gd name="T75" fmla="*/ 519 h 1157"/>
                <a:gd name="T76" fmla="*/ 1126 w 1126"/>
                <a:gd name="T77" fmla="*/ 578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6" h="1157">
                  <a:moveTo>
                    <a:pt x="1126" y="578"/>
                  </a:moveTo>
                  <a:lnTo>
                    <a:pt x="1125" y="608"/>
                  </a:lnTo>
                  <a:lnTo>
                    <a:pt x="1119" y="667"/>
                  </a:lnTo>
                  <a:lnTo>
                    <a:pt x="1098" y="751"/>
                  </a:lnTo>
                  <a:lnTo>
                    <a:pt x="1051" y="855"/>
                  </a:lnTo>
                  <a:lnTo>
                    <a:pt x="985" y="947"/>
                  </a:lnTo>
                  <a:lnTo>
                    <a:pt x="905" y="1026"/>
                  </a:lnTo>
                  <a:lnTo>
                    <a:pt x="814" y="1088"/>
                  </a:lnTo>
                  <a:lnTo>
                    <a:pt x="715" y="1132"/>
                  </a:lnTo>
                  <a:lnTo>
                    <a:pt x="614" y="1155"/>
                  </a:lnTo>
                  <a:lnTo>
                    <a:pt x="562" y="1157"/>
                  </a:lnTo>
                  <a:lnTo>
                    <a:pt x="512" y="1155"/>
                  </a:lnTo>
                  <a:lnTo>
                    <a:pt x="411" y="1132"/>
                  </a:lnTo>
                  <a:lnTo>
                    <a:pt x="312" y="1088"/>
                  </a:lnTo>
                  <a:lnTo>
                    <a:pt x="222" y="1026"/>
                  </a:lnTo>
                  <a:lnTo>
                    <a:pt x="141" y="947"/>
                  </a:lnTo>
                  <a:lnTo>
                    <a:pt x="75" y="855"/>
                  </a:lnTo>
                  <a:lnTo>
                    <a:pt x="28" y="751"/>
                  </a:lnTo>
                  <a:lnTo>
                    <a:pt x="8" y="667"/>
                  </a:lnTo>
                  <a:lnTo>
                    <a:pt x="1" y="608"/>
                  </a:lnTo>
                  <a:lnTo>
                    <a:pt x="0" y="578"/>
                  </a:lnTo>
                  <a:lnTo>
                    <a:pt x="3" y="519"/>
                  </a:lnTo>
                  <a:lnTo>
                    <a:pt x="25" y="406"/>
                  </a:lnTo>
                  <a:lnTo>
                    <a:pt x="67" y="302"/>
                  </a:lnTo>
                  <a:lnTo>
                    <a:pt x="128" y="210"/>
                  </a:lnTo>
                  <a:lnTo>
                    <a:pt x="205" y="133"/>
                  </a:lnTo>
                  <a:lnTo>
                    <a:pt x="294" y="70"/>
                  </a:lnTo>
                  <a:lnTo>
                    <a:pt x="395" y="26"/>
                  </a:lnTo>
                  <a:lnTo>
                    <a:pt x="505" y="3"/>
                  </a:lnTo>
                  <a:lnTo>
                    <a:pt x="562" y="0"/>
                  </a:lnTo>
                  <a:lnTo>
                    <a:pt x="621" y="3"/>
                  </a:lnTo>
                  <a:lnTo>
                    <a:pt x="731" y="26"/>
                  </a:lnTo>
                  <a:lnTo>
                    <a:pt x="832" y="70"/>
                  </a:lnTo>
                  <a:lnTo>
                    <a:pt x="922" y="133"/>
                  </a:lnTo>
                  <a:lnTo>
                    <a:pt x="998" y="210"/>
                  </a:lnTo>
                  <a:lnTo>
                    <a:pt x="1059" y="302"/>
                  </a:lnTo>
                  <a:lnTo>
                    <a:pt x="1102" y="406"/>
                  </a:lnTo>
                  <a:lnTo>
                    <a:pt x="1124" y="519"/>
                  </a:lnTo>
                  <a:lnTo>
                    <a:pt x="1126" y="578"/>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0" name="Freeform 200"/>
            <p:cNvSpPr>
              <a:spLocks/>
            </p:cNvSpPr>
            <p:nvPr/>
          </p:nvSpPr>
          <p:spPr bwMode="auto">
            <a:xfrm>
              <a:off x="1553369" y="5686425"/>
              <a:ext cx="90488" cy="127000"/>
            </a:xfrm>
            <a:custGeom>
              <a:avLst/>
              <a:gdLst>
                <a:gd name="T0" fmla="*/ 192 w 227"/>
                <a:gd name="T1" fmla="*/ 246 h 320"/>
                <a:gd name="T2" fmla="*/ 186 w 227"/>
                <a:gd name="T3" fmla="*/ 265 h 320"/>
                <a:gd name="T4" fmla="*/ 164 w 227"/>
                <a:gd name="T5" fmla="*/ 295 h 320"/>
                <a:gd name="T6" fmla="*/ 131 w 227"/>
                <a:gd name="T7" fmla="*/ 315 h 320"/>
                <a:gd name="T8" fmla="*/ 94 w 227"/>
                <a:gd name="T9" fmla="*/ 320 h 320"/>
                <a:gd name="T10" fmla="*/ 74 w 227"/>
                <a:gd name="T11" fmla="*/ 316 h 320"/>
                <a:gd name="T12" fmla="*/ 56 w 227"/>
                <a:gd name="T13" fmla="*/ 311 h 320"/>
                <a:gd name="T14" fmla="*/ 25 w 227"/>
                <a:gd name="T15" fmla="*/ 287 h 320"/>
                <a:gd name="T16" fmla="*/ 7 w 227"/>
                <a:gd name="T17" fmla="*/ 255 h 320"/>
                <a:gd name="T18" fmla="*/ 0 w 227"/>
                <a:gd name="T19" fmla="*/ 219 h 320"/>
                <a:gd name="T20" fmla="*/ 4 w 227"/>
                <a:gd name="T21" fmla="*/ 199 h 320"/>
                <a:gd name="T22" fmla="*/ 35 w 227"/>
                <a:gd name="T23" fmla="*/ 74 h 320"/>
                <a:gd name="T24" fmla="*/ 42 w 227"/>
                <a:gd name="T25" fmla="*/ 54 h 320"/>
                <a:gd name="T26" fmla="*/ 65 w 227"/>
                <a:gd name="T27" fmla="*/ 24 h 320"/>
                <a:gd name="T28" fmla="*/ 96 w 227"/>
                <a:gd name="T29" fmla="*/ 5 h 320"/>
                <a:gd name="T30" fmla="*/ 134 w 227"/>
                <a:gd name="T31" fmla="*/ 0 h 320"/>
                <a:gd name="T32" fmla="*/ 153 w 227"/>
                <a:gd name="T33" fmla="*/ 2 h 320"/>
                <a:gd name="T34" fmla="*/ 173 w 227"/>
                <a:gd name="T35" fmla="*/ 9 h 320"/>
                <a:gd name="T36" fmla="*/ 203 w 227"/>
                <a:gd name="T37" fmla="*/ 32 h 320"/>
                <a:gd name="T38" fmla="*/ 222 w 227"/>
                <a:gd name="T39" fmla="*/ 63 h 320"/>
                <a:gd name="T40" fmla="*/ 227 w 227"/>
                <a:gd name="T41" fmla="*/ 101 h 320"/>
                <a:gd name="T42" fmla="*/ 225 w 227"/>
                <a:gd name="T43" fmla="*/ 120 h 320"/>
                <a:gd name="T44" fmla="*/ 192 w 227"/>
                <a:gd name="T45" fmla="*/ 24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20">
                  <a:moveTo>
                    <a:pt x="192" y="246"/>
                  </a:moveTo>
                  <a:lnTo>
                    <a:pt x="186" y="265"/>
                  </a:lnTo>
                  <a:lnTo>
                    <a:pt x="164" y="295"/>
                  </a:lnTo>
                  <a:lnTo>
                    <a:pt x="131" y="315"/>
                  </a:lnTo>
                  <a:lnTo>
                    <a:pt x="94" y="320"/>
                  </a:lnTo>
                  <a:lnTo>
                    <a:pt x="74" y="316"/>
                  </a:lnTo>
                  <a:lnTo>
                    <a:pt x="56" y="311"/>
                  </a:lnTo>
                  <a:lnTo>
                    <a:pt x="25" y="287"/>
                  </a:lnTo>
                  <a:lnTo>
                    <a:pt x="7" y="255"/>
                  </a:lnTo>
                  <a:lnTo>
                    <a:pt x="0" y="219"/>
                  </a:lnTo>
                  <a:lnTo>
                    <a:pt x="4" y="199"/>
                  </a:lnTo>
                  <a:lnTo>
                    <a:pt x="35" y="74"/>
                  </a:lnTo>
                  <a:lnTo>
                    <a:pt x="42" y="54"/>
                  </a:lnTo>
                  <a:lnTo>
                    <a:pt x="65" y="24"/>
                  </a:lnTo>
                  <a:lnTo>
                    <a:pt x="96" y="5"/>
                  </a:lnTo>
                  <a:lnTo>
                    <a:pt x="134" y="0"/>
                  </a:lnTo>
                  <a:lnTo>
                    <a:pt x="153" y="2"/>
                  </a:lnTo>
                  <a:lnTo>
                    <a:pt x="173" y="9"/>
                  </a:lnTo>
                  <a:lnTo>
                    <a:pt x="203" y="32"/>
                  </a:lnTo>
                  <a:lnTo>
                    <a:pt x="222" y="63"/>
                  </a:lnTo>
                  <a:lnTo>
                    <a:pt x="227" y="101"/>
                  </a:lnTo>
                  <a:lnTo>
                    <a:pt x="225" y="120"/>
                  </a:lnTo>
                  <a:lnTo>
                    <a:pt x="192" y="246"/>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1" name="Freeform 201"/>
            <p:cNvSpPr>
              <a:spLocks/>
            </p:cNvSpPr>
            <p:nvPr/>
          </p:nvSpPr>
          <p:spPr bwMode="auto">
            <a:xfrm>
              <a:off x="2129631" y="5686425"/>
              <a:ext cx="88900" cy="127000"/>
            </a:xfrm>
            <a:custGeom>
              <a:avLst/>
              <a:gdLst>
                <a:gd name="T0" fmla="*/ 35 w 227"/>
                <a:gd name="T1" fmla="*/ 246 h 320"/>
                <a:gd name="T2" fmla="*/ 41 w 227"/>
                <a:gd name="T3" fmla="*/ 265 h 320"/>
                <a:gd name="T4" fmla="*/ 63 w 227"/>
                <a:gd name="T5" fmla="*/ 295 h 320"/>
                <a:gd name="T6" fmla="*/ 96 w 227"/>
                <a:gd name="T7" fmla="*/ 315 h 320"/>
                <a:gd name="T8" fmla="*/ 133 w 227"/>
                <a:gd name="T9" fmla="*/ 320 h 320"/>
                <a:gd name="T10" fmla="*/ 153 w 227"/>
                <a:gd name="T11" fmla="*/ 316 h 320"/>
                <a:gd name="T12" fmla="*/ 171 w 227"/>
                <a:gd name="T13" fmla="*/ 311 h 320"/>
                <a:gd name="T14" fmla="*/ 202 w 227"/>
                <a:gd name="T15" fmla="*/ 287 h 320"/>
                <a:gd name="T16" fmla="*/ 220 w 227"/>
                <a:gd name="T17" fmla="*/ 255 h 320"/>
                <a:gd name="T18" fmla="*/ 227 w 227"/>
                <a:gd name="T19" fmla="*/ 219 h 320"/>
                <a:gd name="T20" fmla="*/ 223 w 227"/>
                <a:gd name="T21" fmla="*/ 199 h 320"/>
                <a:gd name="T22" fmla="*/ 192 w 227"/>
                <a:gd name="T23" fmla="*/ 74 h 320"/>
                <a:gd name="T24" fmla="*/ 185 w 227"/>
                <a:gd name="T25" fmla="*/ 54 h 320"/>
                <a:gd name="T26" fmla="*/ 162 w 227"/>
                <a:gd name="T27" fmla="*/ 24 h 320"/>
                <a:gd name="T28" fmla="*/ 131 w 227"/>
                <a:gd name="T29" fmla="*/ 5 h 320"/>
                <a:gd name="T30" fmla="*/ 93 w 227"/>
                <a:gd name="T31" fmla="*/ 0 h 320"/>
                <a:gd name="T32" fmla="*/ 74 w 227"/>
                <a:gd name="T33" fmla="*/ 2 h 320"/>
                <a:gd name="T34" fmla="*/ 54 w 227"/>
                <a:gd name="T35" fmla="*/ 9 h 320"/>
                <a:gd name="T36" fmla="*/ 24 w 227"/>
                <a:gd name="T37" fmla="*/ 32 h 320"/>
                <a:gd name="T38" fmla="*/ 5 w 227"/>
                <a:gd name="T39" fmla="*/ 63 h 320"/>
                <a:gd name="T40" fmla="*/ 0 w 227"/>
                <a:gd name="T41" fmla="*/ 101 h 320"/>
                <a:gd name="T42" fmla="*/ 4 w 227"/>
                <a:gd name="T43" fmla="*/ 120 h 320"/>
                <a:gd name="T44" fmla="*/ 35 w 227"/>
                <a:gd name="T45" fmla="*/ 24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20">
                  <a:moveTo>
                    <a:pt x="35" y="246"/>
                  </a:moveTo>
                  <a:lnTo>
                    <a:pt x="41" y="265"/>
                  </a:lnTo>
                  <a:lnTo>
                    <a:pt x="63" y="295"/>
                  </a:lnTo>
                  <a:lnTo>
                    <a:pt x="96" y="315"/>
                  </a:lnTo>
                  <a:lnTo>
                    <a:pt x="133" y="320"/>
                  </a:lnTo>
                  <a:lnTo>
                    <a:pt x="153" y="316"/>
                  </a:lnTo>
                  <a:lnTo>
                    <a:pt x="171" y="311"/>
                  </a:lnTo>
                  <a:lnTo>
                    <a:pt x="202" y="287"/>
                  </a:lnTo>
                  <a:lnTo>
                    <a:pt x="220" y="255"/>
                  </a:lnTo>
                  <a:lnTo>
                    <a:pt x="227" y="219"/>
                  </a:lnTo>
                  <a:lnTo>
                    <a:pt x="223" y="199"/>
                  </a:lnTo>
                  <a:lnTo>
                    <a:pt x="192" y="74"/>
                  </a:lnTo>
                  <a:lnTo>
                    <a:pt x="185" y="54"/>
                  </a:lnTo>
                  <a:lnTo>
                    <a:pt x="162" y="24"/>
                  </a:lnTo>
                  <a:lnTo>
                    <a:pt x="131" y="5"/>
                  </a:lnTo>
                  <a:lnTo>
                    <a:pt x="93" y="0"/>
                  </a:lnTo>
                  <a:lnTo>
                    <a:pt x="74" y="2"/>
                  </a:lnTo>
                  <a:lnTo>
                    <a:pt x="54" y="9"/>
                  </a:lnTo>
                  <a:lnTo>
                    <a:pt x="24" y="32"/>
                  </a:lnTo>
                  <a:lnTo>
                    <a:pt x="5" y="63"/>
                  </a:lnTo>
                  <a:lnTo>
                    <a:pt x="0" y="101"/>
                  </a:lnTo>
                  <a:lnTo>
                    <a:pt x="4" y="120"/>
                  </a:lnTo>
                  <a:lnTo>
                    <a:pt x="35" y="246"/>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2" name="Freeform 202"/>
            <p:cNvSpPr>
              <a:spLocks/>
            </p:cNvSpPr>
            <p:nvPr/>
          </p:nvSpPr>
          <p:spPr bwMode="auto">
            <a:xfrm>
              <a:off x="1627981" y="5146675"/>
              <a:ext cx="515938" cy="765175"/>
            </a:xfrm>
            <a:custGeom>
              <a:avLst/>
              <a:gdLst>
                <a:gd name="T0" fmla="*/ 1302 w 1302"/>
                <a:gd name="T1" fmla="*/ 680 h 1928"/>
                <a:gd name="T2" fmla="*/ 1265 w 1302"/>
                <a:gd name="T3" fmla="*/ 430 h 1928"/>
                <a:gd name="T4" fmla="*/ 1225 w 1302"/>
                <a:gd name="T5" fmla="*/ 255 h 1928"/>
                <a:gd name="T6" fmla="*/ 1136 w 1302"/>
                <a:gd name="T7" fmla="*/ 120 h 1928"/>
                <a:gd name="T8" fmla="*/ 1000 w 1302"/>
                <a:gd name="T9" fmla="*/ 28 h 1928"/>
                <a:gd name="T10" fmla="*/ 915 w 1302"/>
                <a:gd name="T11" fmla="*/ 0 h 1928"/>
                <a:gd name="T12" fmla="*/ 891 w 1302"/>
                <a:gd name="T13" fmla="*/ 71 h 1928"/>
                <a:gd name="T14" fmla="*/ 810 w 1302"/>
                <a:gd name="T15" fmla="*/ 177 h 1928"/>
                <a:gd name="T16" fmla="*/ 691 w 1302"/>
                <a:gd name="T17" fmla="*/ 229 h 1928"/>
                <a:gd name="T18" fmla="*/ 611 w 1302"/>
                <a:gd name="T19" fmla="*/ 229 h 1928"/>
                <a:gd name="T20" fmla="*/ 492 w 1302"/>
                <a:gd name="T21" fmla="*/ 177 h 1928"/>
                <a:gd name="T22" fmla="*/ 411 w 1302"/>
                <a:gd name="T23" fmla="*/ 71 h 1928"/>
                <a:gd name="T24" fmla="*/ 387 w 1302"/>
                <a:gd name="T25" fmla="*/ 0 h 1928"/>
                <a:gd name="T26" fmla="*/ 302 w 1302"/>
                <a:gd name="T27" fmla="*/ 28 h 1928"/>
                <a:gd name="T28" fmla="*/ 166 w 1302"/>
                <a:gd name="T29" fmla="*/ 120 h 1928"/>
                <a:gd name="T30" fmla="*/ 77 w 1302"/>
                <a:gd name="T31" fmla="*/ 255 h 1928"/>
                <a:gd name="T32" fmla="*/ 37 w 1302"/>
                <a:gd name="T33" fmla="*/ 430 h 1928"/>
                <a:gd name="T34" fmla="*/ 0 w 1302"/>
                <a:gd name="T35" fmla="*/ 680 h 1928"/>
                <a:gd name="T36" fmla="*/ 273 w 1302"/>
                <a:gd name="T37" fmla="*/ 1039 h 1928"/>
                <a:gd name="T38" fmla="*/ 186 w 1302"/>
                <a:gd name="T39" fmla="*/ 1229 h 1928"/>
                <a:gd name="T40" fmla="*/ 21 w 1302"/>
                <a:gd name="T41" fmla="*/ 1740 h 1928"/>
                <a:gd name="T42" fmla="*/ 11 w 1302"/>
                <a:gd name="T43" fmla="*/ 1799 h 1928"/>
                <a:gd name="T44" fmla="*/ 69 w 1302"/>
                <a:gd name="T45" fmla="*/ 1849 h 1928"/>
                <a:gd name="T46" fmla="*/ 226 w 1302"/>
                <a:gd name="T47" fmla="*/ 1897 h 1928"/>
                <a:gd name="T48" fmla="*/ 541 w 1302"/>
                <a:gd name="T49" fmla="*/ 1927 h 1928"/>
                <a:gd name="T50" fmla="*/ 765 w 1302"/>
                <a:gd name="T51" fmla="*/ 1927 h 1928"/>
                <a:gd name="T52" fmla="*/ 1080 w 1302"/>
                <a:gd name="T53" fmla="*/ 1897 h 1928"/>
                <a:gd name="T54" fmla="*/ 1237 w 1302"/>
                <a:gd name="T55" fmla="*/ 1849 h 1928"/>
                <a:gd name="T56" fmla="*/ 1295 w 1302"/>
                <a:gd name="T57" fmla="*/ 1799 h 1928"/>
                <a:gd name="T58" fmla="*/ 1285 w 1302"/>
                <a:gd name="T59" fmla="*/ 1739 h 1928"/>
                <a:gd name="T60" fmla="*/ 1118 w 1302"/>
                <a:gd name="T61" fmla="*/ 1223 h 1928"/>
                <a:gd name="T62" fmla="*/ 1030 w 1302"/>
                <a:gd name="T63" fmla="*/ 1033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2" h="1928">
                  <a:moveTo>
                    <a:pt x="1030" y="687"/>
                  </a:moveTo>
                  <a:lnTo>
                    <a:pt x="1302" y="680"/>
                  </a:lnTo>
                  <a:lnTo>
                    <a:pt x="1299" y="653"/>
                  </a:lnTo>
                  <a:lnTo>
                    <a:pt x="1265" y="430"/>
                  </a:lnTo>
                  <a:lnTo>
                    <a:pt x="1237" y="299"/>
                  </a:lnTo>
                  <a:lnTo>
                    <a:pt x="1225" y="255"/>
                  </a:lnTo>
                  <a:lnTo>
                    <a:pt x="1186" y="180"/>
                  </a:lnTo>
                  <a:lnTo>
                    <a:pt x="1136" y="120"/>
                  </a:lnTo>
                  <a:lnTo>
                    <a:pt x="1081" y="75"/>
                  </a:lnTo>
                  <a:lnTo>
                    <a:pt x="1000" y="28"/>
                  </a:lnTo>
                  <a:lnTo>
                    <a:pt x="923" y="1"/>
                  </a:lnTo>
                  <a:lnTo>
                    <a:pt x="915" y="0"/>
                  </a:lnTo>
                  <a:lnTo>
                    <a:pt x="914" y="6"/>
                  </a:lnTo>
                  <a:lnTo>
                    <a:pt x="891" y="71"/>
                  </a:lnTo>
                  <a:lnTo>
                    <a:pt x="851" y="136"/>
                  </a:lnTo>
                  <a:lnTo>
                    <a:pt x="810" y="177"/>
                  </a:lnTo>
                  <a:lnTo>
                    <a:pt x="759" y="210"/>
                  </a:lnTo>
                  <a:lnTo>
                    <a:pt x="691" y="229"/>
                  </a:lnTo>
                  <a:lnTo>
                    <a:pt x="651" y="232"/>
                  </a:lnTo>
                  <a:lnTo>
                    <a:pt x="611" y="229"/>
                  </a:lnTo>
                  <a:lnTo>
                    <a:pt x="543" y="210"/>
                  </a:lnTo>
                  <a:lnTo>
                    <a:pt x="492" y="177"/>
                  </a:lnTo>
                  <a:lnTo>
                    <a:pt x="451" y="136"/>
                  </a:lnTo>
                  <a:lnTo>
                    <a:pt x="411" y="71"/>
                  </a:lnTo>
                  <a:lnTo>
                    <a:pt x="388" y="6"/>
                  </a:lnTo>
                  <a:lnTo>
                    <a:pt x="387" y="0"/>
                  </a:lnTo>
                  <a:lnTo>
                    <a:pt x="379" y="1"/>
                  </a:lnTo>
                  <a:lnTo>
                    <a:pt x="302" y="28"/>
                  </a:lnTo>
                  <a:lnTo>
                    <a:pt x="221" y="75"/>
                  </a:lnTo>
                  <a:lnTo>
                    <a:pt x="166" y="120"/>
                  </a:lnTo>
                  <a:lnTo>
                    <a:pt x="116" y="180"/>
                  </a:lnTo>
                  <a:lnTo>
                    <a:pt x="77" y="255"/>
                  </a:lnTo>
                  <a:lnTo>
                    <a:pt x="65" y="299"/>
                  </a:lnTo>
                  <a:lnTo>
                    <a:pt x="37" y="430"/>
                  </a:lnTo>
                  <a:lnTo>
                    <a:pt x="3" y="653"/>
                  </a:lnTo>
                  <a:lnTo>
                    <a:pt x="0" y="680"/>
                  </a:lnTo>
                  <a:lnTo>
                    <a:pt x="273" y="687"/>
                  </a:lnTo>
                  <a:lnTo>
                    <a:pt x="273" y="1039"/>
                  </a:lnTo>
                  <a:lnTo>
                    <a:pt x="241" y="1101"/>
                  </a:lnTo>
                  <a:lnTo>
                    <a:pt x="186" y="1229"/>
                  </a:lnTo>
                  <a:lnTo>
                    <a:pt x="113" y="1422"/>
                  </a:lnTo>
                  <a:lnTo>
                    <a:pt x="21" y="1740"/>
                  </a:lnTo>
                  <a:lnTo>
                    <a:pt x="9" y="1795"/>
                  </a:lnTo>
                  <a:lnTo>
                    <a:pt x="11" y="1799"/>
                  </a:lnTo>
                  <a:lnTo>
                    <a:pt x="33" y="1826"/>
                  </a:lnTo>
                  <a:lnTo>
                    <a:pt x="69" y="1849"/>
                  </a:lnTo>
                  <a:lnTo>
                    <a:pt x="130" y="1874"/>
                  </a:lnTo>
                  <a:lnTo>
                    <a:pt x="226" y="1897"/>
                  </a:lnTo>
                  <a:lnTo>
                    <a:pt x="359" y="1917"/>
                  </a:lnTo>
                  <a:lnTo>
                    <a:pt x="541" y="1927"/>
                  </a:lnTo>
                  <a:lnTo>
                    <a:pt x="652" y="1928"/>
                  </a:lnTo>
                  <a:lnTo>
                    <a:pt x="765" y="1927"/>
                  </a:lnTo>
                  <a:lnTo>
                    <a:pt x="947" y="1917"/>
                  </a:lnTo>
                  <a:lnTo>
                    <a:pt x="1080" y="1897"/>
                  </a:lnTo>
                  <a:lnTo>
                    <a:pt x="1175" y="1874"/>
                  </a:lnTo>
                  <a:lnTo>
                    <a:pt x="1237" y="1849"/>
                  </a:lnTo>
                  <a:lnTo>
                    <a:pt x="1273" y="1826"/>
                  </a:lnTo>
                  <a:lnTo>
                    <a:pt x="1295" y="1799"/>
                  </a:lnTo>
                  <a:lnTo>
                    <a:pt x="1297" y="1795"/>
                  </a:lnTo>
                  <a:lnTo>
                    <a:pt x="1285" y="1739"/>
                  </a:lnTo>
                  <a:lnTo>
                    <a:pt x="1190" y="1418"/>
                  </a:lnTo>
                  <a:lnTo>
                    <a:pt x="1118" y="1223"/>
                  </a:lnTo>
                  <a:lnTo>
                    <a:pt x="1061" y="1095"/>
                  </a:lnTo>
                  <a:lnTo>
                    <a:pt x="1030" y="1033"/>
                  </a:lnTo>
                  <a:lnTo>
                    <a:pt x="1030" y="687"/>
                  </a:lnTo>
                  <a:close/>
                </a:path>
              </a:pathLst>
            </a:custGeom>
            <a:solidFill>
              <a:srgbClr val="E0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3" name="Freeform 203"/>
            <p:cNvSpPr>
              <a:spLocks/>
            </p:cNvSpPr>
            <p:nvPr/>
          </p:nvSpPr>
          <p:spPr bwMode="auto">
            <a:xfrm>
              <a:off x="1627981" y="5146675"/>
              <a:ext cx="515938" cy="765175"/>
            </a:xfrm>
            <a:custGeom>
              <a:avLst/>
              <a:gdLst>
                <a:gd name="T0" fmla="*/ 1302 w 1302"/>
                <a:gd name="T1" fmla="*/ 680 h 1928"/>
                <a:gd name="T2" fmla="*/ 1265 w 1302"/>
                <a:gd name="T3" fmla="*/ 430 h 1928"/>
                <a:gd name="T4" fmla="*/ 1225 w 1302"/>
                <a:gd name="T5" fmla="*/ 255 h 1928"/>
                <a:gd name="T6" fmla="*/ 1136 w 1302"/>
                <a:gd name="T7" fmla="*/ 120 h 1928"/>
                <a:gd name="T8" fmla="*/ 1000 w 1302"/>
                <a:gd name="T9" fmla="*/ 28 h 1928"/>
                <a:gd name="T10" fmla="*/ 915 w 1302"/>
                <a:gd name="T11" fmla="*/ 0 h 1928"/>
                <a:gd name="T12" fmla="*/ 891 w 1302"/>
                <a:gd name="T13" fmla="*/ 71 h 1928"/>
                <a:gd name="T14" fmla="*/ 810 w 1302"/>
                <a:gd name="T15" fmla="*/ 177 h 1928"/>
                <a:gd name="T16" fmla="*/ 691 w 1302"/>
                <a:gd name="T17" fmla="*/ 229 h 1928"/>
                <a:gd name="T18" fmla="*/ 611 w 1302"/>
                <a:gd name="T19" fmla="*/ 229 h 1928"/>
                <a:gd name="T20" fmla="*/ 492 w 1302"/>
                <a:gd name="T21" fmla="*/ 177 h 1928"/>
                <a:gd name="T22" fmla="*/ 411 w 1302"/>
                <a:gd name="T23" fmla="*/ 71 h 1928"/>
                <a:gd name="T24" fmla="*/ 387 w 1302"/>
                <a:gd name="T25" fmla="*/ 0 h 1928"/>
                <a:gd name="T26" fmla="*/ 302 w 1302"/>
                <a:gd name="T27" fmla="*/ 28 h 1928"/>
                <a:gd name="T28" fmla="*/ 166 w 1302"/>
                <a:gd name="T29" fmla="*/ 120 h 1928"/>
                <a:gd name="T30" fmla="*/ 77 w 1302"/>
                <a:gd name="T31" fmla="*/ 255 h 1928"/>
                <a:gd name="T32" fmla="*/ 37 w 1302"/>
                <a:gd name="T33" fmla="*/ 430 h 1928"/>
                <a:gd name="T34" fmla="*/ 0 w 1302"/>
                <a:gd name="T35" fmla="*/ 680 h 1928"/>
                <a:gd name="T36" fmla="*/ 273 w 1302"/>
                <a:gd name="T37" fmla="*/ 1039 h 1928"/>
                <a:gd name="T38" fmla="*/ 186 w 1302"/>
                <a:gd name="T39" fmla="*/ 1229 h 1928"/>
                <a:gd name="T40" fmla="*/ 21 w 1302"/>
                <a:gd name="T41" fmla="*/ 1740 h 1928"/>
                <a:gd name="T42" fmla="*/ 11 w 1302"/>
                <a:gd name="T43" fmla="*/ 1799 h 1928"/>
                <a:gd name="T44" fmla="*/ 69 w 1302"/>
                <a:gd name="T45" fmla="*/ 1849 h 1928"/>
                <a:gd name="T46" fmla="*/ 226 w 1302"/>
                <a:gd name="T47" fmla="*/ 1897 h 1928"/>
                <a:gd name="T48" fmla="*/ 541 w 1302"/>
                <a:gd name="T49" fmla="*/ 1927 h 1928"/>
                <a:gd name="T50" fmla="*/ 765 w 1302"/>
                <a:gd name="T51" fmla="*/ 1927 h 1928"/>
                <a:gd name="T52" fmla="*/ 1080 w 1302"/>
                <a:gd name="T53" fmla="*/ 1897 h 1928"/>
                <a:gd name="T54" fmla="*/ 1237 w 1302"/>
                <a:gd name="T55" fmla="*/ 1849 h 1928"/>
                <a:gd name="T56" fmla="*/ 1295 w 1302"/>
                <a:gd name="T57" fmla="*/ 1799 h 1928"/>
                <a:gd name="T58" fmla="*/ 1285 w 1302"/>
                <a:gd name="T59" fmla="*/ 1739 h 1928"/>
                <a:gd name="T60" fmla="*/ 1118 w 1302"/>
                <a:gd name="T61" fmla="*/ 1223 h 1928"/>
                <a:gd name="T62" fmla="*/ 1030 w 1302"/>
                <a:gd name="T63" fmla="*/ 1033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2" h="1928">
                  <a:moveTo>
                    <a:pt x="1030" y="687"/>
                  </a:moveTo>
                  <a:lnTo>
                    <a:pt x="1302" y="680"/>
                  </a:lnTo>
                  <a:lnTo>
                    <a:pt x="1299" y="653"/>
                  </a:lnTo>
                  <a:lnTo>
                    <a:pt x="1265" y="430"/>
                  </a:lnTo>
                  <a:lnTo>
                    <a:pt x="1237" y="299"/>
                  </a:lnTo>
                  <a:lnTo>
                    <a:pt x="1225" y="255"/>
                  </a:lnTo>
                  <a:lnTo>
                    <a:pt x="1186" y="180"/>
                  </a:lnTo>
                  <a:lnTo>
                    <a:pt x="1136" y="120"/>
                  </a:lnTo>
                  <a:lnTo>
                    <a:pt x="1081" y="75"/>
                  </a:lnTo>
                  <a:lnTo>
                    <a:pt x="1000" y="28"/>
                  </a:lnTo>
                  <a:lnTo>
                    <a:pt x="923" y="1"/>
                  </a:lnTo>
                  <a:lnTo>
                    <a:pt x="915" y="0"/>
                  </a:lnTo>
                  <a:lnTo>
                    <a:pt x="914" y="6"/>
                  </a:lnTo>
                  <a:lnTo>
                    <a:pt x="891" y="71"/>
                  </a:lnTo>
                  <a:lnTo>
                    <a:pt x="851" y="136"/>
                  </a:lnTo>
                  <a:lnTo>
                    <a:pt x="810" y="177"/>
                  </a:lnTo>
                  <a:lnTo>
                    <a:pt x="759" y="210"/>
                  </a:lnTo>
                  <a:lnTo>
                    <a:pt x="691" y="229"/>
                  </a:lnTo>
                  <a:lnTo>
                    <a:pt x="651" y="232"/>
                  </a:lnTo>
                  <a:lnTo>
                    <a:pt x="611" y="229"/>
                  </a:lnTo>
                  <a:lnTo>
                    <a:pt x="543" y="210"/>
                  </a:lnTo>
                  <a:lnTo>
                    <a:pt x="492" y="177"/>
                  </a:lnTo>
                  <a:lnTo>
                    <a:pt x="451" y="136"/>
                  </a:lnTo>
                  <a:lnTo>
                    <a:pt x="411" y="71"/>
                  </a:lnTo>
                  <a:lnTo>
                    <a:pt x="388" y="6"/>
                  </a:lnTo>
                  <a:lnTo>
                    <a:pt x="387" y="0"/>
                  </a:lnTo>
                  <a:lnTo>
                    <a:pt x="379" y="1"/>
                  </a:lnTo>
                  <a:lnTo>
                    <a:pt x="302" y="28"/>
                  </a:lnTo>
                  <a:lnTo>
                    <a:pt x="221" y="75"/>
                  </a:lnTo>
                  <a:lnTo>
                    <a:pt x="166" y="120"/>
                  </a:lnTo>
                  <a:lnTo>
                    <a:pt x="116" y="180"/>
                  </a:lnTo>
                  <a:lnTo>
                    <a:pt x="77" y="255"/>
                  </a:lnTo>
                  <a:lnTo>
                    <a:pt x="65" y="299"/>
                  </a:lnTo>
                  <a:lnTo>
                    <a:pt x="37" y="430"/>
                  </a:lnTo>
                  <a:lnTo>
                    <a:pt x="3" y="653"/>
                  </a:lnTo>
                  <a:lnTo>
                    <a:pt x="0" y="680"/>
                  </a:lnTo>
                  <a:lnTo>
                    <a:pt x="273" y="687"/>
                  </a:lnTo>
                  <a:lnTo>
                    <a:pt x="273" y="1039"/>
                  </a:lnTo>
                  <a:lnTo>
                    <a:pt x="241" y="1101"/>
                  </a:lnTo>
                  <a:lnTo>
                    <a:pt x="186" y="1229"/>
                  </a:lnTo>
                  <a:lnTo>
                    <a:pt x="113" y="1422"/>
                  </a:lnTo>
                  <a:lnTo>
                    <a:pt x="21" y="1740"/>
                  </a:lnTo>
                  <a:lnTo>
                    <a:pt x="9" y="1795"/>
                  </a:lnTo>
                  <a:lnTo>
                    <a:pt x="11" y="1799"/>
                  </a:lnTo>
                  <a:lnTo>
                    <a:pt x="33" y="1826"/>
                  </a:lnTo>
                  <a:lnTo>
                    <a:pt x="69" y="1849"/>
                  </a:lnTo>
                  <a:lnTo>
                    <a:pt x="130" y="1874"/>
                  </a:lnTo>
                  <a:lnTo>
                    <a:pt x="226" y="1897"/>
                  </a:lnTo>
                  <a:lnTo>
                    <a:pt x="359" y="1917"/>
                  </a:lnTo>
                  <a:lnTo>
                    <a:pt x="541" y="1927"/>
                  </a:lnTo>
                  <a:lnTo>
                    <a:pt x="652" y="1928"/>
                  </a:lnTo>
                  <a:lnTo>
                    <a:pt x="765" y="1927"/>
                  </a:lnTo>
                  <a:lnTo>
                    <a:pt x="947" y="1917"/>
                  </a:lnTo>
                  <a:lnTo>
                    <a:pt x="1080" y="1897"/>
                  </a:lnTo>
                  <a:lnTo>
                    <a:pt x="1175" y="1874"/>
                  </a:lnTo>
                  <a:lnTo>
                    <a:pt x="1237" y="1849"/>
                  </a:lnTo>
                  <a:lnTo>
                    <a:pt x="1273" y="1826"/>
                  </a:lnTo>
                  <a:lnTo>
                    <a:pt x="1295" y="1799"/>
                  </a:lnTo>
                  <a:lnTo>
                    <a:pt x="1297" y="1795"/>
                  </a:lnTo>
                  <a:lnTo>
                    <a:pt x="1285" y="1739"/>
                  </a:lnTo>
                  <a:lnTo>
                    <a:pt x="1190" y="1418"/>
                  </a:lnTo>
                  <a:lnTo>
                    <a:pt x="1118" y="1223"/>
                  </a:lnTo>
                  <a:lnTo>
                    <a:pt x="1061" y="1095"/>
                  </a:lnTo>
                  <a:lnTo>
                    <a:pt x="1030" y="1033"/>
                  </a:lnTo>
                  <a:lnTo>
                    <a:pt x="1030" y="687"/>
                  </a:lnTo>
                  <a:close/>
                </a:path>
              </a:pathLst>
            </a:custGeom>
            <a:solidFill>
              <a:srgbClr val="187A67"/>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4" name="Freeform 204"/>
            <p:cNvSpPr>
              <a:spLocks/>
            </p:cNvSpPr>
            <p:nvPr/>
          </p:nvSpPr>
          <p:spPr bwMode="auto">
            <a:xfrm>
              <a:off x="1720056" y="6251575"/>
              <a:ext cx="153988" cy="49213"/>
            </a:xfrm>
            <a:custGeom>
              <a:avLst/>
              <a:gdLst>
                <a:gd name="T0" fmla="*/ 389 w 389"/>
                <a:gd name="T1" fmla="*/ 0 h 125"/>
                <a:gd name="T2" fmla="*/ 389 w 389"/>
                <a:gd name="T3" fmla="*/ 125 h 125"/>
                <a:gd name="T4" fmla="*/ 25 w 389"/>
                <a:gd name="T5" fmla="*/ 125 h 125"/>
                <a:gd name="T6" fmla="*/ 8 w 389"/>
                <a:gd name="T7" fmla="*/ 123 h 125"/>
                <a:gd name="T8" fmla="*/ 0 w 389"/>
                <a:gd name="T9" fmla="*/ 113 h 125"/>
                <a:gd name="T10" fmla="*/ 14 w 389"/>
                <a:gd name="T11" fmla="*/ 95 h 125"/>
                <a:gd name="T12" fmla="*/ 44 w 389"/>
                <a:gd name="T13" fmla="*/ 74 h 125"/>
                <a:gd name="T14" fmla="*/ 64 w 389"/>
                <a:gd name="T15" fmla="*/ 65 h 125"/>
                <a:gd name="T16" fmla="*/ 173 w 389"/>
                <a:gd name="T17" fmla="*/ 12 h 125"/>
                <a:gd name="T18" fmla="*/ 182 w 389"/>
                <a:gd name="T19" fmla="*/ 5 h 125"/>
                <a:gd name="T20" fmla="*/ 389 w 389"/>
                <a:gd name="T2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 h="125">
                  <a:moveTo>
                    <a:pt x="389" y="0"/>
                  </a:moveTo>
                  <a:lnTo>
                    <a:pt x="389" y="125"/>
                  </a:lnTo>
                  <a:lnTo>
                    <a:pt x="25" y="125"/>
                  </a:lnTo>
                  <a:lnTo>
                    <a:pt x="8" y="123"/>
                  </a:lnTo>
                  <a:lnTo>
                    <a:pt x="0" y="113"/>
                  </a:lnTo>
                  <a:lnTo>
                    <a:pt x="14" y="95"/>
                  </a:lnTo>
                  <a:lnTo>
                    <a:pt x="44" y="74"/>
                  </a:lnTo>
                  <a:lnTo>
                    <a:pt x="64" y="65"/>
                  </a:lnTo>
                  <a:lnTo>
                    <a:pt x="173" y="12"/>
                  </a:lnTo>
                  <a:lnTo>
                    <a:pt x="182" y="5"/>
                  </a:lnTo>
                  <a:lnTo>
                    <a:pt x="389" y="0"/>
                  </a:lnTo>
                  <a:close/>
                </a:path>
              </a:pathLst>
            </a:custGeom>
            <a:solidFill>
              <a:srgbClr val="8C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5" name="Freeform 206"/>
            <p:cNvSpPr>
              <a:spLocks/>
            </p:cNvSpPr>
            <p:nvPr/>
          </p:nvSpPr>
          <p:spPr bwMode="auto">
            <a:xfrm>
              <a:off x="1891506" y="6251575"/>
              <a:ext cx="155575" cy="49213"/>
            </a:xfrm>
            <a:custGeom>
              <a:avLst/>
              <a:gdLst>
                <a:gd name="T0" fmla="*/ 0 w 390"/>
                <a:gd name="T1" fmla="*/ 0 h 125"/>
                <a:gd name="T2" fmla="*/ 0 w 390"/>
                <a:gd name="T3" fmla="*/ 125 h 125"/>
                <a:gd name="T4" fmla="*/ 366 w 390"/>
                <a:gd name="T5" fmla="*/ 125 h 125"/>
                <a:gd name="T6" fmla="*/ 381 w 390"/>
                <a:gd name="T7" fmla="*/ 123 h 125"/>
                <a:gd name="T8" fmla="*/ 390 w 390"/>
                <a:gd name="T9" fmla="*/ 113 h 125"/>
                <a:gd name="T10" fmla="*/ 376 w 390"/>
                <a:gd name="T11" fmla="*/ 95 h 125"/>
                <a:gd name="T12" fmla="*/ 346 w 390"/>
                <a:gd name="T13" fmla="*/ 74 h 125"/>
                <a:gd name="T14" fmla="*/ 327 w 390"/>
                <a:gd name="T15" fmla="*/ 65 h 125"/>
                <a:gd name="T16" fmla="*/ 218 w 390"/>
                <a:gd name="T17" fmla="*/ 12 h 125"/>
                <a:gd name="T18" fmla="*/ 207 w 390"/>
                <a:gd name="T19" fmla="*/ 5 h 125"/>
                <a:gd name="T20" fmla="*/ 0 w 390"/>
                <a:gd name="T2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0" h="125">
                  <a:moveTo>
                    <a:pt x="0" y="0"/>
                  </a:moveTo>
                  <a:lnTo>
                    <a:pt x="0" y="125"/>
                  </a:lnTo>
                  <a:lnTo>
                    <a:pt x="366" y="125"/>
                  </a:lnTo>
                  <a:lnTo>
                    <a:pt x="381" y="123"/>
                  </a:lnTo>
                  <a:lnTo>
                    <a:pt x="390" y="113"/>
                  </a:lnTo>
                  <a:lnTo>
                    <a:pt x="376" y="95"/>
                  </a:lnTo>
                  <a:lnTo>
                    <a:pt x="346" y="74"/>
                  </a:lnTo>
                  <a:lnTo>
                    <a:pt x="327" y="65"/>
                  </a:lnTo>
                  <a:lnTo>
                    <a:pt x="218" y="12"/>
                  </a:lnTo>
                  <a:lnTo>
                    <a:pt x="207" y="5"/>
                  </a:lnTo>
                  <a:lnTo>
                    <a:pt x="0" y="0"/>
                  </a:lnTo>
                  <a:close/>
                </a:path>
              </a:pathLst>
            </a:custGeom>
            <a:solidFill>
              <a:srgbClr val="8C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6" name="Freeform 207"/>
            <p:cNvSpPr>
              <a:spLocks/>
            </p:cNvSpPr>
            <p:nvPr/>
          </p:nvSpPr>
          <p:spPr bwMode="auto">
            <a:xfrm>
              <a:off x="1650206" y="4646613"/>
              <a:ext cx="471488" cy="457200"/>
            </a:xfrm>
            <a:custGeom>
              <a:avLst/>
              <a:gdLst>
                <a:gd name="T0" fmla="*/ 1043 w 1188"/>
                <a:gd name="T1" fmla="*/ 178 h 1152"/>
                <a:gd name="T2" fmla="*/ 943 w 1188"/>
                <a:gd name="T3" fmla="*/ 91 h 1152"/>
                <a:gd name="T4" fmla="*/ 829 w 1188"/>
                <a:gd name="T5" fmla="*/ 35 h 1152"/>
                <a:gd name="T6" fmla="*/ 673 w 1188"/>
                <a:gd name="T7" fmla="*/ 3 h 1152"/>
                <a:gd name="T8" fmla="*/ 593 w 1188"/>
                <a:gd name="T9" fmla="*/ 0 h 1152"/>
                <a:gd name="T10" fmla="*/ 514 w 1188"/>
                <a:gd name="T11" fmla="*/ 1 h 1152"/>
                <a:gd name="T12" fmla="*/ 359 w 1188"/>
                <a:gd name="T13" fmla="*/ 30 h 1152"/>
                <a:gd name="T14" fmla="*/ 248 w 1188"/>
                <a:gd name="T15" fmla="*/ 83 h 1152"/>
                <a:gd name="T16" fmla="*/ 146 w 1188"/>
                <a:gd name="T17" fmla="*/ 175 h 1152"/>
                <a:gd name="T18" fmla="*/ 107 w 1188"/>
                <a:gd name="T19" fmla="*/ 228 h 1152"/>
                <a:gd name="T20" fmla="*/ 45 w 1188"/>
                <a:gd name="T21" fmla="*/ 359 h 1152"/>
                <a:gd name="T22" fmla="*/ 2 w 1188"/>
                <a:gd name="T23" fmla="*/ 603 h 1152"/>
                <a:gd name="T24" fmla="*/ 12 w 1188"/>
                <a:gd name="T25" fmla="*/ 840 h 1152"/>
                <a:gd name="T26" fmla="*/ 63 w 1188"/>
                <a:gd name="T27" fmla="*/ 1010 h 1152"/>
                <a:gd name="T28" fmla="*/ 116 w 1188"/>
                <a:gd name="T29" fmla="*/ 1071 h 1152"/>
                <a:gd name="T30" fmla="*/ 249 w 1188"/>
                <a:gd name="T31" fmla="*/ 1150 h 1152"/>
                <a:gd name="T32" fmla="*/ 242 w 1188"/>
                <a:gd name="T33" fmla="*/ 1118 h 1152"/>
                <a:gd name="T34" fmla="*/ 182 w 1188"/>
                <a:gd name="T35" fmla="*/ 960 h 1152"/>
                <a:gd name="T36" fmla="*/ 160 w 1188"/>
                <a:gd name="T37" fmla="*/ 726 h 1152"/>
                <a:gd name="T38" fmla="*/ 188 w 1188"/>
                <a:gd name="T39" fmla="*/ 548 h 1152"/>
                <a:gd name="T40" fmla="*/ 218 w 1188"/>
                <a:gd name="T41" fmla="*/ 456 h 1152"/>
                <a:gd name="T42" fmla="*/ 593 w 1188"/>
                <a:gd name="T43" fmla="*/ 468 h 1152"/>
                <a:gd name="T44" fmla="*/ 875 w 1188"/>
                <a:gd name="T45" fmla="*/ 467 h 1152"/>
                <a:gd name="T46" fmla="*/ 969 w 1188"/>
                <a:gd name="T47" fmla="*/ 457 h 1152"/>
                <a:gd name="T48" fmla="*/ 997 w 1188"/>
                <a:gd name="T49" fmla="*/ 538 h 1152"/>
                <a:gd name="T50" fmla="*/ 1023 w 1188"/>
                <a:gd name="T51" fmla="*/ 705 h 1152"/>
                <a:gd name="T52" fmla="*/ 1002 w 1188"/>
                <a:gd name="T53" fmla="*/ 941 h 1152"/>
                <a:gd name="T54" fmla="*/ 928 w 1188"/>
                <a:gd name="T55" fmla="*/ 1152 h 1152"/>
                <a:gd name="T56" fmla="*/ 1006 w 1188"/>
                <a:gd name="T57" fmla="*/ 1120 h 1152"/>
                <a:gd name="T58" fmla="*/ 1106 w 1188"/>
                <a:gd name="T59" fmla="*/ 1033 h 1152"/>
                <a:gd name="T60" fmla="*/ 1154 w 1188"/>
                <a:gd name="T61" fmla="*/ 936 h 1152"/>
                <a:gd name="T62" fmla="*/ 1188 w 1188"/>
                <a:gd name="T63" fmla="*/ 724 h 1152"/>
                <a:gd name="T64" fmla="*/ 1173 w 1188"/>
                <a:gd name="T65" fmla="*/ 477 h 1152"/>
                <a:gd name="T66" fmla="*/ 1110 w 1188"/>
                <a:gd name="T67" fmla="*/ 276 h 1152"/>
                <a:gd name="T68" fmla="*/ 1065 w 1188"/>
                <a:gd name="T69" fmla="*/ 20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8" h="1152">
                  <a:moveTo>
                    <a:pt x="1065" y="206"/>
                  </a:moveTo>
                  <a:lnTo>
                    <a:pt x="1043" y="178"/>
                  </a:lnTo>
                  <a:lnTo>
                    <a:pt x="995" y="130"/>
                  </a:lnTo>
                  <a:lnTo>
                    <a:pt x="943" y="91"/>
                  </a:lnTo>
                  <a:lnTo>
                    <a:pt x="887" y="58"/>
                  </a:lnTo>
                  <a:lnTo>
                    <a:pt x="829" y="35"/>
                  </a:lnTo>
                  <a:lnTo>
                    <a:pt x="768" y="17"/>
                  </a:lnTo>
                  <a:lnTo>
                    <a:pt x="673" y="3"/>
                  </a:lnTo>
                  <a:lnTo>
                    <a:pt x="607" y="0"/>
                  </a:lnTo>
                  <a:lnTo>
                    <a:pt x="593" y="0"/>
                  </a:lnTo>
                  <a:lnTo>
                    <a:pt x="580" y="0"/>
                  </a:lnTo>
                  <a:lnTo>
                    <a:pt x="514" y="1"/>
                  </a:lnTo>
                  <a:lnTo>
                    <a:pt x="420" y="14"/>
                  </a:lnTo>
                  <a:lnTo>
                    <a:pt x="359" y="30"/>
                  </a:lnTo>
                  <a:lnTo>
                    <a:pt x="302" y="52"/>
                  </a:lnTo>
                  <a:lnTo>
                    <a:pt x="248" y="83"/>
                  </a:lnTo>
                  <a:lnTo>
                    <a:pt x="195" y="124"/>
                  </a:lnTo>
                  <a:lnTo>
                    <a:pt x="146" y="175"/>
                  </a:lnTo>
                  <a:lnTo>
                    <a:pt x="122" y="206"/>
                  </a:lnTo>
                  <a:lnTo>
                    <a:pt x="107" y="228"/>
                  </a:lnTo>
                  <a:lnTo>
                    <a:pt x="78" y="277"/>
                  </a:lnTo>
                  <a:lnTo>
                    <a:pt x="45" y="359"/>
                  </a:lnTo>
                  <a:lnTo>
                    <a:pt x="16" y="478"/>
                  </a:lnTo>
                  <a:lnTo>
                    <a:pt x="2" y="603"/>
                  </a:lnTo>
                  <a:lnTo>
                    <a:pt x="0" y="726"/>
                  </a:lnTo>
                  <a:lnTo>
                    <a:pt x="12" y="840"/>
                  </a:lnTo>
                  <a:lnTo>
                    <a:pt x="33" y="936"/>
                  </a:lnTo>
                  <a:lnTo>
                    <a:pt x="63" y="1010"/>
                  </a:lnTo>
                  <a:lnTo>
                    <a:pt x="81" y="1033"/>
                  </a:lnTo>
                  <a:lnTo>
                    <a:pt x="116" y="1071"/>
                  </a:lnTo>
                  <a:lnTo>
                    <a:pt x="181" y="1120"/>
                  </a:lnTo>
                  <a:lnTo>
                    <a:pt x="249" y="1150"/>
                  </a:lnTo>
                  <a:lnTo>
                    <a:pt x="258" y="1151"/>
                  </a:lnTo>
                  <a:lnTo>
                    <a:pt x="242" y="1118"/>
                  </a:lnTo>
                  <a:lnTo>
                    <a:pt x="212" y="1055"/>
                  </a:lnTo>
                  <a:lnTo>
                    <a:pt x="182" y="960"/>
                  </a:lnTo>
                  <a:lnTo>
                    <a:pt x="161" y="839"/>
                  </a:lnTo>
                  <a:lnTo>
                    <a:pt x="160" y="726"/>
                  </a:lnTo>
                  <a:lnTo>
                    <a:pt x="172" y="629"/>
                  </a:lnTo>
                  <a:lnTo>
                    <a:pt x="188" y="548"/>
                  </a:lnTo>
                  <a:lnTo>
                    <a:pt x="213" y="468"/>
                  </a:lnTo>
                  <a:lnTo>
                    <a:pt x="218" y="456"/>
                  </a:lnTo>
                  <a:lnTo>
                    <a:pt x="315" y="461"/>
                  </a:lnTo>
                  <a:lnTo>
                    <a:pt x="593" y="468"/>
                  </a:lnTo>
                  <a:lnTo>
                    <a:pt x="725" y="468"/>
                  </a:lnTo>
                  <a:lnTo>
                    <a:pt x="875" y="467"/>
                  </a:lnTo>
                  <a:lnTo>
                    <a:pt x="945" y="461"/>
                  </a:lnTo>
                  <a:lnTo>
                    <a:pt x="969" y="457"/>
                  </a:lnTo>
                  <a:lnTo>
                    <a:pt x="974" y="467"/>
                  </a:lnTo>
                  <a:lnTo>
                    <a:pt x="997" y="538"/>
                  </a:lnTo>
                  <a:lnTo>
                    <a:pt x="1014" y="612"/>
                  </a:lnTo>
                  <a:lnTo>
                    <a:pt x="1023" y="705"/>
                  </a:lnTo>
                  <a:lnTo>
                    <a:pt x="1022" y="815"/>
                  </a:lnTo>
                  <a:lnTo>
                    <a:pt x="1002" y="941"/>
                  </a:lnTo>
                  <a:lnTo>
                    <a:pt x="961" y="1078"/>
                  </a:lnTo>
                  <a:lnTo>
                    <a:pt x="928" y="1152"/>
                  </a:lnTo>
                  <a:lnTo>
                    <a:pt x="938" y="1151"/>
                  </a:lnTo>
                  <a:lnTo>
                    <a:pt x="1006" y="1120"/>
                  </a:lnTo>
                  <a:lnTo>
                    <a:pt x="1071" y="1071"/>
                  </a:lnTo>
                  <a:lnTo>
                    <a:pt x="1106" y="1033"/>
                  </a:lnTo>
                  <a:lnTo>
                    <a:pt x="1124" y="1010"/>
                  </a:lnTo>
                  <a:lnTo>
                    <a:pt x="1154" y="936"/>
                  </a:lnTo>
                  <a:lnTo>
                    <a:pt x="1176" y="839"/>
                  </a:lnTo>
                  <a:lnTo>
                    <a:pt x="1188" y="724"/>
                  </a:lnTo>
                  <a:lnTo>
                    <a:pt x="1188" y="601"/>
                  </a:lnTo>
                  <a:lnTo>
                    <a:pt x="1173" y="477"/>
                  </a:lnTo>
                  <a:lnTo>
                    <a:pt x="1144" y="358"/>
                  </a:lnTo>
                  <a:lnTo>
                    <a:pt x="1110" y="276"/>
                  </a:lnTo>
                  <a:lnTo>
                    <a:pt x="1081" y="228"/>
                  </a:lnTo>
                  <a:lnTo>
                    <a:pt x="1065" y="206"/>
                  </a:lnTo>
                  <a:close/>
                </a:path>
              </a:pathLst>
            </a:custGeom>
            <a:solidFill>
              <a:srgbClr val="5C3836"/>
            </a:solidFill>
            <a:ln>
              <a:noFill/>
            </a:ln>
          </p:spPr>
          <p:txBody>
            <a:bodyPr vert="horz" wrap="square" lIns="68580" tIns="34290" rIns="68580" bIns="34290" numCol="1" anchor="t" anchorCtr="0" compatLnSpc="1">
              <a:prstTxWarp prst="textNoShape">
                <a:avLst/>
              </a:prstTxWarp>
            </a:bodyPr>
            <a:lstStyle/>
            <a:p>
              <a:endParaRPr lang="en-US" sz="1350" dirty="0"/>
            </a:p>
          </p:txBody>
        </p:sp>
      </p:grpSp>
      <p:sp>
        <p:nvSpPr>
          <p:cNvPr id="5" name="CuadroTexto 4"/>
          <p:cNvSpPr txBox="1"/>
          <p:nvPr/>
        </p:nvSpPr>
        <p:spPr>
          <a:xfrm>
            <a:off x="9493711" y="2747538"/>
            <a:ext cx="522900" cy="400110"/>
          </a:xfrm>
          <a:prstGeom prst="rect">
            <a:avLst/>
          </a:prstGeom>
          <a:noFill/>
        </p:spPr>
        <p:txBody>
          <a:bodyPr wrap="none" rtlCol="0">
            <a:spAutoFit/>
          </a:bodyPr>
          <a:lstStyle/>
          <a:p>
            <a:r>
              <a:rPr lang="es-CO" dirty="0">
                <a:solidFill>
                  <a:schemeClr val="tx1"/>
                </a:solidFill>
                <a:latin typeface="+mn-lt"/>
              </a:rPr>
              <a:t>1-2</a:t>
            </a:r>
          </a:p>
        </p:txBody>
      </p:sp>
      <p:sp>
        <p:nvSpPr>
          <p:cNvPr id="96" name="CuadroTexto 95"/>
          <p:cNvSpPr txBox="1"/>
          <p:nvPr/>
        </p:nvSpPr>
        <p:spPr>
          <a:xfrm>
            <a:off x="8417554" y="4693623"/>
            <a:ext cx="522900" cy="400110"/>
          </a:xfrm>
          <a:prstGeom prst="rect">
            <a:avLst/>
          </a:prstGeom>
          <a:noFill/>
        </p:spPr>
        <p:txBody>
          <a:bodyPr wrap="none" rtlCol="0">
            <a:spAutoFit/>
          </a:bodyPr>
          <a:lstStyle/>
          <a:p>
            <a:r>
              <a:rPr lang="es-CO" dirty="0">
                <a:solidFill>
                  <a:schemeClr val="tx1"/>
                </a:solidFill>
                <a:latin typeface="+mn-lt"/>
              </a:rPr>
              <a:t>3-4</a:t>
            </a:r>
          </a:p>
        </p:txBody>
      </p:sp>
      <p:sp>
        <p:nvSpPr>
          <p:cNvPr id="97" name="CuadroTexto 96"/>
          <p:cNvSpPr txBox="1"/>
          <p:nvPr/>
        </p:nvSpPr>
        <p:spPr>
          <a:xfrm>
            <a:off x="10488488" y="4685074"/>
            <a:ext cx="522900" cy="400110"/>
          </a:xfrm>
          <a:prstGeom prst="rect">
            <a:avLst/>
          </a:prstGeom>
          <a:noFill/>
        </p:spPr>
        <p:txBody>
          <a:bodyPr wrap="none" rtlCol="0">
            <a:spAutoFit/>
          </a:bodyPr>
          <a:lstStyle/>
          <a:p>
            <a:r>
              <a:rPr lang="es-CO" dirty="0">
                <a:solidFill>
                  <a:schemeClr val="tx1"/>
                </a:solidFill>
                <a:latin typeface="+mn-lt"/>
              </a:rPr>
              <a:t>5-6</a:t>
            </a:r>
          </a:p>
        </p:txBody>
      </p:sp>
      <p:graphicFrame>
        <p:nvGraphicFramePr>
          <p:cNvPr id="5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630352546"/>
              </p:ext>
            </p:extLst>
          </p:nvPr>
        </p:nvGraphicFramePr>
        <p:xfrm>
          <a:off x="114850" y="1896033"/>
          <a:ext cx="3077467" cy="39999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256180625"/>
              </p:ext>
            </p:extLst>
          </p:nvPr>
        </p:nvGraphicFramePr>
        <p:xfrm>
          <a:off x="4022399" y="1896033"/>
          <a:ext cx="2859627" cy="21090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04391083"/>
              </p:ext>
            </p:extLst>
          </p:nvPr>
        </p:nvGraphicFramePr>
        <p:xfrm>
          <a:off x="4040737" y="3925652"/>
          <a:ext cx="2859627" cy="21090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80736963"/>
              </p:ext>
            </p:extLst>
          </p:nvPr>
        </p:nvGraphicFramePr>
        <p:xfrm>
          <a:off x="8420949" y="1914763"/>
          <a:ext cx="2859627" cy="21090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983919916"/>
              </p:ext>
            </p:extLst>
          </p:nvPr>
        </p:nvGraphicFramePr>
        <p:xfrm>
          <a:off x="7320136" y="3862418"/>
          <a:ext cx="2859627" cy="210903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032661836"/>
              </p:ext>
            </p:extLst>
          </p:nvPr>
        </p:nvGraphicFramePr>
        <p:xfrm>
          <a:off x="9429061" y="3861048"/>
          <a:ext cx="2859627" cy="210903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19913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69</a:t>
            </a:fld>
            <a:endParaRPr sz="1350" dirty="0">
              <a:solidFill>
                <a:schemeClr val="accent3">
                  <a:lumMod val="75000"/>
                </a:schemeClr>
              </a:solidFill>
              <a:latin typeface="Calibri"/>
              <a:cs typeface="Calibri"/>
            </a:endParaRPr>
          </a:p>
        </p:txBody>
      </p:sp>
      <p:sp>
        <p:nvSpPr>
          <p:cNvPr id="7" name="object 4">
            <a:extLst>
              <a:ext uri="{FF2B5EF4-FFF2-40B4-BE49-F238E27FC236}">
                <a16:creationId xmlns:a16="http://schemas.microsoft.com/office/drawing/2014/main" id="{FC66D8EB-E0AF-40E7-8EE1-0C25FBC9B55C}"/>
              </a:ext>
            </a:extLst>
          </p:cNvPr>
          <p:cNvSpPr txBox="1"/>
          <p:nvPr/>
        </p:nvSpPr>
        <p:spPr>
          <a:xfrm>
            <a:off x="5021464" y="1484784"/>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8" name="Grupo 7"/>
          <p:cNvGrpSpPr/>
          <p:nvPr/>
        </p:nvGrpSpPr>
        <p:grpSpPr>
          <a:xfrm>
            <a:off x="310636" y="3758148"/>
            <a:ext cx="3403253" cy="446715"/>
            <a:chOff x="8957443" y="6078629"/>
            <a:chExt cx="3403253" cy="446715"/>
          </a:xfrm>
        </p:grpSpPr>
        <p:sp>
          <p:nvSpPr>
            <p:cNvPr id="9"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0" name="CuadroTexto 9">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20</a:t>
              </a:r>
            </a:p>
          </p:txBody>
        </p:sp>
        <p:sp>
          <p:nvSpPr>
            <p:cNvPr id="11" name="Rectángulo 10">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2" name="CuadroTexto 11">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33</a:t>
              </a:r>
            </a:p>
          </p:txBody>
        </p:sp>
        <p:sp>
          <p:nvSpPr>
            <p:cNvPr id="13" name="Rectángulo 12">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4" name="Rectángulo 13">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 name="CuadroTexto 14">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100</a:t>
              </a:r>
            </a:p>
          </p:txBody>
        </p:sp>
        <p:sp>
          <p:nvSpPr>
            <p:cNvPr id="16" name="Rectángulo 15">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7" name="CuadroTexto 16">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56</a:t>
              </a:r>
            </a:p>
          </p:txBody>
        </p:sp>
      </p:grpSp>
      <p:sp>
        <p:nvSpPr>
          <p:cNvPr id="25" name="CuadroTexto 24"/>
          <p:cNvSpPr txBox="1"/>
          <p:nvPr/>
        </p:nvSpPr>
        <p:spPr>
          <a:xfrm>
            <a:off x="480312" y="3345848"/>
            <a:ext cx="928844" cy="338554"/>
          </a:xfrm>
          <a:prstGeom prst="rect">
            <a:avLst/>
          </a:prstGeom>
          <a:noFill/>
        </p:spPr>
        <p:txBody>
          <a:bodyPr wrap="none" rtlCol="0">
            <a:spAutoFit/>
          </a:bodyPr>
          <a:lstStyle/>
          <a:p>
            <a:r>
              <a:rPr lang="es-CO" sz="1600" dirty="0">
                <a:solidFill>
                  <a:schemeClr val="tx1"/>
                </a:solidFill>
                <a:latin typeface="+mn-lt"/>
              </a:rPr>
              <a:t>Centro A</a:t>
            </a:r>
          </a:p>
        </p:txBody>
      </p:sp>
      <p:sp>
        <p:nvSpPr>
          <p:cNvPr id="30" name="CuadroTexto 29"/>
          <p:cNvSpPr txBox="1"/>
          <p:nvPr/>
        </p:nvSpPr>
        <p:spPr>
          <a:xfrm>
            <a:off x="3416821" y="3335974"/>
            <a:ext cx="755656" cy="338554"/>
          </a:xfrm>
          <a:prstGeom prst="rect">
            <a:avLst/>
          </a:prstGeom>
          <a:noFill/>
        </p:spPr>
        <p:txBody>
          <a:bodyPr wrap="none" rtlCol="0">
            <a:spAutoFit/>
          </a:bodyPr>
          <a:lstStyle/>
          <a:p>
            <a:r>
              <a:rPr lang="es-CO" sz="1600" dirty="0">
                <a:solidFill>
                  <a:schemeClr val="tx1"/>
                </a:solidFill>
                <a:latin typeface="+mn-lt"/>
              </a:rPr>
              <a:t>Ladera</a:t>
            </a:r>
          </a:p>
        </p:txBody>
      </p:sp>
      <p:sp>
        <p:nvSpPr>
          <p:cNvPr id="31" name="CuadroTexto 30"/>
          <p:cNvSpPr txBox="1"/>
          <p:nvPr/>
        </p:nvSpPr>
        <p:spPr>
          <a:xfrm>
            <a:off x="6312024" y="3429468"/>
            <a:ext cx="1180003" cy="338554"/>
          </a:xfrm>
          <a:prstGeom prst="rect">
            <a:avLst/>
          </a:prstGeom>
          <a:noFill/>
        </p:spPr>
        <p:txBody>
          <a:bodyPr wrap="none" rtlCol="0">
            <a:spAutoFit/>
          </a:bodyPr>
          <a:lstStyle/>
          <a:p>
            <a:r>
              <a:rPr lang="es-CO" sz="1600" dirty="0">
                <a:solidFill>
                  <a:schemeClr val="tx1"/>
                </a:solidFill>
                <a:latin typeface="+mn-lt"/>
              </a:rPr>
              <a:t>U. Corredor</a:t>
            </a:r>
          </a:p>
        </p:txBody>
      </p:sp>
      <p:sp>
        <p:nvSpPr>
          <p:cNvPr id="32" name="CuadroTexto 31"/>
          <p:cNvSpPr txBox="1"/>
          <p:nvPr/>
        </p:nvSpPr>
        <p:spPr>
          <a:xfrm>
            <a:off x="9155832" y="3419594"/>
            <a:ext cx="1062470" cy="338554"/>
          </a:xfrm>
          <a:prstGeom prst="rect">
            <a:avLst/>
          </a:prstGeom>
          <a:noFill/>
        </p:spPr>
        <p:txBody>
          <a:bodyPr wrap="none" rtlCol="0">
            <a:spAutoFit/>
          </a:bodyPr>
          <a:lstStyle/>
          <a:p>
            <a:r>
              <a:rPr lang="es-CO" sz="1600" dirty="0">
                <a:solidFill>
                  <a:schemeClr val="tx1"/>
                </a:solidFill>
                <a:latin typeface="+mn-lt"/>
              </a:rPr>
              <a:t>U. Oriente</a:t>
            </a:r>
          </a:p>
        </p:txBody>
      </p:sp>
      <p:sp>
        <p:nvSpPr>
          <p:cNvPr id="26"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FUNCIÓN EN</a:t>
            </a:r>
          </a:p>
          <a:p>
            <a:pPr marL="8573" marR="3429">
              <a:spcBef>
                <a:spcPts val="68"/>
              </a:spcBef>
            </a:pPr>
            <a:r>
              <a:rPr lang="es-MX" sz="2363" spc="101" dirty="0">
                <a:solidFill>
                  <a:schemeClr val="accent3">
                    <a:lumMod val="75000"/>
                  </a:schemeClr>
                </a:solidFill>
                <a:latin typeface="+mn-lt"/>
              </a:rPr>
              <a:t>EL VEHÍCULO</a:t>
            </a:r>
            <a:endParaRPr lang="es-MX" sz="2363" spc="84" dirty="0">
              <a:solidFill>
                <a:schemeClr val="accent3">
                  <a:lumMod val="75000"/>
                </a:schemeClr>
              </a:solidFill>
              <a:latin typeface="+mn-lt"/>
            </a:endParaRPr>
          </a:p>
        </p:txBody>
      </p:sp>
      <p:sp>
        <p:nvSpPr>
          <p:cNvPr id="27"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Generalmente en ese vehículo usted es:</a:t>
            </a:r>
          </a:p>
        </p:txBody>
      </p:sp>
      <p:sp>
        <p:nvSpPr>
          <p:cNvPr id="33" name="object 8"/>
          <p:cNvSpPr txBox="1"/>
          <p:nvPr/>
        </p:nvSpPr>
        <p:spPr>
          <a:xfrm>
            <a:off x="335360" y="4569807"/>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Edad</a:t>
            </a:r>
          </a:p>
        </p:txBody>
      </p:sp>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616813715"/>
              </p:ext>
            </p:extLst>
          </p:nvPr>
        </p:nvGraphicFramePr>
        <p:xfrm>
          <a:off x="335360" y="1820586"/>
          <a:ext cx="2859627" cy="21090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14065431"/>
              </p:ext>
            </p:extLst>
          </p:nvPr>
        </p:nvGraphicFramePr>
        <p:xfrm>
          <a:off x="6168008" y="1824025"/>
          <a:ext cx="2859627" cy="21090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544820695"/>
              </p:ext>
            </p:extLst>
          </p:nvPr>
        </p:nvGraphicFramePr>
        <p:xfrm>
          <a:off x="8997013" y="1822655"/>
          <a:ext cx="2859627" cy="21090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001413029"/>
              </p:ext>
            </p:extLst>
          </p:nvPr>
        </p:nvGraphicFramePr>
        <p:xfrm>
          <a:off x="3236373" y="1824025"/>
          <a:ext cx="2859627" cy="21090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Tabla 1"/>
          <p:cNvGraphicFramePr>
            <a:graphicFrameLocks noGrp="1"/>
          </p:cNvGraphicFramePr>
          <p:nvPr>
            <p:extLst>
              <p:ext uri="{D42A27DB-BD31-4B8C-83A1-F6EECF244321}">
                <p14:modId xmlns:p14="http://schemas.microsoft.com/office/powerpoint/2010/main" val="3682590076"/>
              </p:ext>
            </p:extLst>
          </p:nvPr>
        </p:nvGraphicFramePr>
        <p:xfrm>
          <a:off x="335360" y="4869160"/>
          <a:ext cx="8941130" cy="1185835"/>
        </p:xfrm>
        <a:graphic>
          <a:graphicData uri="http://schemas.openxmlformats.org/drawingml/2006/table">
            <a:tbl>
              <a:tblPr>
                <a:tableStyleId>{69C7853C-536D-4A76-A0AE-DD22124D55A5}</a:tableStyleId>
              </a:tblPr>
              <a:tblGrid>
                <a:gridCol w="2137130">
                  <a:extLst>
                    <a:ext uri="{9D8B030D-6E8A-4147-A177-3AD203B41FA5}">
                      <a16:colId xmlns:a16="http://schemas.microsoft.com/office/drawing/2014/main" val="1716384464"/>
                    </a:ext>
                  </a:extLst>
                </a:gridCol>
                <a:gridCol w="972000">
                  <a:extLst>
                    <a:ext uri="{9D8B030D-6E8A-4147-A177-3AD203B41FA5}">
                      <a16:colId xmlns:a16="http://schemas.microsoft.com/office/drawing/2014/main" val="1572090184"/>
                    </a:ext>
                  </a:extLst>
                </a:gridCol>
                <a:gridCol w="972000">
                  <a:extLst>
                    <a:ext uri="{9D8B030D-6E8A-4147-A177-3AD203B41FA5}">
                      <a16:colId xmlns:a16="http://schemas.microsoft.com/office/drawing/2014/main" val="2717883613"/>
                    </a:ext>
                  </a:extLst>
                </a:gridCol>
                <a:gridCol w="972000">
                  <a:extLst>
                    <a:ext uri="{9D8B030D-6E8A-4147-A177-3AD203B41FA5}">
                      <a16:colId xmlns:a16="http://schemas.microsoft.com/office/drawing/2014/main" val="232276678"/>
                    </a:ext>
                  </a:extLst>
                </a:gridCol>
                <a:gridCol w="972000">
                  <a:extLst>
                    <a:ext uri="{9D8B030D-6E8A-4147-A177-3AD203B41FA5}">
                      <a16:colId xmlns:a16="http://schemas.microsoft.com/office/drawing/2014/main" val="4132677771"/>
                    </a:ext>
                  </a:extLst>
                </a:gridCol>
                <a:gridCol w="972000">
                  <a:extLst>
                    <a:ext uri="{9D8B030D-6E8A-4147-A177-3AD203B41FA5}">
                      <a16:colId xmlns:a16="http://schemas.microsoft.com/office/drawing/2014/main" val="2728186533"/>
                    </a:ext>
                  </a:extLst>
                </a:gridCol>
                <a:gridCol w="972000">
                  <a:extLst>
                    <a:ext uri="{9D8B030D-6E8A-4147-A177-3AD203B41FA5}">
                      <a16:colId xmlns:a16="http://schemas.microsoft.com/office/drawing/2014/main" val="1953941094"/>
                    </a:ext>
                  </a:extLst>
                </a:gridCol>
                <a:gridCol w="972000">
                  <a:extLst>
                    <a:ext uri="{9D8B030D-6E8A-4147-A177-3AD203B41FA5}">
                      <a16:colId xmlns:a16="http://schemas.microsoft.com/office/drawing/2014/main" val="3884969622"/>
                    </a:ext>
                  </a:extLst>
                </a:gridCol>
              </a:tblGrid>
              <a:tr h="35291">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765" marR="1765" marT="1765"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765" marR="1765" marT="1765"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765" marR="1765" marT="176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4203729"/>
                  </a:ext>
                </a:extLst>
              </a:tr>
              <a:tr h="65759">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765" marR="1765" marT="1765"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765" marR="1765" marT="1765"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765" marR="1765" marT="1765"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765" marR="1765" marT="1765"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765" marR="1765" marT="1765"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765" marR="1765" marT="1765" marB="0" anchor="b"/>
                </a:tc>
                <a:extLst>
                  <a:ext uri="{0D108BD9-81ED-4DB2-BD59-A6C34878D82A}">
                    <a16:rowId xmlns:a16="http://schemas.microsoft.com/office/drawing/2014/main" val="678287080"/>
                  </a:ext>
                </a:extLst>
              </a:tr>
              <a:tr h="35291">
                <a:tc>
                  <a:txBody>
                    <a:bodyPr/>
                    <a:lstStyle/>
                    <a:p>
                      <a:pPr algn="r" fontAlgn="t"/>
                      <a:r>
                        <a:rPr lang="es-CO" sz="1100" b="1" u="none" strike="noStrike" dirty="0">
                          <a:effectLst/>
                        </a:rPr>
                        <a:t>Conductor</a:t>
                      </a:r>
                      <a:endParaRPr lang="es-CO" sz="1100" b="1" i="0" u="none" strike="noStrike" dirty="0">
                        <a:solidFill>
                          <a:srgbClr val="000000"/>
                        </a:solidFill>
                        <a:effectLst/>
                        <a:latin typeface="+mn-lt"/>
                      </a:endParaRPr>
                    </a:p>
                  </a:txBody>
                  <a:tcPr marL="1765" marR="1765" marT="1765" marB="0"/>
                </a:tc>
                <a:tc>
                  <a:txBody>
                    <a:bodyPr/>
                    <a:lstStyle/>
                    <a:p>
                      <a:pPr algn="ctr" fontAlgn="ctr"/>
                      <a:r>
                        <a:rPr lang="es-CO" sz="1100" u="none" strike="noStrike">
                          <a:effectLst/>
                        </a:rPr>
                        <a:t>75%</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dirty="0">
                          <a:effectLst/>
                        </a:rPr>
                        <a:t>84%</a:t>
                      </a:r>
                      <a:endParaRPr lang="es-CO" sz="1100" b="0" i="0" u="none" strike="noStrike" dirty="0">
                        <a:solidFill>
                          <a:srgbClr val="000000"/>
                        </a:solidFill>
                        <a:effectLst/>
                        <a:latin typeface="+mn-lt"/>
                      </a:endParaRPr>
                    </a:p>
                  </a:txBody>
                  <a:tcPr marL="1765" marR="1765" marT="1765" marB="0" anchor="ctr"/>
                </a:tc>
                <a:tc>
                  <a:txBody>
                    <a:bodyPr/>
                    <a:lstStyle/>
                    <a:p>
                      <a:pPr algn="ctr" fontAlgn="ctr"/>
                      <a:r>
                        <a:rPr lang="es-CO" sz="1100" u="none" strike="noStrike" dirty="0">
                          <a:effectLst/>
                        </a:rPr>
                        <a:t>79%</a:t>
                      </a:r>
                      <a:endParaRPr lang="es-CO" sz="1100" b="0" i="0" u="none" strike="noStrike" dirty="0">
                        <a:solidFill>
                          <a:srgbClr val="000000"/>
                        </a:solidFill>
                        <a:effectLst/>
                        <a:latin typeface="+mn-lt"/>
                      </a:endParaRPr>
                    </a:p>
                  </a:txBody>
                  <a:tcPr marL="1765" marR="1765" marT="1765" marB="0" anchor="ctr"/>
                </a:tc>
                <a:tc>
                  <a:txBody>
                    <a:bodyPr/>
                    <a:lstStyle/>
                    <a:p>
                      <a:pPr algn="ctr" fontAlgn="ctr"/>
                      <a:r>
                        <a:rPr lang="es-CO" sz="1100" u="none" strike="noStrike" dirty="0">
                          <a:effectLst/>
                        </a:rPr>
                        <a:t>76%</a:t>
                      </a:r>
                      <a:endParaRPr lang="es-CO" sz="1100" b="0" i="0" u="none" strike="noStrike" dirty="0">
                        <a:solidFill>
                          <a:srgbClr val="000000"/>
                        </a:solidFill>
                        <a:effectLst/>
                        <a:latin typeface="+mn-lt"/>
                      </a:endParaRPr>
                    </a:p>
                  </a:txBody>
                  <a:tcPr marL="1765" marR="1765" marT="1765" marB="0" anchor="ctr"/>
                </a:tc>
                <a:tc>
                  <a:txBody>
                    <a:bodyPr/>
                    <a:lstStyle/>
                    <a:p>
                      <a:pPr algn="ctr" fontAlgn="ctr"/>
                      <a:r>
                        <a:rPr lang="es-CO" sz="1100" u="none" strike="noStrike" dirty="0">
                          <a:effectLst/>
                        </a:rPr>
                        <a:t>74%</a:t>
                      </a:r>
                      <a:endParaRPr lang="es-CO" sz="1100" b="0" i="0" u="none" strike="noStrike" dirty="0">
                        <a:solidFill>
                          <a:srgbClr val="000000"/>
                        </a:solidFill>
                        <a:effectLst/>
                        <a:latin typeface="+mn-lt"/>
                      </a:endParaRPr>
                    </a:p>
                  </a:txBody>
                  <a:tcPr marL="1765" marR="1765" marT="1765" marB="0" anchor="ctr"/>
                </a:tc>
                <a:tc>
                  <a:txBody>
                    <a:bodyPr/>
                    <a:lstStyle/>
                    <a:p>
                      <a:pPr algn="ctr" fontAlgn="ctr"/>
                      <a:r>
                        <a:rPr lang="es-CO" sz="1100" u="none" strike="noStrike" dirty="0">
                          <a:effectLst/>
                        </a:rPr>
                        <a:t>57%</a:t>
                      </a:r>
                      <a:endParaRPr lang="es-CO" sz="1100" b="0" i="0" u="none" strike="noStrike" dirty="0">
                        <a:solidFill>
                          <a:srgbClr val="000000"/>
                        </a:solidFill>
                        <a:effectLst/>
                        <a:latin typeface="+mn-lt"/>
                      </a:endParaRPr>
                    </a:p>
                  </a:txBody>
                  <a:tcPr marL="1765" marR="1765" marT="1765" marB="0" anchor="ctr"/>
                </a:tc>
                <a:tc>
                  <a:txBody>
                    <a:bodyPr/>
                    <a:lstStyle/>
                    <a:p>
                      <a:pPr algn="ctr" fontAlgn="ctr"/>
                      <a:r>
                        <a:rPr lang="es-CO" sz="1100" u="none" strike="noStrike">
                          <a:effectLst/>
                        </a:rPr>
                        <a:t>74%</a:t>
                      </a:r>
                      <a:endParaRPr lang="es-CO" sz="1100" b="0" i="0" u="none" strike="noStrike">
                        <a:solidFill>
                          <a:srgbClr val="000000"/>
                        </a:solidFill>
                        <a:effectLst/>
                        <a:latin typeface="+mn-lt"/>
                      </a:endParaRPr>
                    </a:p>
                  </a:txBody>
                  <a:tcPr marL="1765" marR="1765" marT="1765" marB="0" anchor="ctr"/>
                </a:tc>
                <a:extLst>
                  <a:ext uri="{0D108BD9-81ED-4DB2-BD59-A6C34878D82A}">
                    <a16:rowId xmlns:a16="http://schemas.microsoft.com/office/drawing/2014/main" val="1768545903"/>
                  </a:ext>
                </a:extLst>
              </a:tr>
              <a:tr h="65759">
                <a:tc>
                  <a:txBody>
                    <a:bodyPr/>
                    <a:lstStyle/>
                    <a:p>
                      <a:pPr algn="r" fontAlgn="t"/>
                      <a:r>
                        <a:rPr lang="es-CO" sz="1100" b="1" u="none" strike="noStrike" dirty="0">
                          <a:effectLst/>
                        </a:rPr>
                        <a:t>Acompañante (pasajero o parrillero)</a:t>
                      </a:r>
                      <a:endParaRPr lang="es-CO" sz="1100" b="1" i="0" u="none" strike="noStrike" dirty="0">
                        <a:solidFill>
                          <a:srgbClr val="000000"/>
                        </a:solidFill>
                        <a:effectLst/>
                        <a:latin typeface="+mn-lt"/>
                      </a:endParaRPr>
                    </a:p>
                  </a:txBody>
                  <a:tcPr marL="1765" marR="1765" marT="1765" marB="0"/>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a:effectLst/>
                        </a:rPr>
                        <a:t>43%</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1765" marR="1765" marT="1765" marB="0" anchor="ctr"/>
                </a:tc>
                <a:extLst>
                  <a:ext uri="{0D108BD9-81ED-4DB2-BD59-A6C34878D82A}">
                    <a16:rowId xmlns:a16="http://schemas.microsoft.com/office/drawing/2014/main" val="2501767128"/>
                  </a:ext>
                </a:extLst>
              </a:tr>
              <a:tr h="35291">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765" marR="1765" marT="1765"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765" marR="1765" marT="1765"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65" marR="1765" marT="1765"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65" marR="1765" marT="1765" marB="0" anchor="ctr"/>
                </a:tc>
                <a:extLst>
                  <a:ext uri="{0D108BD9-81ED-4DB2-BD59-A6C34878D82A}">
                    <a16:rowId xmlns:a16="http://schemas.microsoft.com/office/drawing/2014/main" val="1021025993"/>
                  </a:ext>
                </a:extLst>
              </a:tr>
              <a:tr h="35291">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765" marR="1765" marT="1765" marB="0"/>
                </a:tc>
                <a:tc>
                  <a:txBody>
                    <a:bodyPr/>
                    <a:lstStyle/>
                    <a:p>
                      <a:pPr algn="ctr" fontAlgn="ctr"/>
                      <a:r>
                        <a:rPr lang="es-CO" sz="1100" b="1" u="none" strike="noStrike" dirty="0">
                          <a:effectLst/>
                        </a:rPr>
                        <a:t>734.032</a:t>
                      </a:r>
                      <a:endParaRPr lang="es-CO" sz="1100" b="1" i="0" u="none" strike="noStrike" dirty="0">
                        <a:solidFill>
                          <a:srgbClr val="000000"/>
                        </a:solidFill>
                        <a:effectLst/>
                        <a:latin typeface="+mn-lt"/>
                      </a:endParaRPr>
                    </a:p>
                  </a:txBody>
                  <a:tcPr marL="1765" marR="1765" marT="1765" marB="0" anchor="ctr"/>
                </a:tc>
                <a:tc>
                  <a:txBody>
                    <a:bodyPr/>
                    <a:lstStyle/>
                    <a:p>
                      <a:pPr algn="ctr" fontAlgn="ctr"/>
                      <a:r>
                        <a:rPr lang="es-CO" sz="1100" b="1" u="none" strike="noStrike">
                          <a:effectLst/>
                        </a:rPr>
                        <a:t>106.246</a:t>
                      </a:r>
                      <a:endParaRPr lang="es-CO" sz="1100" b="1" i="0" u="none" strike="noStrike">
                        <a:solidFill>
                          <a:srgbClr val="000000"/>
                        </a:solidFill>
                        <a:effectLst/>
                        <a:latin typeface="+mn-lt"/>
                      </a:endParaRPr>
                    </a:p>
                  </a:txBody>
                  <a:tcPr marL="1765" marR="1765" marT="1765" marB="0" anchor="ctr"/>
                </a:tc>
                <a:tc>
                  <a:txBody>
                    <a:bodyPr/>
                    <a:lstStyle/>
                    <a:p>
                      <a:pPr algn="ctr" fontAlgn="ctr"/>
                      <a:r>
                        <a:rPr lang="es-CO" sz="1100" b="1" u="none" strike="noStrike">
                          <a:effectLst/>
                        </a:rPr>
                        <a:t>177.336</a:t>
                      </a:r>
                      <a:endParaRPr lang="es-CO" sz="1100" b="1" i="0" u="none" strike="noStrike">
                        <a:solidFill>
                          <a:srgbClr val="000000"/>
                        </a:solidFill>
                        <a:effectLst/>
                        <a:latin typeface="+mn-lt"/>
                      </a:endParaRPr>
                    </a:p>
                  </a:txBody>
                  <a:tcPr marL="1765" marR="1765" marT="1765" marB="0" anchor="ctr"/>
                </a:tc>
                <a:tc>
                  <a:txBody>
                    <a:bodyPr/>
                    <a:lstStyle/>
                    <a:p>
                      <a:pPr algn="ctr" fontAlgn="ctr"/>
                      <a:r>
                        <a:rPr lang="es-CO" sz="1100" b="1" u="none" strike="noStrike" dirty="0">
                          <a:effectLst/>
                        </a:rPr>
                        <a:t>175.906</a:t>
                      </a:r>
                      <a:endParaRPr lang="es-CO" sz="1100" b="1" i="0" u="none" strike="noStrike" dirty="0">
                        <a:solidFill>
                          <a:srgbClr val="000000"/>
                        </a:solidFill>
                        <a:effectLst/>
                        <a:latin typeface="+mn-lt"/>
                      </a:endParaRPr>
                    </a:p>
                  </a:txBody>
                  <a:tcPr marL="1765" marR="1765" marT="1765" marB="0" anchor="ctr"/>
                </a:tc>
                <a:tc>
                  <a:txBody>
                    <a:bodyPr/>
                    <a:lstStyle/>
                    <a:p>
                      <a:pPr algn="ctr" fontAlgn="ctr"/>
                      <a:r>
                        <a:rPr lang="es-CO" sz="1100" b="1" u="none" strike="noStrike" dirty="0">
                          <a:effectLst/>
                        </a:rPr>
                        <a:t>129.544</a:t>
                      </a:r>
                      <a:endParaRPr lang="es-CO" sz="1100" b="1" i="0" u="none" strike="noStrike" dirty="0">
                        <a:solidFill>
                          <a:srgbClr val="000000"/>
                        </a:solidFill>
                        <a:effectLst/>
                        <a:latin typeface="+mn-lt"/>
                      </a:endParaRPr>
                    </a:p>
                  </a:txBody>
                  <a:tcPr marL="1765" marR="1765" marT="1765" marB="0" anchor="ctr"/>
                </a:tc>
                <a:tc>
                  <a:txBody>
                    <a:bodyPr/>
                    <a:lstStyle/>
                    <a:p>
                      <a:pPr algn="ctr" fontAlgn="ctr"/>
                      <a:r>
                        <a:rPr lang="es-CO" sz="1100" b="1" u="none" strike="noStrike" dirty="0">
                          <a:effectLst/>
                        </a:rPr>
                        <a:t>104.805</a:t>
                      </a:r>
                      <a:endParaRPr lang="es-CO" sz="1100" b="1" i="0" u="none" strike="noStrike" dirty="0">
                        <a:solidFill>
                          <a:srgbClr val="000000"/>
                        </a:solidFill>
                        <a:effectLst/>
                        <a:latin typeface="+mn-lt"/>
                      </a:endParaRPr>
                    </a:p>
                  </a:txBody>
                  <a:tcPr marL="1765" marR="1765" marT="1765" marB="0" anchor="ctr"/>
                </a:tc>
                <a:tc>
                  <a:txBody>
                    <a:bodyPr/>
                    <a:lstStyle/>
                    <a:p>
                      <a:pPr algn="ctr" fontAlgn="ctr"/>
                      <a:r>
                        <a:rPr lang="es-CO" sz="1100" b="1" u="none" strike="noStrike">
                          <a:effectLst/>
                        </a:rPr>
                        <a:t>40.195</a:t>
                      </a:r>
                      <a:endParaRPr lang="es-CO" sz="1100" b="1" i="0" u="none" strike="noStrike">
                        <a:solidFill>
                          <a:srgbClr val="000000"/>
                        </a:solidFill>
                        <a:effectLst/>
                        <a:latin typeface="+mn-lt"/>
                      </a:endParaRPr>
                    </a:p>
                  </a:txBody>
                  <a:tcPr marL="1765" marR="1765" marT="1765" marB="0" anchor="ctr"/>
                </a:tc>
                <a:extLst>
                  <a:ext uri="{0D108BD9-81ED-4DB2-BD59-A6C34878D82A}">
                    <a16:rowId xmlns:a16="http://schemas.microsoft.com/office/drawing/2014/main" val="477241691"/>
                  </a:ext>
                </a:extLst>
              </a:tr>
              <a:tr h="35291">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765" marR="1765" marT="1765" marB="0"/>
                </a:tc>
                <a:tc>
                  <a:txBody>
                    <a:bodyPr/>
                    <a:lstStyle/>
                    <a:p>
                      <a:pPr algn="ctr" fontAlgn="ctr"/>
                      <a:r>
                        <a:rPr lang="es-CO" sz="1100" b="1" u="none" strike="noStrike">
                          <a:effectLst/>
                        </a:rPr>
                        <a:t>209</a:t>
                      </a:r>
                      <a:endParaRPr lang="es-CO" sz="1100" b="1" i="0" u="none" strike="noStrike">
                        <a:solidFill>
                          <a:srgbClr val="000000"/>
                        </a:solidFill>
                        <a:effectLst/>
                        <a:latin typeface="+mn-lt"/>
                      </a:endParaRPr>
                    </a:p>
                  </a:txBody>
                  <a:tcPr marL="1765" marR="1765" marT="1765" marB="0" anchor="ctr"/>
                </a:tc>
                <a:tc>
                  <a:txBody>
                    <a:bodyPr/>
                    <a:lstStyle/>
                    <a:p>
                      <a:pPr algn="ctr" fontAlgn="ctr"/>
                      <a:r>
                        <a:rPr lang="es-CO" sz="1100" b="1" u="none" strike="noStrike" dirty="0">
                          <a:effectLst/>
                        </a:rPr>
                        <a:t>27</a:t>
                      </a:r>
                      <a:endParaRPr lang="es-CO" sz="1100" b="1" i="0" u="none" strike="noStrike" dirty="0">
                        <a:solidFill>
                          <a:srgbClr val="000000"/>
                        </a:solidFill>
                        <a:effectLst/>
                        <a:latin typeface="+mn-lt"/>
                      </a:endParaRPr>
                    </a:p>
                  </a:txBody>
                  <a:tcPr marL="1765" marR="1765" marT="1765" marB="0" anchor="ctr"/>
                </a:tc>
                <a:tc>
                  <a:txBody>
                    <a:bodyPr/>
                    <a:lstStyle/>
                    <a:p>
                      <a:pPr algn="ctr" fontAlgn="ctr"/>
                      <a:r>
                        <a:rPr lang="es-CO" sz="1100" b="1" u="none" strike="noStrike" dirty="0">
                          <a:effectLst/>
                        </a:rPr>
                        <a:t>53</a:t>
                      </a:r>
                      <a:endParaRPr lang="es-CO" sz="1100" b="1" i="0" u="none" strike="noStrike" dirty="0">
                        <a:solidFill>
                          <a:srgbClr val="000000"/>
                        </a:solidFill>
                        <a:effectLst/>
                        <a:latin typeface="+mn-lt"/>
                      </a:endParaRPr>
                    </a:p>
                  </a:txBody>
                  <a:tcPr marL="1765" marR="1765" marT="1765"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765" marR="1765" marT="1765" marB="0" anchor="ctr"/>
                </a:tc>
                <a:tc>
                  <a:txBody>
                    <a:bodyPr/>
                    <a:lstStyle/>
                    <a:p>
                      <a:pPr algn="ctr" fontAlgn="ctr"/>
                      <a:r>
                        <a:rPr lang="es-CO" sz="1100" b="1" u="none" strike="noStrike" dirty="0">
                          <a:effectLst/>
                        </a:rPr>
                        <a:t>37</a:t>
                      </a:r>
                      <a:endParaRPr lang="es-CO" sz="1100" b="1" i="0" u="none" strike="noStrike" dirty="0">
                        <a:solidFill>
                          <a:srgbClr val="000000"/>
                        </a:solidFill>
                        <a:effectLst/>
                        <a:latin typeface="+mn-lt"/>
                      </a:endParaRPr>
                    </a:p>
                  </a:txBody>
                  <a:tcPr marL="1765" marR="1765" marT="1765" marB="0" anchor="ctr"/>
                </a:tc>
                <a:tc>
                  <a:txBody>
                    <a:bodyPr/>
                    <a:lstStyle/>
                    <a:p>
                      <a:pPr algn="ctr" fontAlgn="ctr"/>
                      <a:r>
                        <a:rPr lang="es-CO" sz="1100" b="1" u="none" strike="noStrike" dirty="0">
                          <a:effectLst/>
                        </a:rPr>
                        <a:t>25</a:t>
                      </a:r>
                      <a:endParaRPr lang="es-CO" sz="1100" b="1" i="0" u="none" strike="noStrike" dirty="0">
                        <a:solidFill>
                          <a:srgbClr val="000000"/>
                        </a:solidFill>
                        <a:effectLst/>
                        <a:latin typeface="+mn-lt"/>
                      </a:endParaRPr>
                    </a:p>
                  </a:txBody>
                  <a:tcPr marL="1765" marR="1765" marT="1765" marB="0" anchor="ctr"/>
                </a:tc>
                <a:tc>
                  <a:txBody>
                    <a:bodyPr/>
                    <a:lstStyle/>
                    <a:p>
                      <a:pPr algn="ctr" fontAlgn="ctr"/>
                      <a:r>
                        <a:rPr lang="es-CO" sz="1100" b="1" u="none" strike="noStrike" dirty="0">
                          <a:effectLst/>
                        </a:rPr>
                        <a:t>13</a:t>
                      </a:r>
                      <a:endParaRPr lang="es-CO" sz="1100" b="1" i="0" u="none" strike="noStrike" dirty="0">
                        <a:solidFill>
                          <a:srgbClr val="000000"/>
                        </a:solidFill>
                        <a:effectLst/>
                        <a:latin typeface="+mn-lt"/>
                      </a:endParaRPr>
                    </a:p>
                  </a:txBody>
                  <a:tcPr marL="1765" marR="1765" marT="1765" marB="0" anchor="ctr"/>
                </a:tc>
                <a:extLst>
                  <a:ext uri="{0D108BD9-81ED-4DB2-BD59-A6C34878D82A}">
                    <a16:rowId xmlns:a16="http://schemas.microsoft.com/office/drawing/2014/main" val="36513258"/>
                  </a:ext>
                </a:extLst>
              </a:tr>
            </a:tbl>
          </a:graphicData>
        </a:graphic>
      </p:graphicFrame>
    </p:spTree>
    <p:extLst>
      <p:ext uri="{BB962C8B-B14F-4D97-AF65-F5344CB8AC3E}">
        <p14:creationId xmlns:p14="http://schemas.microsoft.com/office/powerpoint/2010/main" val="17430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mo aplicar questionário sociodemográfico em estratégia de marketing?"/>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15255"/>
          <a:stretch/>
        </p:blipFill>
        <p:spPr bwMode="auto">
          <a:xfrm>
            <a:off x="0" y="-1"/>
            <a:ext cx="12192000" cy="6885385"/>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title" idx="4294967295"/>
          </p:nvPr>
        </p:nvSpPr>
        <p:spPr>
          <a:xfrm>
            <a:off x="1775520" y="2781651"/>
            <a:ext cx="5709285" cy="1151405"/>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z="3713" spc="159" dirty="0"/>
              <a:t>MÓDULO</a:t>
            </a:r>
            <a:br>
              <a:rPr lang="es-MX" sz="3713" spc="159" dirty="0"/>
            </a:br>
            <a:r>
              <a:rPr lang="es-MX" sz="3713" spc="159" dirty="0"/>
              <a:t>SOCIODEMOGRÁFICO</a:t>
            </a:r>
            <a:endParaRPr lang="es-MX" sz="3713"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12223888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70</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USO COMPARTIDO</a:t>
            </a:r>
          </a:p>
          <a:p>
            <a:pPr marL="8573" marR="3429">
              <a:spcBef>
                <a:spcPts val="68"/>
              </a:spcBef>
            </a:pPr>
            <a:r>
              <a:rPr lang="es-MX" sz="2363" spc="101" dirty="0">
                <a:solidFill>
                  <a:schemeClr val="accent3">
                    <a:lumMod val="75000"/>
                  </a:schemeClr>
                </a:solidFill>
                <a:latin typeface="+mn-lt"/>
              </a:rPr>
              <a:t>DEL VEHÍCULO</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sus desplazamientos diarios, usted comparte el vehículo con otras personas?</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122</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673582"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87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209</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68</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673582"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86</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55</a:t>
              </a:r>
            </a:p>
          </p:txBody>
        </p:sp>
      </p:grpSp>
      <p:graphicFrame>
        <p:nvGraphicFramePr>
          <p:cNvPr id="6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889779947"/>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365504787"/>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351357790"/>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147428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71</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695400"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20</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33</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100</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56</a:t>
              </a:r>
            </a:p>
          </p:txBody>
        </p:sp>
      </p:grpSp>
      <p:sp>
        <p:nvSpPr>
          <p:cNvPr id="2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USO COMPARTIDO</a:t>
            </a:r>
          </a:p>
          <a:p>
            <a:pPr marL="8573" marR="3429">
              <a:spcBef>
                <a:spcPts val="68"/>
              </a:spcBef>
            </a:pPr>
            <a:r>
              <a:rPr lang="es-MX" sz="2363" spc="101" dirty="0">
                <a:solidFill>
                  <a:schemeClr val="accent3">
                    <a:lumMod val="75000"/>
                  </a:schemeClr>
                </a:solidFill>
                <a:latin typeface="+mn-lt"/>
              </a:rPr>
              <a:t>DEL VEHÍCULO</a:t>
            </a:r>
            <a:endParaRPr lang="es-MX" sz="2363" spc="84" dirty="0">
              <a:solidFill>
                <a:schemeClr val="accent3">
                  <a:lumMod val="75000"/>
                </a:schemeClr>
              </a:solidFill>
              <a:latin typeface="+mn-lt"/>
            </a:endParaRPr>
          </a:p>
        </p:txBody>
      </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sus desplazamientos diarios, usted comparte el vehículo con otras personas?</a:t>
            </a:r>
          </a:p>
        </p:txBody>
      </p:sp>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218296769"/>
              </p:ext>
            </p:extLst>
          </p:nvPr>
        </p:nvGraphicFramePr>
        <p:xfrm>
          <a:off x="-9668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893656079"/>
              </p:ext>
            </p:extLst>
          </p:nvPr>
        </p:nvGraphicFramePr>
        <p:xfrm>
          <a:off x="5203853" y="1799404"/>
          <a:ext cx="6652787" cy="1355016"/>
        </p:xfrm>
        <a:graphic>
          <a:graphicData uri="http://schemas.openxmlformats.org/drawingml/2006/table">
            <a:tbl>
              <a:tblPr>
                <a:tableStyleId>{69C7853C-536D-4A76-A0AE-DD22124D55A5}</a:tableStyleId>
              </a:tblPr>
              <a:tblGrid>
                <a:gridCol w="1360787">
                  <a:extLst>
                    <a:ext uri="{9D8B030D-6E8A-4147-A177-3AD203B41FA5}">
                      <a16:colId xmlns:a16="http://schemas.microsoft.com/office/drawing/2014/main" val="3147736886"/>
                    </a:ext>
                  </a:extLst>
                </a:gridCol>
                <a:gridCol w="756000">
                  <a:extLst>
                    <a:ext uri="{9D8B030D-6E8A-4147-A177-3AD203B41FA5}">
                      <a16:colId xmlns:a16="http://schemas.microsoft.com/office/drawing/2014/main" val="2038203455"/>
                    </a:ext>
                  </a:extLst>
                </a:gridCol>
                <a:gridCol w="756000">
                  <a:extLst>
                    <a:ext uri="{9D8B030D-6E8A-4147-A177-3AD203B41FA5}">
                      <a16:colId xmlns:a16="http://schemas.microsoft.com/office/drawing/2014/main" val="3739764969"/>
                    </a:ext>
                  </a:extLst>
                </a:gridCol>
                <a:gridCol w="756000">
                  <a:extLst>
                    <a:ext uri="{9D8B030D-6E8A-4147-A177-3AD203B41FA5}">
                      <a16:colId xmlns:a16="http://schemas.microsoft.com/office/drawing/2014/main" val="2525627001"/>
                    </a:ext>
                  </a:extLst>
                </a:gridCol>
                <a:gridCol w="756000">
                  <a:extLst>
                    <a:ext uri="{9D8B030D-6E8A-4147-A177-3AD203B41FA5}">
                      <a16:colId xmlns:a16="http://schemas.microsoft.com/office/drawing/2014/main" val="929909239"/>
                    </a:ext>
                  </a:extLst>
                </a:gridCol>
                <a:gridCol w="756000">
                  <a:extLst>
                    <a:ext uri="{9D8B030D-6E8A-4147-A177-3AD203B41FA5}">
                      <a16:colId xmlns:a16="http://schemas.microsoft.com/office/drawing/2014/main" val="1577533356"/>
                    </a:ext>
                  </a:extLst>
                </a:gridCol>
                <a:gridCol w="756000">
                  <a:extLst>
                    <a:ext uri="{9D8B030D-6E8A-4147-A177-3AD203B41FA5}">
                      <a16:colId xmlns:a16="http://schemas.microsoft.com/office/drawing/2014/main" val="3846260069"/>
                    </a:ext>
                  </a:extLst>
                </a:gridCol>
                <a:gridCol w="756000">
                  <a:extLst>
                    <a:ext uri="{9D8B030D-6E8A-4147-A177-3AD203B41FA5}">
                      <a16:colId xmlns:a16="http://schemas.microsoft.com/office/drawing/2014/main" val="1761890896"/>
                    </a:ext>
                  </a:extLst>
                </a:gridCol>
              </a:tblGrid>
              <a:tr h="34747">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737" marR="1737" marT="1737"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737" marR="1737" marT="1737"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1737" marR="1737" marT="173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5582927"/>
                  </a:ext>
                </a:extLst>
              </a:tr>
              <a:tr h="64745">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737" marR="1737" marT="1737"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737" marR="1737" marT="1737"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1737" marR="1737" marT="1737"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737" marR="1737" marT="1737"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737" marR="1737" marT="1737"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737" marR="1737" marT="1737" marB="0" anchor="b"/>
                </a:tc>
                <a:extLst>
                  <a:ext uri="{0D108BD9-81ED-4DB2-BD59-A6C34878D82A}">
                    <a16:rowId xmlns:a16="http://schemas.microsoft.com/office/drawing/2014/main" val="1805324431"/>
                  </a:ext>
                </a:extLst>
              </a:tr>
              <a:tr h="34747">
                <a:tc>
                  <a:txBody>
                    <a:bodyPr/>
                    <a:lstStyle/>
                    <a:p>
                      <a:pPr algn="r" fontAlgn="t"/>
                      <a:r>
                        <a:rPr lang="es-CO" sz="1100" b="1" u="none" strike="noStrike" dirty="0">
                          <a:effectLst/>
                        </a:rPr>
                        <a:t>Siempre</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dirty="0">
                          <a:effectLst/>
                        </a:rPr>
                        <a:t>12%</a:t>
                      </a:r>
                      <a:endParaRPr lang="es-CO" sz="1100" b="0" i="0" u="none" strike="noStrike" dirty="0">
                        <a:solidFill>
                          <a:srgbClr val="000000"/>
                        </a:solidFill>
                        <a:effectLst/>
                        <a:latin typeface="+mn-lt"/>
                      </a:endParaRPr>
                    </a:p>
                  </a:txBody>
                  <a:tcPr marL="1737" marR="1737" marT="1737" marB="0" anchor="ctr"/>
                </a:tc>
                <a:extLst>
                  <a:ext uri="{0D108BD9-81ED-4DB2-BD59-A6C34878D82A}">
                    <a16:rowId xmlns:a16="http://schemas.microsoft.com/office/drawing/2014/main" val="957302561"/>
                  </a:ext>
                </a:extLst>
              </a:tr>
              <a:tr h="34747">
                <a:tc>
                  <a:txBody>
                    <a:bodyPr/>
                    <a:lstStyle/>
                    <a:p>
                      <a:pPr algn="r" fontAlgn="t"/>
                      <a:r>
                        <a:rPr lang="es-CO" sz="1100" b="1" u="none" strike="noStrike">
                          <a:effectLst/>
                        </a:rPr>
                        <a:t>Algunas veces</a:t>
                      </a:r>
                      <a:endParaRPr lang="es-CO" sz="1100" b="1" i="0" u="none" strike="noStrike">
                        <a:solidFill>
                          <a:srgbClr val="000000"/>
                        </a:solidFill>
                        <a:effectLst/>
                        <a:latin typeface="+mn-lt"/>
                      </a:endParaRPr>
                    </a:p>
                  </a:txBody>
                  <a:tcPr marL="1737" marR="1737" marT="1737" marB="0"/>
                </a:tc>
                <a:tc>
                  <a:txBody>
                    <a:bodyPr/>
                    <a:lstStyle/>
                    <a:p>
                      <a:pPr algn="ctr" fontAlgn="ctr"/>
                      <a:r>
                        <a:rPr lang="es-CO" sz="1100" u="none" strike="noStrike">
                          <a:effectLst/>
                        </a:rPr>
                        <a:t>43%</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44%</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40%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45%</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45%</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37%</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51%</a:t>
                      </a:r>
                      <a:endParaRPr lang="es-CO" sz="1100" b="0"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1085669858"/>
                  </a:ext>
                </a:extLst>
              </a:tr>
              <a:tr h="34747">
                <a:tc>
                  <a:txBody>
                    <a:bodyPr/>
                    <a:lstStyle/>
                    <a:p>
                      <a:pPr algn="r" fontAlgn="t"/>
                      <a:r>
                        <a:rPr lang="es-CO" sz="1100" b="1" u="none" strike="noStrike" dirty="0">
                          <a:effectLst/>
                        </a:rPr>
                        <a:t>Nunca</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u="none" strike="noStrike">
                          <a:effectLst/>
                        </a:rPr>
                        <a:t>36%</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40%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37%</a:t>
                      </a:r>
                      <a:endParaRPr lang="es-CO" sz="1100" b="0"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3675978954"/>
                  </a:ext>
                </a:extLst>
              </a:tr>
              <a:tr h="34747">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737" marR="1737" marT="1737"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737" marR="1737" marT="173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37" marR="1737" marT="1737"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3908359984"/>
                  </a:ext>
                </a:extLst>
              </a:tr>
              <a:tr h="34747">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b="1" u="none" strike="noStrike" dirty="0">
                          <a:effectLst/>
                        </a:rPr>
                        <a:t>734.032</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106.246</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177.336</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a:effectLst/>
                        </a:rPr>
                        <a:t>175.906</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129.544</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104.805</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a:effectLst/>
                        </a:rPr>
                        <a:t>40.195</a:t>
                      </a:r>
                      <a:endParaRPr lang="es-CO" sz="1100" b="1" i="0" u="none" strike="noStrike">
                        <a:solidFill>
                          <a:srgbClr val="000000"/>
                        </a:solidFill>
                        <a:effectLst/>
                        <a:latin typeface="+mn-lt"/>
                      </a:endParaRPr>
                    </a:p>
                  </a:txBody>
                  <a:tcPr marL="1737" marR="1737" marT="1737" marB="0" anchor="ctr"/>
                </a:tc>
                <a:extLst>
                  <a:ext uri="{0D108BD9-81ED-4DB2-BD59-A6C34878D82A}">
                    <a16:rowId xmlns:a16="http://schemas.microsoft.com/office/drawing/2014/main" val="1059724031"/>
                  </a:ext>
                </a:extLst>
              </a:tr>
              <a:tr h="34747">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737" marR="1737" marT="1737" marB="0"/>
                </a:tc>
                <a:tc>
                  <a:txBody>
                    <a:bodyPr/>
                    <a:lstStyle/>
                    <a:p>
                      <a:pPr algn="ctr" fontAlgn="ctr"/>
                      <a:r>
                        <a:rPr lang="es-CO" sz="1100" b="1" u="none" strike="noStrike">
                          <a:effectLst/>
                        </a:rPr>
                        <a:t>209</a:t>
                      </a:r>
                      <a:endParaRPr lang="es-CO" sz="1100" b="1" i="0" u="none" strike="noStrike">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27</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53</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37</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25</a:t>
                      </a:r>
                      <a:endParaRPr lang="es-CO" sz="1100" b="1" i="0" u="none" strike="noStrike" dirty="0">
                        <a:solidFill>
                          <a:srgbClr val="000000"/>
                        </a:solidFill>
                        <a:effectLst/>
                        <a:latin typeface="+mn-lt"/>
                      </a:endParaRPr>
                    </a:p>
                  </a:txBody>
                  <a:tcPr marL="1737" marR="1737" marT="1737" marB="0" anchor="ctr"/>
                </a:tc>
                <a:tc>
                  <a:txBody>
                    <a:bodyPr/>
                    <a:lstStyle/>
                    <a:p>
                      <a:pPr algn="ctr" fontAlgn="ctr"/>
                      <a:r>
                        <a:rPr lang="es-CO" sz="1100" b="1" u="none" strike="noStrike" dirty="0">
                          <a:effectLst/>
                        </a:rPr>
                        <a:t>13</a:t>
                      </a:r>
                      <a:endParaRPr lang="es-CO" sz="1100" b="1" i="0" u="none" strike="noStrike" dirty="0">
                        <a:solidFill>
                          <a:srgbClr val="000000"/>
                        </a:solidFill>
                        <a:effectLst/>
                        <a:latin typeface="+mn-lt"/>
                      </a:endParaRPr>
                    </a:p>
                  </a:txBody>
                  <a:tcPr marL="1737" marR="1737" marT="1737" marB="0" anchor="ctr"/>
                </a:tc>
                <a:extLst>
                  <a:ext uri="{0D108BD9-81ED-4DB2-BD59-A6C34878D82A}">
                    <a16:rowId xmlns:a16="http://schemas.microsoft.com/office/drawing/2014/main" val="4014871488"/>
                  </a:ext>
                </a:extLst>
              </a:tr>
            </a:tbl>
          </a:graphicData>
        </a:graphic>
      </p:graphicFrame>
    </p:spTree>
    <p:extLst>
      <p:ext uri="{BB962C8B-B14F-4D97-AF65-F5344CB8AC3E}">
        <p14:creationId xmlns:p14="http://schemas.microsoft.com/office/powerpoint/2010/main" val="35407162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72</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 DE PERSONAS</a:t>
            </a:r>
          </a:p>
          <a:p>
            <a:pPr marL="8573" marR="3429">
              <a:spcBef>
                <a:spcPts val="68"/>
              </a:spcBef>
            </a:pPr>
            <a:r>
              <a:rPr lang="es-MX" sz="2363" spc="101" dirty="0">
                <a:solidFill>
                  <a:schemeClr val="accent3">
                    <a:lumMod val="75000"/>
                  </a:schemeClr>
                </a:solidFill>
                <a:latin typeface="+mn-lt"/>
              </a:rPr>
              <a:t>EN EL VEHÍCULO</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promedio, ¿con cuántas personas viajan en el mismo trayecto en ese vehículo (sin contarse a usted mismo/a)?</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4709538"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1035861"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122</a:t>
              </a:r>
            </a:p>
            <a:p>
              <a:r>
                <a:rPr lang="es-CO" sz="1100" dirty="0">
                  <a:solidFill>
                    <a:schemeClr val="accent3">
                      <a:lumMod val="75000"/>
                    </a:schemeClr>
                  </a:solidFill>
                  <a:latin typeface="+mn-lt"/>
                </a:rPr>
                <a:t>Prom. Pers 1,6</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1035861"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87</a:t>
              </a:r>
            </a:p>
            <a:p>
              <a:r>
                <a:rPr lang="es-CO" sz="1100" dirty="0">
                  <a:solidFill>
                    <a:schemeClr val="accent3">
                      <a:lumMod val="75000"/>
                    </a:schemeClr>
                  </a:solidFill>
                  <a:latin typeface="+mn-lt"/>
                </a:rPr>
                <a:t>Prom. Pers 1,5</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1035861"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136</a:t>
              </a:r>
            </a:p>
            <a:p>
              <a:r>
                <a:rPr lang="es-CO" sz="1100" dirty="0">
                  <a:solidFill>
                    <a:schemeClr val="accent3">
                      <a:lumMod val="75000"/>
                    </a:schemeClr>
                  </a:solidFill>
                  <a:latin typeface="+mn-lt"/>
                </a:rPr>
                <a:t>Prom. Pers 1,6</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575725"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328248" y="6125376"/>
            <a:ext cx="3095409" cy="615992"/>
            <a:chOff x="8112224" y="6309320"/>
            <a:chExt cx="3095409"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1035861"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68</a:t>
              </a:r>
            </a:p>
            <a:p>
              <a:r>
                <a:rPr lang="es-CO" sz="1100" dirty="0">
                  <a:solidFill>
                    <a:schemeClr val="accent3">
                      <a:lumMod val="75000"/>
                    </a:schemeClr>
                  </a:solidFill>
                  <a:latin typeface="+mn-lt"/>
                </a:rPr>
                <a:t>Prom. Pers 1,7</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1035861"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86</a:t>
              </a:r>
            </a:p>
            <a:p>
              <a:r>
                <a:rPr lang="es-CO" sz="1100" dirty="0">
                  <a:solidFill>
                    <a:schemeClr val="accent3">
                      <a:lumMod val="75000"/>
                    </a:schemeClr>
                  </a:solidFill>
                  <a:latin typeface="+mn-lt"/>
                </a:rPr>
                <a:t>Prom. Pers 1,5</a:t>
              </a:r>
            </a:p>
          </p:txBody>
        </p:sp>
        <p:sp>
          <p:nvSpPr>
            <p:cNvPr id="62" name="Rectángulo 61">
              <a:extLst>
                <a:ext uri="{FF2B5EF4-FFF2-40B4-BE49-F238E27FC236}">
                  <a16:creationId xmlns:a16="http://schemas.microsoft.com/office/drawing/2014/main" id="{D5F9245A-0C99-438C-B355-70E62718812E}"/>
                </a:ext>
              </a:extLst>
            </p:cNvPr>
            <p:cNvSpPr/>
            <p:nvPr/>
          </p:nvSpPr>
          <p:spPr>
            <a:xfrm>
              <a:off x="10056440"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171772" y="6309320"/>
              <a:ext cx="1035861"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55</a:t>
              </a:r>
            </a:p>
            <a:p>
              <a:r>
                <a:rPr lang="es-CO" sz="1100" dirty="0">
                  <a:solidFill>
                    <a:schemeClr val="accent3">
                      <a:lumMod val="75000"/>
                    </a:schemeClr>
                  </a:solidFill>
                  <a:latin typeface="+mn-lt"/>
                </a:rPr>
                <a:t>Prom. Pers 1,6</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961407622"/>
              </p:ext>
            </p:extLst>
          </p:nvPr>
        </p:nvGraphicFramePr>
        <p:xfrm>
          <a:off x="4205484"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225490562"/>
              </p:ext>
            </p:extLst>
          </p:nvPr>
        </p:nvGraphicFramePr>
        <p:xfrm>
          <a:off x="501621"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284913494"/>
              </p:ext>
            </p:extLst>
          </p:nvPr>
        </p:nvGraphicFramePr>
        <p:xfrm>
          <a:off x="8131101"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454926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73</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340944"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9" cy="601325"/>
            <a:chOff x="8741419" y="6093296"/>
            <a:chExt cx="3960444"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1035861"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20</a:t>
              </a:r>
            </a:p>
            <a:p>
              <a:r>
                <a:rPr lang="es-CO" sz="1100" dirty="0">
                  <a:solidFill>
                    <a:schemeClr val="accent3">
                      <a:lumMod val="75000"/>
                    </a:schemeClr>
                  </a:solidFill>
                  <a:latin typeface="+mn-lt"/>
                </a:rPr>
                <a:t>Prom. Pers 1,3</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1035861"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33</a:t>
              </a:r>
            </a:p>
            <a:p>
              <a:r>
                <a:rPr lang="es-CO" sz="1100" dirty="0">
                  <a:solidFill>
                    <a:schemeClr val="accent3">
                      <a:lumMod val="75000"/>
                    </a:schemeClr>
                  </a:solidFill>
                  <a:latin typeface="+mn-lt"/>
                </a:rPr>
                <a:t>Prom. Pers 1,5</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92324"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762741" y="6093296"/>
              <a:ext cx="1035861"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100</a:t>
              </a:r>
            </a:p>
            <a:p>
              <a:r>
                <a:rPr lang="es-CO" sz="1100" dirty="0">
                  <a:solidFill>
                    <a:schemeClr val="accent3">
                      <a:lumMod val="75000"/>
                    </a:schemeClr>
                  </a:solidFill>
                  <a:latin typeface="+mn-lt"/>
                </a:rPr>
                <a:t>Prom. Pers 1,5</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999515"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56</a:t>
              </a:r>
            </a:p>
            <a:p>
              <a:r>
                <a:rPr lang="es-CO" sz="1100" dirty="0">
                  <a:solidFill>
                    <a:schemeClr val="accent3">
                      <a:lumMod val="75000"/>
                    </a:schemeClr>
                  </a:solidFill>
                  <a:latin typeface="+mn-lt"/>
                </a:rPr>
                <a:t>Prom. Pers 1,8</a:t>
              </a:r>
            </a:p>
          </p:txBody>
        </p:sp>
      </p:gr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 DE PERSONAS</a:t>
            </a:r>
          </a:p>
          <a:p>
            <a:pPr marL="8573" marR="3429">
              <a:spcBef>
                <a:spcPts val="68"/>
              </a:spcBef>
            </a:pPr>
            <a:r>
              <a:rPr lang="es-MX" sz="2363" spc="101" dirty="0">
                <a:solidFill>
                  <a:schemeClr val="accent3">
                    <a:lumMod val="75000"/>
                  </a:schemeClr>
                </a:solidFill>
                <a:latin typeface="+mn-lt"/>
              </a:rPr>
              <a:t>EN EL VEHÍCULO</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promedio, ¿con cuántas personas viajan en el mismo trayecto en ese vehículo (sin contarse a usted mismo/a)?</a:t>
            </a:r>
          </a:p>
        </p:txBody>
      </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86721018"/>
              </p:ext>
            </p:extLst>
          </p:nvPr>
        </p:nvGraphicFramePr>
        <p:xfrm>
          <a:off x="-81676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3848085854"/>
              </p:ext>
            </p:extLst>
          </p:nvPr>
        </p:nvGraphicFramePr>
        <p:xfrm>
          <a:off x="5231904" y="1858714"/>
          <a:ext cx="6651908" cy="1858318"/>
        </p:xfrm>
        <a:graphic>
          <a:graphicData uri="http://schemas.openxmlformats.org/drawingml/2006/table">
            <a:tbl>
              <a:tblPr>
                <a:tableStyleId>{69C7853C-536D-4A76-A0AE-DD22124D55A5}</a:tableStyleId>
              </a:tblPr>
              <a:tblGrid>
                <a:gridCol w="1359908">
                  <a:extLst>
                    <a:ext uri="{9D8B030D-6E8A-4147-A177-3AD203B41FA5}">
                      <a16:colId xmlns:a16="http://schemas.microsoft.com/office/drawing/2014/main" val="3480242965"/>
                    </a:ext>
                  </a:extLst>
                </a:gridCol>
                <a:gridCol w="756000">
                  <a:extLst>
                    <a:ext uri="{9D8B030D-6E8A-4147-A177-3AD203B41FA5}">
                      <a16:colId xmlns:a16="http://schemas.microsoft.com/office/drawing/2014/main" val="2681810137"/>
                    </a:ext>
                  </a:extLst>
                </a:gridCol>
                <a:gridCol w="756000">
                  <a:extLst>
                    <a:ext uri="{9D8B030D-6E8A-4147-A177-3AD203B41FA5}">
                      <a16:colId xmlns:a16="http://schemas.microsoft.com/office/drawing/2014/main" val="1235442267"/>
                    </a:ext>
                  </a:extLst>
                </a:gridCol>
                <a:gridCol w="756000">
                  <a:extLst>
                    <a:ext uri="{9D8B030D-6E8A-4147-A177-3AD203B41FA5}">
                      <a16:colId xmlns:a16="http://schemas.microsoft.com/office/drawing/2014/main" val="628135476"/>
                    </a:ext>
                  </a:extLst>
                </a:gridCol>
                <a:gridCol w="756000">
                  <a:extLst>
                    <a:ext uri="{9D8B030D-6E8A-4147-A177-3AD203B41FA5}">
                      <a16:colId xmlns:a16="http://schemas.microsoft.com/office/drawing/2014/main" val="2552391673"/>
                    </a:ext>
                  </a:extLst>
                </a:gridCol>
                <a:gridCol w="756000">
                  <a:extLst>
                    <a:ext uri="{9D8B030D-6E8A-4147-A177-3AD203B41FA5}">
                      <a16:colId xmlns:a16="http://schemas.microsoft.com/office/drawing/2014/main" val="3657768744"/>
                    </a:ext>
                  </a:extLst>
                </a:gridCol>
                <a:gridCol w="756000">
                  <a:extLst>
                    <a:ext uri="{9D8B030D-6E8A-4147-A177-3AD203B41FA5}">
                      <a16:colId xmlns:a16="http://schemas.microsoft.com/office/drawing/2014/main" val="3553755254"/>
                    </a:ext>
                  </a:extLst>
                </a:gridCol>
                <a:gridCol w="756000">
                  <a:extLst>
                    <a:ext uri="{9D8B030D-6E8A-4147-A177-3AD203B41FA5}">
                      <a16:colId xmlns:a16="http://schemas.microsoft.com/office/drawing/2014/main" val="834912618"/>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298" marR="1298" marT="129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1298" marR="1298" marT="129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58472185"/>
                  </a:ext>
                </a:extLst>
              </a:tr>
              <a:tr h="48373">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298" marR="1298" marT="129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298" marR="1298" marT="1298" marB="0" anchor="b"/>
                </a:tc>
                <a:extLst>
                  <a:ext uri="{0D108BD9-81ED-4DB2-BD59-A6C34878D82A}">
                    <a16:rowId xmlns:a16="http://schemas.microsoft.com/office/drawing/2014/main" val="2253988412"/>
                  </a:ext>
                </a:extLst>
              </a:tr>
              <a:tr h="0">
                <a:tc>
                  <a:txBody>
                    <a:bodyPr/>
                    <a:lstStyle/>
                    <a:p>
                      <a:pPr algn="r" fontAlgn="t"/>
                      <a:r>
                        <a:rPr lang="es-CO" sz="1100" b="1" u="none" strike="noStrike" dirty="0">
                          <a:effectLst/>
                        </a:rPr>
                        <a:t>1</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62%</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80%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75%</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58%</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61%</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317556011"/>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33%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33%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4063923936"/>
                  </a:ext>
                </a:extLst>
              </a:tr>
              <a:tr h="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39%</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2437680336"/>
                  </a:ext>
                </a:extLst>
              </a:tr>
              <a:tr h="0">
                <a:tc>
                  <a:txBody>
                    <a:bodyPr/>
                    <a:lstStyle/>
                    <a:p>
                      <a:pPr algn="r" fontAlgn="t"/>
                      <a:r>
                        <a:rPr lang="es-CO" sz="1100" b="1" u="none" strike="noStrike" dirty="0">
                          <a:effectLst/>
                        </a:rPr>
                        <a:t>4</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2464007605"/>
                  </a:ext>
                </a:extLst>
              </a:tr>
              <a:tr h="0">
                <a:tc>
                  <a:txBody>
                    <a:bodyPr/>
                    <a:lstStyle/>
                    <a:p>
                      <a:pPr algn="r" fontAlgn="t"/>
                      <a:r>
                        <a:rPr lang="es-CO" sz="1100" b="1" u="none" strike="noStrike" dirty="0">
                          <a:effectLst/>
                        </a:rPr>
                        <a:t>5</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298" marR="1298" marT="129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2148424398"/>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298" marR="1298" marT="129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298" marR="1298" marT="129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298" marR="1298" marT="129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298" marR="1298" marT="129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298" marR="1298" marT="129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298" marR="1298" marT="129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72632502"/>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u="none" strike="noStrike" dirty="0">
                          <a:effectLst/>
                        </a:rPr>
                        <a:t>468.675</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a:effectLst/>
                        </a:rPr>
                        <a:t>69.709</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106.714</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113.927</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88.396</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64.457</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25.472</a:t>
                      </a:r>
                      <a:endParaRPr lang="es-CO" sz="1100" b="1" i="0" u="none" strike="noStrike">
                        <a:solidFill>
                          <a:srgbClr val="000000"/>
                        </a:solidFill>
                        <a:effectLst/>
                        <a:latin typeface="+mn-lt"/>
                      </a:endParaRPr>
                    </a:p>
                  </a:txBody>
                  <a:tcPr marL="1298" marR="1298" marT="1298" marB="0" anchor="ctr"/>
                </a:tc>
                <a:extLst>
                  <a:ext uri="{0D108BD9-81ED-4DB2-BD59-A6C34878D82A}">
                    <a16:rowId xmlns:a16="http://schemas.microsoft.com/office/drawing/2014/main" val="3132881232"/>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u="none" strike="noStrike">
                          <a:effectLst/>
                        </a:rPr>
                        <a:t>136</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18</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32</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36</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27</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15</a:t>
                      </a:r>
                      <a:endParaRPr lang="es-CO" sz="1100" b="1" i="0" u="none" strike="noStrike" dirty="0">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8</a:t>
                      </a:r>
                      <a:endParaRPr lang="es-CO" sz="1100" b="1"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4087319515"/>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1298" marR="1298" marT="1298" marB="0"/>
                </a:tc>
                <a:tc>
                  <a:txBody>
                    <a:bodyPr/>
                    <a:lstStyle/>
                    <a:p>
                      <a:pPr algn="ctr" fontAlgn="ctr"/>
                      <a:r>
                        <a:rPr lang="es-CO" sz="1100" b="1" u="none" strike="noStrike">
                          <a:effectLst/>
                        </a:rPr>
                        <a:t>1,6</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1,4</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1,5</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1,6</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1,6</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a:effectLst/>
                        </a:rPr>
                        <a:t>1,9</a:t>
                      </a:r>
                      <a:endParaRPr lang="es-CO" sz="1100" b="1" i="0" u="none" strike="noStrike">
                        <a:solidFill>
                          <a:srgbClr val="000000"/>
                        </a:solidFill>
                        <a:effectLst/>
                        <a:latin typeface="+mn-lt"/>
                      </a:endParaRPr>
                    </a:p>
                  </a:txBody>
                  <a:tcPr marL="1298" marR="1298" marT="1298" marB="0" anchor="ctr"/>
                </a:tc>
                <a:tc>
                  <a:txBody>
                    <a:bodyPr/>
                    <a:lstStyle/>
                    <a:p>
                      <a:pPr algn="ctr" fontAlgn="ctr"/>
                      <a:r>
                        <a:rPr lang="es-CO" sz="1100" b="1" u="none" strike="noStrike" dirty="0">
                          <a:effectLst/>
                        </a:rPr>
                        <a:t>1,8</a:t>
                      </a:r>
                      <a:endParaRPr lang="es-CO" sz="1100" b="1" i="0" u="none" strike="noStrike" dirty="0">
                        <a:solidFill>
                          <a:srgbClr val="000000"/>
                        </a:solidFill>
                        <a:effectLst/>
                        <a:latin typeface="+mn-lt"/>
                      </a:endParaRPr>
                    </a:p>
                  </a:txBody>
                  <a:tcPr marL="1298" marR="1298" marT="1298" marB="0" anchor="ctr"/>
                </a:tc>
                <a:extLst>
                  <a:ext uri="{0D108BD9-81ED-4DB2-BD59-A6C34878D82A}">
                    <a16:rowId xmlns:a16="http://schemas.microsoft.com/office/drawing/2014/main" val="3101476135"/>
                  </a:ext>
                </a:extLst>
              </a:tr>
            </a:tbl>
          </a:graphicData>
        </a:graphic>
      </p:graphicFrame>
    </p:spTree>
    <p:extLst>
      <p:ext uri="{BB962C8B-B14F-4D97-AF65-F5344CB8AC3E}">
        <p14:creationId xmlns:p14="http://schemas.microsoft.com/office/powerpoint/2010/main" val="4119056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duotone>
              <a:schemeClr val="bg2">
                <a:shade val="45000"/>
                <a:satMod val="135000"/>
              </a:schemeClr>
              <a:prstClr val="white"/>
            </a:duotone>
          </a:blip>
          <a:srcRect t="8048"/>
          <a:stretch/>
        </p:blipFill>
        <p:spPr>
          <a:xfrm>
            <a:off x="17030" y="0"/>
            <a:ext cx="12174970" cy="6885384"/>
          </a:xfrm>
          <a:prstGeom prst="rect">
            <a:avLst/>
          </a:prstGeom>
        </p:spPr>
      </p:pic>
      <p:sp>
        <p:nvSpPr>
          <p:cNvPr id="5" name="object 5"/>
          <p:cNvSpPr txBox="1">
            <a:spLocks noGrp="1"/>
          </p:cNvSpPr>
          <p:nvPr>
            <p:ph type="title" idx="4294967295"/>
          </p:nvPr>
        </p:nvSpPr>
        <p:spPr>
          <a:xfrm>
            <a:off x="1775520" y="2636912"/>
            <a:ext cx="8064896" cy="1485984"/>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z="3200" spc="159" dirty="0"/>
              <a:t>SUBMÓDULO CARACTERÍSTICAS VIAJE TIEMPO DE VIAJE PARA USUARIOS  GENERALES</a:t>
            </a:r>
            <a:endParaRPr lang="es-MX" sz="3200"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3505654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75</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 es el tiempo promedio en minutos que toma en hacer su recorrido más frecuente?</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178</a:t>
              </a:r>
            </a:p>
            <a:p>
              <a:r>
                <a:rPr lang="es-CO" sz="1100" dirty="0">
                  <a:solidFill>
                    <a:schemeClr val="accent3">
                      <a:lumMod val="75000"/>
                    </a:schemeClr>
                  </a:solidFill>
                  <a:latin typeface="+mn-lt"/>
                </a:rPr>
                <a:t>Prom. Min 36</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98135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137</a:t>
              </a:r>
            </a:p>
            <a:p>
              <a:r>
                <a:rPr lang="es-CO" sz="1100" dirty="0">
                  <a:solidFill>
                    <a:schemeClr val="accent3">
                      <a:lumMod val="75000"/>
                    </a:schemeClr>
                  </a:solidFill>
                  <a:latin typeface="+mn-lt"/>
                </a:rPr>
                <a:t>Prom. Min 35</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315</a:t>
              </a:r>
            </a:p>
            <a:p>
              <a:r>
                <a:rPr lang="es-CO" sz="1100" dirty="0">
                  <a:solidFill>
                    <a:schemeClr val="accent3">
                      <a:lumMod val="75000"/>
                    </a:schemeClr>
                  </a:solidFill>
                  <a:latin typeface="+mn-lt"/>
                </a:rPr>
                <a:t>Prom. Min 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96344" cy="615992"/>
            <a:chOff x="8112224" y="6309320"/>
            <a:chExt cx="3096344"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106</a:t>
              </a:r>
            </a:p>
            <a:p>
              <a:r>
                <a:rPr lang="es-CO" sz="1100" dirty="0">
                  <a:solidFill>
                    <a:schemeClr val="accent3">
                      <a:lumMod val="75000"/>
                    </a:schemeClr>
                  </a:solidFill>
                  <a:latin typeface="+mn-lt"/>
                </a:rPr>
                <a:t>Prom. Min 27</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135</a:t>
              </a:r>
            </a:p>
            <a:p>
              <a:r>
                <a:rPr lang="es-CO" sz="1100" dirty="0">
                  <a:solidFill>
                    <a:schemeClr val="accent3">
                      <a:lumMod val="75000"/>
                    </a:schemeClr>
                  </a:solidFill>
                  <a:latin typeface="+mn-lt"/>
                </a:rPr>
                <a:t>Prom. Min 42</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98135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74</a:t>
              </a:r>
            </a:p>
            <a:p>
              <a:r>
                <a:rPr lang="es-CO" sz="1100" dirty="0">
                  <a:solidFill>
                    <a:schemeClr val="accent3">
                      <a:lumMod val="75000"/>
                    </a:schemeClr>
                  </a:solidFill>
                  <a:latin typeface="+mn-lt"/>
                </a:rPr>
                <a:t>Prom. Min 43</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95120727"/>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86230160"/>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830478445"/>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
        <p:nvSpPr>
          <p:cNvPr id="47" name="object 2"/>
          <p:cNvSpPr txBox="1">
            <a:spLocks/>
          </p:cNvSpPr>
          <p:nvPr/>
        </p:nvSpPr>
        <p:spPr>
          <a:xfrm>
            <a:off x="581776" y="285890"/>
            <a:ext cx="10652864" cy="753989"/>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400" spc="115" dirty="0">
                <a:solidFill>
                  <a:schemeClr val="tx1"/>
                </a:solidFill>
                <a:latin typeface="+mn-lt"/>
              </a:rPr>
              <a:t>TIEMPO RECORRIDO </a:t>
            </a:r>
            <a:r>
              <a:rPr lang="es-MX" sz="2400" spc="101" dirty="0">
                <a:solidFill>
                  <a:schemeClr val="tx1"/>
                </a:solidFill>
                <a:latin typeface="+mn-lt"/>
              </a:rPr>
              <a:t>MÁS FRECUENTE</a:t>
            </a:r>
          </a:p>
          <a:p>
            <a:pPr marL="8573" marR="3429">
              <a:spcBef>
                <a:spcPts val="68"/>
              </a:spcBef>
            </a:pPr>
            <a:r>
              <a:rPr lang="es-MX" sz="2360" spc="101" dirty="0">
                <a:solidFill>
                  <a:schemeClr val="accent3">
                    <a:lumMod val="75000"/>
                  </a:schemeClr>
                </a:solidFill>
              </a:rPr>
              <a:t>(PARA QUIENES NO UTILIZAN TRANSPORTE PÚBLICO, PIRATA, NI CAMINAN)</a:t>
            </a:r>
            <a:endParaRPr lang="es-MX" sz="2360" spc="84" dirty="0">
              <a:solidFill>
                <a:schemeClr val="accent3">
                  <a:lumMod val="75000"/>
                </a:schemeClr>
              </a:solidFill>
            </a:endParaRPr>
          </a:p>
        </p:txBody>
      </p:sp>
    </p:spTree>
    <p:extLst>
      <p:ext uri="{BB962C8B-B14F-4D97-AF65-F5344CB8AC3E}">
        <p14:creationId xmlns:p14="http://schemas.microsoft.com/office/powerpoint/2010/main" val="18961678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76</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946926"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28</a:t>
              </a:r>
            </a:p>
            <a:p>
              <a:r>
                <a:rPr lang="es-CO" sz="1100" dirty="0">
                  <a:solidFill>
                    <a:schemeClr val="accent3">
                      <a:lumMod val="75000"/>
                    </a:schemeClr>
                  </a:solidFill>
                  <a:latin typeface="+mn-lt"/>
                </a:rPr>
                <a:t>Prom. Min 23</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946926"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69</a:t>
              </a:r>
            </a:p>
            <a:p>
              <a:r>
                <a:rPr lang="es-CO" sz="1100" dirty="0">
                  <a:solidFill>
                    <a:schemeClr val="accent3">
                      <a:lumMod val="75000"/>
                    </a:schemeClr>
                  </a:solidFill>
                  <a:latin typeface="+mn-lt"/>
                </a:rPr>
                <a:t>Prom. Min 32</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131</a:t>
              </a:r>
            </a:p>
            <a:p>
              <a:r>
                <a:rPr lang="es-CO" sz="1100" dirty="0">
                  <a:solidFill>
                    <a:schemeClr val="accent3">
                      <a:lumMod val="75000"/>
                    </a:schemeClr>
                  </a:solidFill>
                  <a:latin typeface="+mn-lt"/>
                </a:rPr>
                <a:t>Prom. Min 52</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87</a:t>
              </a:r>
            </a:p>
            <a:p>
              <a:r>
                <a:rPr lang="es-CO" sz="1100" dirty="0">
                  <a:solidFill>
                    <a:schemeClr val="accent3">
                      <a:lumMod val="75000"/>
                    </a:schemeClr>
                  </a:solidFill>
                  <a:latin typeface="+mn-lt"/>
                </a:rPr>
                <a:t>Prom. Min 29</a:t>
              </a:r>
            </a:p>
          </p:txBody>
        </p:sp>
      </p:gr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 es el tiempo promedio en minutos que toma en hacer su recorrido más frecuente?</a:t>
            </a:r>
          </a:p>
        </p:txBody>
      </p:sp>
      <p:graphicFrame>
        <p:nvGraphicFramePr>
          <p:cNvPr id="1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9609736"/>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1" name="object 2"/>
          <p:cNvSpPr txBox="1">
            <a:spLocks/>
          </p:cNvSpPr>
          <p:nvPr/>
        </p:nvSpPr>
        <p:spPr>
          <a:xfrm>
            <a:off x="581776" y="285890"/>
            <a:ext cx="10652864" cy="753989"/>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400" spc="115" dirty="0">
                <a:solidFill>
                  <a:schemeClr val="tx1"/>
                </a:solidFill>
                <a:latin typeface="+mn-lt"/>
              </a:rPr>
              <a:t>TIEMPO RECORRIDO </a:t>
            </a:r>
            <a:r>
              <a:rPr lang="es-MX" sz="2400" spc="101" dirty="0">
                <a:solidFill>
                  <a:schemeClr val="tx1"/>
                </a:solidFill>
                <a:latin typeface="+mn-lt"/>
              </a:rPr>
              <a:t>MÁS FRECUENTE</a:t>
            </a:r>
          </a:p>
          <a:p>
            <a:pPr marL="8573" marR="3429">
              <a:spcBef>
                <a:spcPts val="68"/>
              </a:spcBef>
            </a:pPr>
            <a:r>
              <a:rPr lang="es-MX" sz="2360" spc="101" dirty="0">
                <a:solidFill>
                  <a:schemeClr val="accent3">
                    <a:lumMod val="75000"/>
                  </a:schemeClr>
                </a:solidFill>
              </a:rPr>
              <a:t>(PARA QUIENES NO UTILIZAN TRANSPORTE PÚBLICO, PIRATA, NI CAMINAN)</a:t>
            </a:r>
            <a:endParaRPr lang="es-MX" sz="2360" spc="84" dirty="0">
              <a:solidFill>
                <a:schemeClr val="accent3">
                  <a:lumMod val="75000"/>
                </a:schemeClr>
              </a:solidFill>
            </a:endParaRPr>
          </a:p>
        </p:txBody>
      </p:sp>
      <p:graphicFrame>
        <p:nvGraphicFramePr>
          <p:cNvPr id="2" name="Tabla 1"/>
          <p:cNvGraphicFramePr>
            <a:graphicFrameLocks noGrp="1"/>
          </p:cNvGraphicFramePr>
          <p:nvPr>
            <p:extLst>
              <p:ext uri="{D42A27DB-BD31-4B8C-83A1-F6EECF244321}">
                <p14:modId xmlns:p14="http://schemas.microsoft.com/office/powerpoint/2010/main" val="4120804410"/>
              </p:ext>
            </p:extLst>
          </p:nvPr>
        </p:nvGraphicFramePr>
        <p:xfrm>
          <a:off x="5458361" y="1529555"/>
          <a:ext cx="6398279" cy="5211813"/>
        </p:xfrm>
        <a:graphic>
          <a:graphicData uri="http://schemas.openxmlformats.org/drawingml/2006/table">
            <a:tbl>
              <a:tblPr>
                <a:tableStyleId>{69C7853C-536D-4A76-A0AE-DD22124D55A5}</a:tableStyleId>
              </a:tblPr>
              <a:tblGrid>
                <a:gridCol w="1358279">
                  <a:extLst>
                    <a:ext uri="{9D8B030D-6E8A-4147-A177-3AD203B41FA5}">
                      <a16:colId xmlns:a16="http://schemas.microsoft.com/office/drawing/2014/main" val="2148390659"/>
                    </a:ext>
                  </a:extLst>
                </a:gridCol>
                <a:gridCol w="720000">
                  <a:extLst>
                    <a:ext uri="{9D8B030D-6E8A-4147-A177-3AD203B41FA5}">
                      <a16:colId xmlns:a16="http://schemas.microsoft.com/office/drawing/2014/main" val="2229430188"/>
                    </a:ext>
                  </a:extLst>
                </a:gridCol>
                <a:gridCol w="720000">
                  <a:extLst>
                    <a:ext uri="{9D8B030D-6E8A-4147-A177-3AD203B41FA5}">
                      <a16:colId xmlns:a16="http://schemas.microsoft.com/office/drawing/2014/main" val="3500523775"/>
                    </a:ext>
                  </a:extLst>
                </a:gridCol>
                <a:gridCol w="720000">
                  <a:extLst>
                    <a:ext uri="{9D8B030D-6E8A-4147-A177-3AD203B41FA5}">
                      <a16:colId xmlns:a16="http://schemas.microsoft.com/office/drawing/2014/main" val="2001536874"/>
                    </a:ext>
                  </a:extLst>
                </a:gridCol>
                <a:gridCol w="720000">
                  <a:extLst>
                    <a:ext uri="{9D8B030D-6E8A-4147-A177-3AD203B41FA5}">
                      <a16:colId xmlns:a16="http://schemas.microsoft.com/office/drawing/2014/main" val="2007602994"/>
                    </a:ext>
                  </a:extLst>
                </a:gridCol>
                <a:gridCol w="720000">
                  <a:extLst>
                    <a:ext uri="{9D8B030D-6E8A-4147-A177-3AD203B41FA5}">
                      <a16:colId xmlns:a16="http://schemas.microsoft.com/office/drawing/2014/main" val="4286516653"/>
                    </a:ext>
                  </a:extLst>
                </a:gridCol>
                <a:gridCol w="720000">
                  <a:extLst>
                    <a:ext uri="{9D8B030D-6E8A-4147-A177-3AD203B41FA5}">
                      <a16:colId xmlns:a16="http://schemas.microsoft.com/office/drawing/2014/main" val="3001610142"/>
                    </a:ext>
                  </a:extLst>
                </a:gridCol>
                <a:gridCol w="720000">
                  <a:extLst>
                    <a:ext uri="{9D8B030D-6E8A-4147-A177-3AD203B41FA5}">
                      <a16:colId xmlns:a16="http://schemas.microsoft.com/office/drawing/2014/main" val="1363947995"/>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483" marR="483" marT="48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483" marR="483" marT="483"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483" marR="483" marT="48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65974421"/>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483" marR="483" marT="48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483" marR="483" marT="48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483" marR="483" marT="48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483" marR="483" marT="483"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483" marR="483" marT="48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483" marR="483" marT="483" marB="0" anchor="b"/>
                </a:tc>
                <a:extLst>
                  <a:ext uri="{0D108BD9-81ED-4DB2-BD59-A6C34878D82A}">
                    <a16:rowId xmlns:a16="http://schemas.microsoft.com/office/drawing/2014/main" val="1846601087"/>
                  </a:ext>
                </a:extLst>
              </a:tr>
              <a:tr h="0">
                <a:tc>
                  <a:txBody>
                    <a:bodyPr/>
                    <a:lstStyle/>
                    <a:p>
                      <a:pPr algn="r" fontAlgn="t"/>
                      <a:r>
                        <a:rPr lang="es-CO" sz="1100" b="1" u="none" strike="noStrike" dirty="0">
                          <a:effectLst/>
                        </a:rPr>
                        <a:t>1</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483" marR="483" marT="483" marB="0" anchor="ctr"/>
                </a:tc>
                <a:extLst>
                  <a:ext uri="{0D108BD9-81ED-4DB2-BD59-A6C34878D82A}">
                    <a16:rowId xmlns:a16="http://schemas.microsoft.com/office/drawing/2014/main" val="1067414036"/>
                  </a:ext>
                </a:extLst>
              </a:tr>
              <a:tr h="0">
                <a:tc>
                  <a:txBody>
                    <a:bodyPr/>
                    <a:lstStyle/>
                    <a:p>
                      <a:pPr algn="r" fontAlgn="t"/>
                      <a:r>
                        <a:rPr lang="es-CO" sz="1100" b="1" u="none" strike="noStrike" dirty="0">
                          <a:effectLst/>
                        </a:rPr>
                        <a:t>5</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dirty="0">
                          <a:effectLst/>
                        </a:rPr>
                        <a:t>1%</a:t>
                      </a:r>
                      <a:endParaRPr lang="es-CO" sz="1100" b="0" i="0" u="none" strike="noStrike" dirty="0">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dirty="0">
                          <a:effectLst/>
                        </a:rPr>
                        <a:t>8%</a:t>
                      </a:r>
                      <a:endParaRPr lang="es-CO" sz="1100" b="0" i="0" u="none" strike="noStrike" dirty="0">
                        <a:solidFill>
                          <a:srgbClr val="000000"/>
                        </a:solidFill>
                        <a:effectLst/>
                        <a:latin typeface="+mn-lt"/>
                      </a:endParaRPr>
                    </a:p>
                  </a:txBody>
                  <a:tcPr marL="483" marR="483" marT="483" marB="0" anchor="ctr"/>
                </a:tc>
                <a:extLst>
                  <a:ext uri="{0D108BD9-81ED-4DB2-BD59-A6C34878D82A}">
                    <a16:rowId xmlns:a16="http://schemas.microsoft.com/office/drawing/2014/main" val="1110301631"/>
                  </a:ext>
                </a:extLst>
              </a:tr>
              <a:tr h="0">
                <a:tc>
                  <a:txBody>
                    <a:bodyPr/>
                    <a:lstStyle/>
                    <a:p>
                      <a:pPr algn="r" fontAlgn="t"/>
                      <a:r>
                        <a:rPr lang="es-CO" sz="1100" b="1" u="none" strike="noStrike" dirty="0">
                          <a:effectLst/>
                        </a:rPr>
                        <a:t>6</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483" marR="483" marT="483"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dirty="0">
                          <a:effectLst/>
                        </a:rPr>
                        <a:t>7%</a:t>
                      </a:r>
                      <a:endParaRPr lang="es-CO" sz="1100" b="0" i="0" u="none" strike="noStrike" dirty="0">
                        <a:solidFill>
                          <a:srgbClr val="000000"/>
                        </a:solidFill>
                        <a:effectLst/>
                        <a:latin typeface="+mn-lt"/>
                      </a:endParaRPr>
                    </a:p>
                  </a:txBody>
                  <a:tcPr marL="483" marR="483" marT="483" marB="0" anchor="ctr"/>
                </a:tc>
                <a:extLst>
                  <a:ext uri="{0D108BD9-81ED-4DB2-BD59-A6C34878D82A}">
                    <a16:rowId xmlns:a16="http://schemas.microsoft.com/office/drawing/2014/main" val="1908294979"/>
                  </a:ext>
                </a:extLst>
              </a:tr>
              <a:tr h="0">
                <a:tc>
                  <a:txBody>
                    <a:bodyPr/>
                    <a:lstStyle/>
                    <a:p>
                      <a:pPr algn="r" fontAlgn="t"/>
                      <a:r>
                        <a:rPr lang="es-CO" sz="1100" b="1" u="none" strike="noStrike">
                          <a:effectLst/>
                        </a:rPr>
                        <a:t>7</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2294515498"/>
                  </a:ext>
                </a:extLst>
              </a:tr>
              <a:tr h="0">
                <a:tc>
                  <a:txBody>
                    <a:bodyPr/>
                    <a:lstStyle/>
                    <a:p>
                      <a:pPr algn="r" fontAlgn="t"/>
                      <a:r>
                        <a:rPr lang="es-CO" sz="1100" b="1" u="none" strike="noStrike">
                          <a:effectLst/>
                        </a:rPr>
                        <a:t>8</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1269065105"/>
                  </a:ext>
                </a:extLst>
              </a:tr>
              <a:tr h="0">
                <a:tc>
                  <a:txBody>
                    <a:bodyPr/>
                    <a:lstStyle/>
                    <a:p>
                      <a:pPr algn="r" fontAlgn="t"/>
                      <a:r>
                        <a:rPr lang="es-CO" sz="1100" b="1" u="none" strike="noStrike">
                          <a:effectLst/>
                        </a:rPr>
                        <a:t>10</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2616598570"/>
                  </a:ext>
                </a:extLst>
              </a:tr>
              <a:tr h="0">
                <a:tc>
                  <a:txBody>
                    <a:bodyPr/>
                    <a:lstStyle/>
                    <a:p>
                      <a:pPr algn="r" fontAlgn="t"/>
                      <a:r>
                        <a:rPr lang="es-CO" sz="1100" b="1" u="none" strike="noStrike">
                          <a:effectLst/>
                        </a:rPr>
                        <a:t>15</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2615955525"/>
                  </a:ext>
                </a:extLst>
              </a:tr>
              <a:tr h="0">
                <a:tc>
                  <a:txBody>
                    <a:bodyPr/>
                    <a:lstStyle/>
                    <a:p>
                      <a:pPr algn="r" fontAlgn="t"/>
                      <a:r>
                        <a:rPr lang="es-CO" sz="1100" b="1" u="none" strike="noStrike" dirty="0">
                          <a:effectLst/>
                        </a:rPr>
                        <a:t>20</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659144842"/>
                  </a:ext>
                </a:extLst>
              </a:tr>
              <a:tr h="0">
                <a:tc>
                  <a:txBody>
                    <a:bodyPr/>
                    <a:lstStyle/>
                    <a:p>
                      <a:pPr algn="r" fontAlgn="t"/>
                      <a:r>
                        <a:rPr lang="es-CO" sz="1100" b="1" u="none" strike="noStrike" dirty="0">
                          <a:effectLst/>
                        </a:rPr>
                        <a:t>25</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2273502624"/>
                  </a:ext>
                </a:extLst>
              </a:tr>
              <a:tr h="0">
                <a:tc>
                  <a:txBody>
                    <a:bodyPr/>
                    <a:lstStyle/>
                    <a:p>
                      <a:pPr algn="r" fontAlgn="t"/>
                      <a:r>
                        <a:rPr lang="es-CO" sz="1100" b="1" u="none" strike="noStrike" dirty="0">
                          <a:effectLst/>
                        </a:rPr>
                        <a:t>30</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26%</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1949318486"/>
                  </a:ext>
                </a:extLst>
              </a:tr>
              <a:tr h="0">
                <a:tc>
                  <a:txBody>
                    <a:bodyPr/>
                    <a:lstStyle/>
                    <a:p>
                      <a:pPr algn="r" fontAlgn="t"/>
                      <a:r>
                        <a:rPr lang="es-CO" sz="1100" b="1" u="none" strike="noStrike" dirty="0">
                          <a:effectLst/>
                        </a:rPr>
                        <a:t>35</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3681647836"/>
                  </a:ext>
                </a:extLst>
              </a:tr>
              <a:tr h="0">
                <a:tc>
                  <a:txBody>
                    <a:bodyPr/>
                    <a:lstStyle/>
                    <a:p>
                      <a:pPr algn="r" fontAlgn="t"/>
                      <a:r>
                        <a:rPr lang="es-CO" sz="1100" b="1" u="none" strike="noStrike">
                          <a:effectLst/>
                        </a:rPr>
                        <a:t>40</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1952177838"/>
                  </a:ext>
                </a:extLst>
              </a:tr>
              <a:tr h="0">
                <a:tc>
                  <a:txBody>
                    <a:bodyPr/>
                    <a:lstStyle/>
                    <a:p>
                      <a:pPr algn="r" fontAlgn="t"/>
                      <a:r>
                        <a:rPr lang="es-CO" sz="1100" b="1" u="none" strike="noStrike" dirty="0">
                          <a:effectLst/>
                        </a:rPr>
                        <a:t>45</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1500060670"/>
                  </a:ext>
                </a:extLst>
              </a:tr>
              <a:tr h="0">
                <a:tc>
                  <a:txBody>
                    <a:bodyPr/>
                    <a:lstStyle/>
                    <a:p>
                      <a:pPr algn="r" fontAlgn="t"/>
                      <a:r>
                        <a:rPr lang="es-CO" sz="1100" b="1" u="none" strike="noStrike" dirty="0">
                          <a:effectLst/>
                        </a:rPr>
                        <a:t>50</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3773863921"/>
                  </a:ext>
                </a:extLst>
              </a:tr>
              <a:tr h="0">
                <a:tc>
                  <a:txBody>
                    <a:bodyPr/>
                    <a:lstStyle/>
                    <a:p>
                      <a:pPr algn="r" fontAlgn="t"/>
                      <a:r>
                        <a:rPr lang="es-CO" sz="1100" b="1" u="none" strike="noStrike" dirty="0">
                          <a:effectLst/>
                        </a:rPr>
                        <a:t>55</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2231418207"/>
                  </a:ext>
                </a:extLst>
              </a:tr>
              <a:tr h="0">
                <a:tc>
                  <a:txBody>
                    <a:bodyPr/>
                    <a:lstStyle/>
                    <a:p>
                      <a:pPr algn="r" fontAlgn="t"/>
                      <a:r>
                        <a:rPr lang="es-CO" sz="1100" b="1" u="none" strike="noStrike" dirty="0">
                          <a:effectLst/>
                        </a:rPr>
                        <a:t>60</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2897128878"/>
                  </a:ext>
                </a:extLst>
              </a:tr>
              <a:tr h="0">
                <a:tc>
                  <a:txBody>
                    <a:bodyPr/>
                    <a:lstStyle/>
                    <a:p>
                      <a:pPr algn="r" fontAlgn="t"/>
                      <a:r>
                        <a:rPr lang="es-CO" sz="1100" b="1" u="none" strike="noStrike">
                          <a:effectLst/>
                        </a:rPr>
                        <a:t>70</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4090792364"/>
                  </a:ext>
                </a:extLst>
              </a:tr>
              <a:tr h="0">
                <a:tc>
                  <a:txBody>
                    <a:bodyPr/>
                    <a:lstStyle/>
                    <a:p>
                      <a:pPr algn="r" fontAlgn="t"/>
                      <a:r>
                        <a:rPr lang="es-CO" sz="1100" b="1" u="none" strike="noStrike">
                          <a:effectLst/>
                        </a:rPr>
                        <a:t>80</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4199273538"/>
                  </a:ext>
                </a:extLst>
              </a:tr>
              <a:tr h="0">
                <a:tc>
                  <a:txBody>
                    <a:bodyPr/>
                    <a:lstStyle/>
                    <a:p>
                      <a:pPr algn="r" fontAlgn="t"/>
                      <a:r>
                        <a:rPr lang="es-CO" sz="1100" b="1" u="none" strike="noStrike">
                          <a:effectLst/>
                        </a:rPr>
                        <a:t>90</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3501923979"/>
                  </a:ext>
                </a:extLst>
              </a:tr>
              <a:tr h="0">
                <a:tc>
                  <a:txBody>
                    <a:bodyPr/>
                    <a:lstStyle/>
                    <a:p>
                      <a:pPr algn="r" fontAlgn="t"/>
                      <a:r>
                        <a:rPr lang="es-CO" sz="1100" b="1" u="none" strike="noStrike" dirty="0">
                          <a:effectLst/>
                        </a:rPr>
                        <a:t>100</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2590263683"/>
                  </a:ext>
                </a:extLst>
              </a:tr>
              <a:tr h="0">
                <a:tc>
                  <a:txBody>
                    <a:bodyPr/>
                    <a:lstStyle/>
                    <a:p>
                      <a:pPr algn="r" fontAlgn="t"/>
                      <a:r>
                        <a:rPr lang="es-CO" sz="1100" b="1" u="none" strike="noStrike" dirty="0">
                          <a:effectLst/>
                        </a:rPr>
                        <a:t>110</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1225485140"/>
                  </a:ext>
                </a:extLst>
              </a:tr>
              <a:tr h="0">
                <a:tc>
                  <a:txBody>
                    <a:bodyPr/>
                    <a:lstStyle/>
                    <a:p>
                      <a:pPr algn="r" fontAlgn="t"/>
                      <a:r>
                        <a:rPr lang="es-CO" sz="1100" b="1" u="none" strike="noStrike" dirty="0">
                          <a:effectLst/>
                        </a:rPr>
                        <a:t>120</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511262486"/>
                  </a:ext>
                </a:extLst>
              </a:tr>
              <a:tr h="0">
                <a:tc>
                  <a:txBody>
                    <a:bodyPr/>
                    <a:lstStyle/>
                    <a:p>
                      <a:pPr algn="r" fontAlgn="t"/>
                      <a:r>
                        <a:rPr lang="es-CO" sz="1100" b="1" u="none" strike="noStrike">
                          <a:effectLst/>
                        </a:rPr>
                        <a:t>240</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829174196"/>
                  </a:ext>
                </a:extLst>
              </a:tr>
              <a:tr h="0">
                <a:tc>
                  <a:txBody>
                    <a:bodyPr/>
                    <a:lstStyle/>
                    <a:p>
                      <a:pPr algn="r" fontAlgn="t"/>
                      <a:r>
                        <a:rPr lang="es-CO" sz="1100" b="1" u="none" strike="noStrike">
                          <a:effectLst/>
                        </a:rPr>
                        <a:t>560</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3072941562"/>
                  </a:ext>
                </a:extLst>
              </a:tr>
              <a:tr h="0">
                <a:tc>
                  <a:txBody>
                    <a:bodyPr/>
                    <a:lstStyle/>
                    <a:p>
                      <a:pPr algn="r" fontAlgn="t"/>
                      <a:r>
                        <a:rPr lang="es-CO" sz="1100" b="1" u="none" strike="noStrike">
                          <a:effectLst/>
                        </a:rPr>
                        <a:t>680</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1533842004"/>
                  </a:ext>
                </a:extLst>
              </a:tr>
              <a:tr h="0">
                <a:tc>
                  <a:txBody>
                    <a:bodyPr/>
                    <a:lstStyle/>
                    <a:p>
                      <a:pPr algn="r" fontAlgn="t"/>
                      <a:r>
                        <a:rPr lang="es-CO" sz="1100" b="1" u="none" strike="noStrike">
                          <a:effectLst/>
                        </a:rPr>
                        <a:t>Total</a:t>
                      </a:r>
                      <a:endParaRPr lang="es-CO" sz="1100" b="1" i="0" u="none" strike="noStrike">
                        <a:solidFill>
                          <a:srgbClr val="000000"/>
                        </a:solidFill>
                        <a:effectLst/>
                        <a:latin typeface="+mn-lt"/>
                      </a:endParaRPr>
                    </a:p>
                  </a:txBody>
                  <a:tcPr marL="483" marR="483" marT="483"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483" marR="483" marT="483"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483" marR="483" marT="483"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483" marR="483" marT="483"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483" marR="483" marT="483"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483" marR="483" marT="483"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483" marR="483" marT="483"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483" marR="483" marT="483" marB="0" anchor="ctr"/>
                </a:tc>
                <a:extLst>
                  <a:ext uri="{0D108BD9-81ED-4DB2-BD59-A6C34878D82A}">
                    <a16:rowId xmlns:a16="http://schemas.microsoft.com/office/drawing/2014/main" val="1757985783"/>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b="1" u="none" strike="noStrike" dirty="0">
                          <a:effectLst/>
                        </a:rPr>
                        <a:t>1.148.440</a:t>
                      </a:r>
                      <a:endParaRPr lang="es-CO" sz="1100" b="1" i="0" u="none" strike="noStrike" dirty="0">
                        <a:solidFill>
                          <a:srgbClr val="000000"/>
                        </a:solidFill>
                        <a:effectLst/>
                        <a:latin typeface="+mn-lt"/>
                      </a:endParaRPr>
                    </a:p>
                  </a:txBody>
                  <a:tcPr marL="483" marR="483" marT="483" marB="0" anchor="ctr"/>
                </a:tc>
                <a:tc>
                  <a:txBody>
                    <a:bodyPr/>
                    <a:lstStyle/>
                    <a:p>
                      <a:pPr algn="ctr" fontAlgn="ctr"/>
                      <a:r>
                        <a:rPr lang="es-CO" sz="1100" b="1" u="none" strike="noStrike">
                          <a:effectLst/>
                        </a:rPr>
                        <a:t>132.642</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a:effectLst/>
                        </a:rPr>
                        <a:t>229.790</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a:effectLst/>
                        </a:rPr>
                        <a:t>214.777</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a:effectLst/>
                        </a:rPr>
                        <a:t>220.625</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a:effectLst/>
                        </a:rPr>
                        <a:t>202.670</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a:effectLst/>
                        </a:rPr>
                        <a:t>147.936</a:t>
                      </a:r>
                      <a:endParaRPr lang="es-CO" sz="1100" b="1"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2204581628"/>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b="1" u="none" strike="noStrike">
                          <a:effectLst/>
                        </a:rPr>
                        <a:t>315</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dirty="0">
                          <a:effectLst/>
                        </a:rPr>
                        <a:t>34</a:t>
                      </a:r>
                      <a:endParaRPr lang="es-CO" sz="1100" b="1" i="0" u="none" strike="noStrike" dirty="0">
                        <a:solidFill>
                          <a:srgbClr val="000000"/>
                        </a:solidFill>
                        <a:effectLst/>
                        <a:latin typeface="+mn-lt"/>
                      </a:endParaRPr>
                    </a:p>
                  </a:txBody>
                  <a:tcPr marL="483" marR="483" marT="483" marB="0" anchor="ctr"/>
                </a:tc>
                <a:tc>
                  <a:txBody>
                    <a:bodyPr/>
                    <a:lstStyle/>
                    <a:p>
                      <a:pPr algn="ctr" fontAlgn="ctr"/>
                      <a:r>
                        <a:rPr lang="es-CO" sz="1100" b="1" u="none" strike="noStrike">
                          <a:effectLst/>
                        </a:rPr>
                        <a:t>66</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a:effectLst/>
                        </a:rPr>
                        <a:t>65</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a:effectLst/>
                        </a:rPr>
                        <a:t>57</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dirty="0">
                          <a:effectLst/>
                        </a:rPr>
                        <a:t>50</a:t>
                      </a:r>
                      <a:endParaRPr lang="es-CO" sz="1100" b="1" i="0" u="none" strike="noStrike" dirty="0">
                        <a:solidFill>
                          <a:srgbClr val="000000"/>
                        </a:solidFill>
                        <a:effectLst/>
                        <a:latin typeface="+mn-lt"/>
                      </a:endParaRPr>
                    </a:p>
                  </a:txBody>
                  <a:tcPr marL="483" marR="483" marT="483" marB="0" anchor="ctr"/>
                </a:tc>
                <a:tc>
                  <a:txBody>
                    <a:bodyPr/>
                    <a:lstStyle/>
                    <a:p>
                      <a:pPr algn="ctr" fontAlgn="ctr"/>
                      <a:r>
                        <a:rPr lang="es-CO" sz="1100" b="1" u="none" strike="noStrike">
                          <a:effectLst/>
                        </a:rPr>
                        <a:t>43</a:t>
                      </a:r>
                      <a:endParaRPr lang="es-CO" sz="1100" b="1" i="0" u="none" strike="noStrike">
                        <a:solidFill>
                          <a:srgbClr val="000000"/>
                        </a:solidFill>
                        <a:effectLst/>
                        <a:latin typeface="+mn-lt"/>
                      </a:endParaRPr>
                    </a:p>
                  </a:txBody>
                  <a:tcPr marL="483" marR="483" marT="483" marB="0" anchor="ctr"/>
                </a:tc>
                <a:extLst>
                  <a:ext uri="{0D108BD9-81ED-4DB2-BD59-A6C34878D82A}">
                    <a16:rowId xmlns:a16="http://schemas.microsoft.com/office/drawing/2014/main" val="2214713104"/>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483" marR="483" marT="483" marB="0"/>
                </a:tc>
                <a:tc>
                  <a:txBody>
                    <a:bodyPr/>
                    <a:lstStyle/>
                    <a:p>
                      <a:pPr algn="ctr" fontAlgn="ctr"/>
                      <a:r>
                        <a:rPr lang="es-CO" sz="1100" b="1" u="none" strike="noStrike">
                          <a:effectLst/>
                        </a:rPr>
                        <a:t>35,3</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a:effectLst/>
                        </a:rPr>
                        <a:t>31,4</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a:effectLst/>
                        </a:rPr>
                        <a:t>29,2</a:t>
                      </a:r>
                      <a:endParaRPr lang="es-CO" sz="1100" b="1" i="0" u="none" strike="noStrike">
                        <a:solidFill>
                          <a:srgbClr val="000000"/>
                        </a:solidFill>
                        <a:effectLst/>
                        <a:latin typeface="+mn-lt"/>
                      </a:endParaRPr>
                    </a:p>
                  </a:txBody>
                  <a:tcPr marL="483" marR="483" marT="483" marB="0" anchor="ctr"/>
                </a:tc>
                <a:tc>
                  <a:txBody>
                    <a:bodyPr/>
                    <a:lstStyle/>
                    <a:p>
                      <a:pPr algn="ctr" fontAlgn="ctr"/>
                      <a:r>
                        <a:rPr lang="es-CO" sz="1100" b="1" u="none" strike="noStrike" dirty="0">
                          <a:effectLst/>
                        </a:rPr>
                        <a:t>44,2</a:t>
                      </a:r>
                      <a:endParaRPr lang="es-CO" sz="1100" b="1" i="0" u="none" strike="noStrike" dirty="0">
                        <a:solidFill>
                          <a:srgbClr val="000000"/>
                        </a:solidFill>
                        <a:effectLst/>
                        <a:latin typeface="+mn-lt"/>
                      </a:endParaRPr>
                    </a:p>
                  </a:txBody>
                  <a:tcPr marL="483" marR="483" marT="483" marB="0" anchor="ctr"/>
                </a:tc>
                <a:tc>
                  <a:txBody>
                    <a:bodyPr/>
                    <a:lstStyle/>
                    <a:p>
                      <a:pPr algn="ctr" fontAlgn="ctr"/>
                      <a:r>
                        <a:rPr lang="es-CO" sz="1100" b="1" u="none" strike="noStrike" dirty="0">
                          <a:effectLst/>
                        </a:rPr>
                        <a:t>33,1</a:t>
                      </a:r>
                      <a:endParaRPr lang="es-CO" sz="1100" b="1" i="0" u="none" strike="noStrike" dirty="0">
                        <a:solidFill>
                          <a:srgbClr val="000000"/>
                        </a:solidFill>
                        <a:effectLst/>
                        <a:latin typeface="+mn-lt"/>
                      </a:endParaRPr>
                    </a:p>
                  </a:txBody>
                  <a:tcPr marL="483" marR="483" marT="483" marB="0" anchor="ctr"/>
                </a:tc>
                <a:tc>
                  <a:txBody>
                    <a:bodyPr/>
                    <a:lstStyle/>
                    <a:p>
                      <a:pPr algn="ctr" fontAlgn="ctr"/>
                      <a:r>
                        <a:rPr lang="es-CO" sz="1100" b="1" u="none" strike="noStrike" dirty="0">
                          <a:effectLst/>
                        </a:rPr>
                        <a:t>38,2</a:t>
                      </a:r>
                      <a:endParaRPr lang="es-CO" sz="1100" b="1" i="0" u="none" strike="noStrike" dirty="0">
                        <a:solidFill>
                          <a:srgbClr val="000000"/>
                        </a:solidFill>
                        <a:effectLst/>
                        <a:latin typeface="+mn-lt"/>
                      </a:endParaRPr>
                    </a:p>
                  </a:txBody>
                  <a:tcPr marL="483" marR="483" marT="483" marB="0" anchor="ctr"/>
                </a:tc>
                <a:tc>
                  <a:txBody>
                    <a:bodyPr/>
                    <a:lstStyle/>
                    <a:p>
                      <a:pPr algn="ctr" fontAlgn="ctr"/>
                      <a:r>
                        <a:rPr lang="es-CO" sz="1100" b="1" u="none" strike="noStrike" dirty="0">
                          <a:effectLst/>
                        </a:rPr>
                        <a:t>35,0</a:t>
                      </a:r>
                      <a:endParaRPr lang="es-CO" sz="1100" b="1" i="0" u="none" strike="noStrike" dirty="0">
                        <a:solidFill>
                          <a:srgbClr val="000000"/>
                        </a:solidFill>
                        <a:effectLst/>
                        <a:latin typeface="+mn-lt"/>
                      </a:endParaRPr>
                    </a:p>
                  </a:txBody>
                  <a:tcPr marL="483" marR="483" marT="483" marB="0" anchor="ctr"/>
                </a:tc>
                <a:extLst>
                  <a:ext uri="{0D108BD9-81ED-4DB2-BD59-A6C34878D82A}">
                    <a16:rowId xmlns:a16="http://schemas.microsoft.com/office/drawing/2014/main" val="2298485870"/>
                  </a:ext>
                </a:extLst>
              </a:tr>
            </a:tbl>
          </a:graphicData>
        </a:graphic>
      </p:graphicFrame>
    </p:spTree>
    <p:extLst>
      <p:ext uri="{BB962C8B-B14F-4D97-AF65-F5344CB8AC3E}">
        <p14:creationId xmlns:p14="http://schemas.microsoft.com/office/powerpoint/2010/main" val="8476957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duotone>
              <a:schemeClr val="bg2">
                <a:shade val="45000"/>
                <a:satMod val="135000"/>
              </a:schemeClr>
              <a:prstClr val="white"/>
            </a:duotone>
          </a:blip>
          <a:srcRect b="6675"/>
          <a:stretch/>
        </p:blipFill>
        <p:spPr>
          <a:xfrm>
            <a:off x="-24680" y="-27384"/>
            <a:ext cx="12216680" cy="6885384"/>
          </a:xfrm>
          <a:prstGeom prst="rect">
            <a:avLst/>
          </a:prstGeom>
        </p:spPr>
      </p:pic>
      <p:sp>
        <p:nvSpPr>
          <p:cNvPr id="5" name="object 5"/>
          <p:cNvSpPr txBox="1">
            <a:spLocks noGrp="1"/>
          </p:cNvSpPr>
          <p:nvPr>
            <p:ph type="title" idx="4294967295"/>
          </p:nvPr>
        </p:nvSpPr>
        <p:spPr>
          <a:xfrm>
            <a:off x="1775520" y="2636912"/>
            <a:ext cx="8064896" cy="1485984"/>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z="3200" spc="159" dirty="0"/>
              <a:t>SUBMÓDULO CARACTERÍSTICAS VIAJE</a:t>
            </a:r>
            <a:br>
              <a:rPr lang="es-MX" sz="3200" spc="159" dirty="0"/>
            </a:br>
            <a:r>
              <a:rPr lang="es-MX" sz="3200" spc="159" dirty="0"/>
              <a:t>TIEMPO DE VIAJE PARA USUARIOS DE TRANSPORTE PÚBLICO</a:t>
            </a:r>
            <a:endParaRPr lang="es-MX" sz="3200"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895171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78</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¿Cuántos minutos requiere caminar usualmente para tomar el medio de transporte (llegar a la estación o paradero)?</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34</a:t>
              </a:r>
            </a:p>
            <a:p>
              <a:r>
                <a:rPr lang="es-CO" sz="1100" dirty="0">
                  <a:solidFill>
                    <a:schemeClr val="accent3">
                      <a:lumMod val="75000"/>
                    </a:schemeClr>
                  </a:solidFill>
                  <a:latin typeface="+mn-lt"/>
                </a:rPr>
                <a:t>Prom. Min 11</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98135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73</a:t>
              </a:r>
            </a:p>
            <a:p>
              <a:r>
                <a:rPr lang="es-CO" sz="1100" dirty="0">
                  <a:solidFill>
                    <a:schemeClr val="accent3">
                      <a:lumMod val="75000"/>
                    </a:schemeClr>
                  </a:solidFill>
                  <a:latin typeface="+mn-lt"/>
                </a:rPr>
                <a:t>Prom. Min 10</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107</a:t>
              </a:r>
            </a:p>
            <a:p>
              <a:r>
                <a:rPr lang="es-CO" sz="1100" dirty="0">
                  <a:solidFill>
                    <a:schemeClr val="accent3">
                      <a:lumMod val="75000"/>
                    </a:schemeClr>
                  </a:solidFill>
                  <a:latin typeface="+mn-lt"/>
                </a:rPr>
                <a:t>Prom. Min 10</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96344" cy="615992"/>
            <a:chOff x="8112224" y="6309320"/>
            <a:chExt cx="3096344"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46</a:t>
              </a:r>
            </a:p>
            <a:p>
              <a:r>
                <a:rPr lang="es-CO" sz="1100" dirty="0">
                  <a:solidFill>
                    <a:schemeClr val="accent3">
                      <a:lumMod val="75000"/>
                    </a:schemeClr>
                  </a:solidFill>
                  <a:latin typeface="+mn-lt"/>
                </a:rPr>
                <a:t>Prom. Min 10</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47</a:t>
              </a:r>
            </a:p>
            <a:p>
              <a:r>
                <a:rPr lang="es-CO" sz="1100" dirty="0">
                  <a:solidFill>
                    <a:schemeClr val="accent3">
                      <a:lumMod val="75000"/>
                    </a:schemeClr>
                  </a:solidFill>
                  <a:latin typeface="+mn-lt"/>
                </a:rPr>
                <a:t>Prom. Min 10</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98135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14</a:t>
              </a:r>
            </a:p>
            <a:p>
              <a:r>
                <a:rPr lang="es-CO" sz="1100" dirty="0">
                  <a:solidFill>
                    <a:schemeClr val="accent3">
                      <a:lumMod val="75000"/>
                    </a:schemeClr>
                  </a:solidFill>
                  <a:latin typeface="+mn-lt"/>
                </a:rPr>
                <a:t>Prom. Min 13</a:t>
              </a:r>
            </a:p>
          </p:txBody>
        </p:sp>
      </p:grpSp>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198371400"/>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953951519"/>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73929295"/>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
        <p:nvSpPr>
          <p:cNvPr id="33" name="object 2"/>
          <p:cNvSpPr txBox="1">
            <a:spLocks/>
          </p:cNvSpPr>
          <p:nvPr/>
        </p:nvSpPr>
        <p:spPr>
          <a:xfrm>
            <a:off x="581776" y="285890"/>
            <a:ext cx="11418880"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TIEMPO CAMINADO </a:t>
            </a:r>
            <a:r>
              <a:rPr lang="es-MX" sz="2363" spc="101" dirty="0">
                <a:solidFill>
                  <a:schemeClr val="tx1"/>
                </a:solidFill>
                <a:latin typeface="+mn-lt"/>
              </a:rPr>
              <a:t>PARA TOMAR TRANSPORTE</a:t>
            </a:r>
          </a:p>
          <a:p>
            <a:pPr marL="8573" marR="3429">
              <a:spcBef>
                <a:spcPts val="68"/>
              </a:spcBef>
            </a:pPr>
            <a:r>
              <a:rPr lang="es-MX" sz="2360" spc="101" dirty="0">
                <a:solidFill>
                  <a:schemeClr val="accent3">
                    <a:lumMod val="75000"/>
                  </a:schemeClr>
                </a:solidFill>
                <a:latin typeface="+mn-lt"/>
              </a:rPr>
              <a:t>(PARA QUIENES TOMAN TRANSPORTE PÚBLICO, MOTO TAXI O PIRATA)</a:t>
            </a:r>
            <a:endParaRPr lang="es-MX" sz="2360" spc="84" dirty="0">
              <a:solidFill>
                <a:schemeClr val="accent3">
                  <a:lumMod val="75000"/>
                </a:schemeClr>
              </a:solidFill>
              <a:latin typeface="+mn-lt"/>
            </a:endParaRPr>
          </a:p>
        </p:txBody>
      </p:sp>
    </p:spTree>
    <p:extLst>
      <p:ext uri="{BB962C8B-B14F-4D97-AF65-F5344CB8AC3E}">
        <p14:creationId xmlns:p14="http://schemas.microsoft.com/office/powerpoint/2010/main" val="27625072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79</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767408"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946926"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12</a:t>
              </a:r>
            </a:p>
            <a:p>
              <a:r>
                <a:rPr lang="es-CO" sz="1100" dirty="0">
                  <a:solidFill>
                    <a:schemeClr val="accent3">
                      <a:lumMod val="75000"/>
                    </a:schemeClr>
                  </a:solidFill>
                  <a:latin typeface="+mn-lt"/>
                </a:rPr>
                <a:t>Prom. Min 10</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877321"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16</a:t>
              </a:r>
            </a:p>
            <a:p>
              <a:r>
                <a:rPr lang="es-CO" sz="1100" dirty="0">
                  <a:solidFill>
                    <a:schemeClr val="accent3">
                      <a:lumMod val="75000"/>
                    </a:schemeClr>
                  </a:solidFill>
                  <a:latin typeface="+mn-lt"/>
                </a:rPr>
                <a:t>Prom. Min 9</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36</a:t>
              </a:r>
            </a:p>
            <a:p>
              <a:r>
                <a:rPr lang="es-CO" sz="1100" dirty="0">
                  <a:solidFill>
                    <a:schemeClr val="accent3">
                      <a:lumMod val="75000"/>
                    </a:schemeClr>
                  </a:solidFill>
                  <a:latin typeface="+mn-lt"/>
                </a:rPr>
                <a:t>Prom. Min 13</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43</a:t>
              </a:r>
            </a:p>
            <a:p>
              <a:r>
                <a:rPr lang="es-CO" sz="1100" dirty="0">
                  <a:solidFill>
                    <a:schemeClr val="accent3">
                      <a:lumMod val="75000"/>
                    </a:schemeClr>
                  </a:solidFill>
                  <a:latin typeface="+mn-lt"/>
                </a:rPr>
                <a:t>Prom. Min 10</a:t>
              </a:r>
            </a:p>
          </p:txBody>
        </p:sp>
      </p:grpSp>
      <p:graphicFrame>
        <p:nvGraphicFramePr>
          <p:cNvPr id="2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436422867"/>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6"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¿Cuántos minutos requiere caminar usualmente para tomar el medio de transporte (llegar a la estación o paradero)?</a:t>
            </a:r>
          </a:p>
        </p:txBody>
      </p:sp>
      <p:sp>
        <p:nvSpPr>
          <p:cNvPr id="19" name="object 2"/>
          <p:cNvSpPr txBox="1">
            <a:spLocks/>
          </p:cNvSpPr>
          <p:nvPr/>
        </p:nvSpPr>
        <p:spPr>
          <a:xfrm>
            <a:off x="581776" y="285890"/>
            <a:ext cx="11418880"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TIEMPO CAMINADO </a:t>
            </a:r>
            <a:r>
              <a:rPr lang="es-MX" sz="2363" spc="101" dirty="0">
                <a:solidFill>
                  <a:schemeClr val="tx1"/>
                </a:solidFill>
                <a:latin typeface="+mn-lt"/>
              </a:rPr>
              <a:t>PARA TOMAR TRANSPORTE</a:t>
            </a:r>
          </a:p>
          <a:p>
            <a:pPr marL="8573" marR="3429">
              <a:spcBef>
                <a:spcPts val="68"/>
              </a:spcBef>
            </a:pPr>
            <a:r>
              <a:rPr lang="es-MX" sz="2360" spc="101" dirty="0">
                <a:solidFill>
                  <a:schemeClr val="accent3">
                    <a:lumMod val="75000"/>
                  </a:schemeClr>
                </a:solidFill>
                <a:latin typeface="+mn-lt"/>
              </a:rPr>
              <a:t>(PARA QUIENES TOMAN TRANSPORTE PÚBLICO, MOTO TAXI O PIRATA)</a:t>
            </a:r>
            <a:endParaRPr lang="es-MX" sz="2360" spc="84" dirty="0">
              <a:solidFill>
                <a:schemeClr val="accent3">
                  <a:lumMod val="75000"/>
                </a:schemeClr>
              </a:solidFill>
              <a:latin typeface="+mn-lt"/>
            </a:endParaRPr>
          </a:p>
        </p:txBody>
      </p:sp>
      <p:graphicFrame>
        <p:nvGraphicFramePr>
          <p:cNvPr id="2" name="Tabla 1"/>
          <p:cNvGraphicFramePr>
            <a:graphicFrameLocks noGrp="1"/>
          </p:cNvGraphicFramePr>
          <p:nvPr>
            <p:extLst>
              <p:ext uri="{D42A27DB-BD31-4B8C-83A1-F6EECF244321}">
                <p14:modId xmlns:p14="http://schemas.microsoft.com/office/powerpoint/2010/main" val="3031715553"/>
              </p:ext>
            </p:extLst>
          </p:nvPr>
        </p:nvGraphicFramePr>
        <p:xfrm>
          <a:off x="4943872" y="1772816"/>
          <a:ext cx="6902721" cy="3535224"/>
        </p:xfrm>
        <a:graphic>
          <a:graphicData uri="http://schemas.openxmlformats.org/drawingml/2006/table">
            <a:tbl>
              <a:tblPr>
                <a:tableStyleId>{69C7853C-536D-4A76-A0AE-DD22124D55A5}</a:tableStyleId>
              </a:tblPr>
              <a:tblGrid>
                <a:gridCol w="1358721">
                  <a:extLst>
                    <a:ext uri="{9D8B030D-6E8A-4147-A177-3AD203B41FA5}">
                      <a16:colId xmlns:a16="http://schemas.microsoft.com/office/drawing/2014/main" val="2591819681"/>
                    </a:ext>
                  </a:extLst>
                </a:gridCol>
                <a:gridCol w="792000">
                  <a:extLst>
                    <a:ext uri="{9D8B030D-6E8A-4147-A177-3AD203B41FA5}">
                      <a16:colId xmlns:a16="http://schemas.microsoft.com/office/drawing/2014/main" val="564316204"/>
                    </a:ext>
                  </a:extLst>
                </a:gridCol>
                <a:gridCol w="792000">
                  <a:extLst>
                    <a:ext uri="{9D8B030D-6E8A-4147-A177-3AD203B41FA5}">
                      <a16:colId xmlns:a16="http://schemas.microsoft.com/office/drawing/2014/main" val="911496754"/>
                    </a:ext>
                  </a:extLst>
                </a:gridCol>
                <a:gridCol w="792000">
                  <a:extLst>
                    <a:ext uri="{9D8B030D-6E8A-4147-A177-3AD203B41FA5}">
                      <a16:colId xmlns:a16="http://schemas.microsoft.com/office/drawing/2014/main" val="3684687007"/>
                    </a:ext>
                  </a:extLst>
                </a:gridCol>
                <a:gridCol w="792000">
                  <a:extLst>
                    <a:ext uri="{9D8B030D-6E8A-4147-A177-3AD203B41FA5}">
                      <a16:colId xmlns:a16="http://schemas.microsoft.com/office/drawing/2014/main" val="2710204212"/>
                    </a:ext>
                  </a:extLst>
                </a:gridCol>
                <a:gridCol w="792000">
                  <a:extLst>
                    <a:ext uri="{9D8B030D-6E8A-4147-A177-3AD203B41FA5}">
                      <a16:colId xmlns:a16="http://schemas.microsoft.com/office/drawing/2014/main" val="3989999561"/>
                    </a:ext>
                  </a:extLst>
                </a:gridCol>
                <a:gridCol w="792000">
                  <a:extLst>
                    <a:ext uri="{9D8B030D-6E8A-4147-A177-3AD203B41FA5}">
                      <a16:colId xmlns:a16="http://schemas.microsoft.com/office/drawing/2014/main" val="1692318051"/>
                    </a:ext>
                  </a:extLst>
                </a:gridCol>
                <a:gridCol w="792000">
                  <a:extLst>
                    <a:ext uri="{9D8B030D-6E8A-4147-A177-3AD203B41FA5}">
                      <a16:colId xmlns:a16="http://schemas.microsoft.com/office/drawing/2014/main" val="2096247705"/>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704" marR="704" marT="704"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704" marR="704" marT="704" marB="0" anchor="ctr"/>
                </a:tc>
                <a:tc gridSpan="6">
                  <a:txBody>
                    <a:bodyPr/>
                    <a:lstStyle/>
                    <a:p>
                      <a:pPr algn="ctr" fontAlgn="b"/>
                      <a:r>
                        <a:rPr lang="es-CO" sz="1100" u="none" strike="noStrike">
                          <a:effectLst/>
                        </a:rPr>
                        <a:t>Rango Edad</a:t>
                      </a:r>
                      <a:endParaRPr lang="es-CO" sz="1100" b="0" i="0" u="none" strike="noStrike">
                        <a:solidFill>
                          <a:srgbClr val="000000"/>
                        </a:solidFill>
                        <a:effectLst/>
                        <a:latin typeface="+mn-lt"/>
                      </a:endParaRPr>
                    </a:p>
                  </a:txBody>
                  <a:tcPr marL="704" marR="704" marT="70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83645376"/>
                  </a:ext>
                </a:extLst>
              </a:tr>
              <a:tr h="26248">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704" marR="704" marT="704"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704" marR="704" marT="704"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704" marR="704" marT="704"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704" marR="704" marT="704"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704" marR="704" marT="704"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704" marR="704" marT="704" marB="0" anchor="b"/>
                </a:tc>
                <a:extLst>
                  <a:ext uri="{0D108BD9-81ED-4DB2-BD59-A6C34878D82A}">
                    <a16:rowId xmlns:a16="http://schemas.microsoft.com/office/drawing/2014/main" val="2292191275"/>
                  </a:ext>
                </a:extLst>
              </a:tr>
              <a:tr h="0">
                <a:tc>
                  <a:txBody>
                    <a:bodyPr/>
                    <a:lstStyle/>
                    <a:p>
                      <a:pPr algn="r" fontAlgn="t"/>
                      <a:r>
                        <a:rPr lang="es-CO" sz="1100" b="1" u="none" strike="noStrike" dirty="0">
                          <a:effectLst/>
                        </a:rPr>
                        <a:t>1</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dirty="0">
                          <a:effectLst/>
                        </a:rPr>
                        <a:t>8%</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dirty="0">
                          <a:effectLst/>
                        </a:rPr>
                        <a:t>4%</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2008150058"/>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3670284283"/>
                  </a:ext>
                </a:extLst>
              </a:tr>
              <a:tr h="0">
                <a:tc>
                  <a:txBody>
                    <a:bodyPr/>
                    <a:lstStyle/>
                    <a:p>
                      <a:pPr algn="r" fontAlgn="t"/>
                      <a:r>
                        <a:rPr lang="es-CO" sz="1100" b="1" u="none" strike="noStrike" dirty="0">
                          <a:effectLst/>
                        </a:rPr>
                        <a:t>3</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1027633744"/>
                  </a:ext>
                </a:extLst>
              </a:tr>
              <a:tr h="0">
                <a:tc>
                  <a:txBody>
                    <a:bodyPr/>
                    <a:lstStyle/>
                    <a:p>
                      <a:pPr algn="r" fontAlgn="t"/>
                      <a:r>
                        <a:rPr lang="es-CO" sz="1100" b="1" u="none" strike="noStrike">
                          <a:effectLst/>
                        </a:rPr>
                        <a:t>4</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1078282516"/>
                  </a:ext>
                </a:extLst>
              </a:tr>
              <a:tr h="0">
                <a:tc>
                  <a:txBody>
                    <a:bodyPr/>
                    <a:lstStyle/>
                    <a:p>
                      <a:pPr algn="r" fontAlgn="t"/>
                      <a:r>
                        <a:rPr lang="es-CO" sz="1100" b="1" u="none" strike="noStrike">
                          <a:effectLst/>
                        </a:rPr>
                        <a:t>5</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53%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31%</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3629062649"/>
                  </a:ext>
                </a:extLst>
              </a:tr>
              <a:tr h="0">
                <a:tc>
                  <a:txBody>
                    <a:bodyPr/>
                    <a:lstStyle/>
                    <a:p>
                      <a:pPr algn="r" fontAlgn="t"/>
                      <a:r>
                        <a:rPr lang="es-CO" sz="1100" b="1" u="none" strike="noStrike">
                          <a:effectLst/>
                        </a:rPr>
                        <a:t>6</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3022247862"/>
                  </a:ext>
                </a:extLst>
              </a:tr>
              <a:tr h="0">
                <a:tc>
                  <a:txBody>
                    <a:bodyPr/>
                    <a:lstStyle/>
                    <a:p>
                      <a:pPr algn="r" fontAlgn="t"/>
                      <a:r>
                        <a:rPr lang="es-CO" sz="1100" b="1" u="none" strike="noStrike">
                          <a:effectLst/>
                        </a:rPr>
                        <a:t>7</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2885789841"/>
                  </a:ext>
                </a:extLst>
              </a:tr>
              <a:tr h="0">
                <a:tc>
                  <a:txBody>
                    <a:bodyPr/>
                    <a:lstStyle/>
                    <a:p>
                      <a:pPr algn="r" fontAlgn="t"/>
                      <a:r>
                        <a:rPr lang="es-CO" sz="1100" b="1" u="none" strike="noStrike" dirty="0">
                          <a:effectLst/>
                        </a:rPr>
                        <a:t>8</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3854906874"/>
                  </a:ext>
                </a:extLst>
              </a:tr>
              <a:tr h="0">
                <a:tc>
                  <a:txBody>
                    <a:bodyPr/>
                    <a:lstStyle/>
                    <a:p>
                      <a:pPr algn="r" fontAlgn="t"/>
                      <a:r>
                        <a:rPr lang="es-CO" sz="1100" b="1" u="none" strike="noStrike" dirty="0">
                          <a:effectLst/>
                        </a:rPr>
                        <a:t>10</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3490702001"/>
                  </a:ext>
                </a:extLst>
              </a:tr>
              <a:tr h="0">
                <a:tc>
                  <a:txBody>
                    <a:bodyPr/>
                    <a:lstStyle/>
                    <a:p>
                      <a:pPr algn="r" fontAlgn="t"/>
                      <a:r>
                        <a:rPr lang="es-CO" sz="1100" b="1" u="none" strike="noStrike" dirty="0">
                          <a:effectLst/>
                        </a:rPr>
                        <a:t>12</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2050754633"/>
                  </a:ext>
                </a:extLst>
              </a:tr>
              <a:tr h="0">
                <a:tc>
                  <a:txBody>
                    <a:bodyPr/>
                    <a:lstStyle/>
                    <a:p>
                      <a:pPr algn="r" fontAlgn="t"/>
                      <a:r>
                        <a:rPr lang="es-CO" sz="1100" b="1" u="none" strike="noStrike">
                          <a:effectLst/>
                        </a:rPr>
                        <a:t>15</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42%</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1481806980"/>
                  </a:ext>
                </a:extLst>
              </a:tr>
              <a:tr h="0">
                <a:tc>
                  <a:txBody>
                    <a:bodyPr/>
                    <a:lstStyle/>
                    <a:p>
                      <a:pPr algn="r" fontAlgn="t"/>
                      <a:r>
                        <a:rPr lang="es-CO" sz="1100" b="1" u="none" strike="noStrike">
                          <a:effectLst/>
                        </a:rPr>
                        <a:t>18</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650009581"/>
                  </a:ext>
                </a:extLst>
              </a:tr>
              <a:tr h="0">
                <a:tc>
                  <a:txBody>
                    <a:bodyPr/>
                    <a:lstStyle/>
                    <a:p>
                      <a:pPr algn="r" fontAlgn="t"/>
                      <a:r>
                        <a:rPr lang="es-CO" sz="1100" b="1" u="none" strike="noStrike" dirty="0">
                          <a:effectLst/>
                        </a:rPr>
                        <a:t>20</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4185254857"/>
                  </a:ext>
                </a:extLst>
              </a:tr>
              <a:tr h="0">
                <a:tc>
                  <a:txBody>
                    <a:bodyPr/>
                    <a:lstStyle/>
                    <a:p>
                      <a:pPr algn="r" fontAlgn="t"/>
                      <a:r>
                        <a:rPr lang="es-CO" sz="1100" b="1" u="none" strike="noStrike" dirty="0">
                          <a:effectLst/>
                        </a:rPr>
                        <a:t>30</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812303290"/>
                  </a:ext>
                </a:extLst>
              </a:tr>
              <a:tr h="0">
                <a:tc>
                  <a:txBody>
                    <a:bodyPr/>
                    <a:lstStyle/>
                    <a:p>
                      <a:pPr algn="r" fontAlgn="t"/>
                      <a:r>
                        <a:rPr lang="es-CO" sz="1100" b="1" u="none" strike="noStrike">
                          <a:effectLst/>
                        </a:rPr>
                        <a:t>60</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4281042699"/>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04" marR="704" marT="704" marB="0" anchor="ctr"/>
                </a:tc>
                <a:extLst>
                  <a:ext uri="{0D108BD9-81ED-4DB2-BD59-A6C34878D82A}">
                    <a16:rowId xmlns:a16="http://schemas.microsoft.com/office/drawing/2014/main" val="618660209"/>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b="1" u="none" strike="noStrike" dirty="0">
                          <a:effectLst/>
                        </a:rPr>
                        <a:t>454.874</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a:effectLst/>
                        </a:rPr>
                        <a:t>67.929</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49.499</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dirty="0">
                          <a:effectLst/>
                        </a:rPr>
                        <a:t>51.841</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91.314</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118.423</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75.868</a:t>
                      </a:r>
                      <a:endParaRPr lang="es-CO" sz="1100" b="1" i="0" u="none" strike="noStrike" dirty="0">
                        <a:solidFill>
                          <a:srgbClr val="000000"/>
                        </a:solidFill>
                        <a:effectLst/>
                        <a:latin typeface="+mn-lt"/>
                      </a:endParaRPr>
                    </a:p>
                  </a:txBody>
                  <a:tcPr marL="704" marR="704" marT="704" marB="0" anchor="ctr"/>
                </a:tc>
                <a:extLst>
                  <a:ext uri="{0D108BD9-81ED-4DB2-BD59-A6C34878D82A}">
                    <a16:rowId xmlns:a16="http://schemas.microsoft.com/office/drawing/2014/main" val="1733397061"/>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b="1" u="none" strike="noStrike">
                          <a:effectLst/>
                        </a:rPr>
                        <a:t>107</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18</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13</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11</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22</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27</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16</a:t>
                      </a:r>
                      <a:endParaRPr lang="es-CO" sz="1100" b="1"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2298510306"/>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b="1" u="none" strike="noStrike">
                          <a:effectLst/>
                        </a:rPr>
                        <a:t>10,5</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9,8</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dirty="0">
                          <a:effectLst/>
                        </a:rPr>
                        <a:t>9,8</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10,3</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9,2</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11,5</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11,4</a:t>
                      </a:r>
                      <a:endParaRPr lang="es-CO" sz="1100" b="1" i="0" u="none" strike="noStrike" dirty="0">
                        <a:solidFill>
                          <a:srgbClr val="000000"/>
                        </a:solidFill>
                        <a:effectLst/>
                        <a:latin typeface="+mn-lt"/>
                      </a:endParaRPr>
                    </a:p>
                  </a:txBody>
                  <a:tcPr marL="704" marR="704" marT="704" marB="0" anchor="ctr"/>
                </a:tc>
                <a:extLst>
                  <a:ext uri="{0D108BD9-81ED-4DB2-BD59-A6C34878D82A}">
                    <a16:rowId xmlns:a16="http://schemas.microsoft.com/office/drawing/2014/main" val="3361311541"/>
                  </a:ext>
                </a:extLst>
              </a:tr>
            </a:tbl>
          </a:graphicData>
        </a:graphic>
      </p:graphicFrame>
    </p:spTree>
    <p:extLst>
      <p:ext uri="{BB962C8B-B14F-4D97-AF65-F5344CB8AC3E}">
        <p14:creationId xmlns:p14="http://schemas.microsoft.com/office/powerpoint/2010/main" val="241342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EDAD</a:t>
            </a:r>
          </a:p>
          <a:p>
            <a:pPr marL="8573" marR="3429">
              <a:spcBef>
                <a:spcPts val="68"/>
              </a:spcBef>
            </a:pPr>
            <a:r>
              <a:rPr lang="es-MX" sz="2363" spc="101" dirty="0">
                <a:solidFill>
                  <a:schemeClr val="accent3">
                    <a:lumMod val="75000"/>
                  </a:schemeClr>
                </a:solidFill>
                <a:latin typeface="+mn-lt"/>
              </a:rPr>
              <a:t>ENTREVISTADO</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¿Cuántos años cumplidos tiene?</a:t>
            </a:r>
          </a:p>
        </p:txBody>
      </p:sp>
      <p:sp>
        <p:nvSpPr>
          <p:cNvPr id="108" name="object 4">
            <a:extLst>
              <a:ext uri="{FF2B5EF4-FFF2-40B4-BE49-F238E27FC236}">
                <a16:creationId xmlns:a16="http://schemas.microsoft.com/office/drawing/2014/main" id="{A7157F5C-9DC2-425E-A31F-74B0C3BE6816}"/>
              </a:ext>
            </a:extLst>
          </p:cNvPr>
          <p:cNvSpPr txBox="1"/>
          <p:nvPr/>
        </p:nvSpPr>
        <p:spPr>
          <a:xfrm>
            <a:off x="479376"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3354426"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12" name="Rectángulo 111">
            <a:extLst>
              <a:ext uri="{FF2B5EF4-FFF2-40B4-BE49-F238E27FC236}">
                <a16:creationId xmlns:a16="http://schemas.microsoft.com/office/drawing/2014/main" id="{82BEA086-6F56-425E-93AB-1C9BCBCE5A27}"/>
              </a:ext>
            </a:extLst>
          </p:cNvPr>
          <p:cNvSpPr/>
          <p:nvPr/>
        </p:nvSpPr>
        <p:spPr>
          <a:xfrm>
            <a:off x="348934" y="1468270"/>
            <a:ext cx="25200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120" name="Grupo 119"/>
          <p:cNvGrpSpPr/>
          <p:nvPr/>
        </p:nvGrpSpPr>
        <p:grpSpPr>
          <a:xfrm>
            <a:off x="3399805" y="6050511"/>
            <a:ext cx="2114861" cy="446715"/>
            <a:chOff x="9536152" y="5954085"/>
            <a:chExt cx="2114861" cy="446715"/>
          </a:xfrm>
        </p:grpSpPr>
        <p:sp>
          <p:nvSpPr>
            <p:cNvPr id="121"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124" name="Rectángulo 123">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5" name="CuadroTexto 124">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126" name="Rectángulo 12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27" name="CuadroTexto 126">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135" name="Grupo 134"/>
          <p:cNvGrpSpPr/>
          <p:nvPr/>
        </p:nvGrpSpPr>
        <p:grpSpPr>
          <a:xfrm>
            <a:off x="983432" y="6079790"/>
            <a:ext cx="1212265" cy="430887"/>
            <a:chOff x="8433990" y="5969913"/>
            <a:chExt cx="1212265" cy="430887"/>
          </a:xfrm>
        </p:grpSpPr>
        <p:sp>
          <p:nvSpPr>
            <p:cNvPr id="13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137" name="Rectángulo 13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138" name="CuadroTexto 137">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143" name="object 4">
            <a:extLst>
              <a:ext uri="{FF2B5EF4-FFF2-40B4-BE49-F238E27FC236}">
                <a16:creationId xmlns:a16="http://schemas.microsoft.com/office/drawing/2014/main" id="{FC66D8EB-E0AF-40E7-8EE1-0C25FBC9B55C}"/>
              </a:ext>
            </a:extLst>
          </p:cNvPr>
          <p:cNvSpPr txBox="1"/>
          <p:nvPr/>
        </p:nvSpPr>
        <p:spPr>
          <a:xfrm>
            <a:off x="6586947"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grpSp>
        <p:nvGrpSpPr>
          <p:cNvPr id="8" name="Grupo 7"/>
          <p:cNvGrpSpPr/>
          <p:nvPr/>
        </p:nvGrpSpPr>
        <p:grpSpPr>
          <a:xfrm>
            <a:off x="6440521" y="6078629"/>
            <a:ext cx="2517106" cy="446715"/>
            <a:chOff x="8256240" y="6309320"/>
            <a:chExt cx="2517106" cy="446715"/>
          </a:xfrm>
        </p:grpSpPr>
        <p:sp>
          <p:nvSpPr>
            <p:cNvPr id="153"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4" name="Rectángulo 153">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5" name="CuadroTexto 154">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156" name="Rectángulo 155">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7" name="CuadroTexto 156">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158" name="Rectángulo 157">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9" name="CuadroTexto 158">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64" name="Rectángulo 63">
            <a:extLst>
              <a:ext uri="{FF2B5EF4-FFF2-40B4-BE49-F238E27FC236}">
                <a16:creationId xmlns:a16="http://schemas.microsoft.com/office/drawing/2014/main" id="{7081C7F0-A3E9-4743-9530-F2B4C8089B2D}"/>
              </a:ext>
            </a:extLst>
          </p:cNvPr>
          <p:cNvSpPr/>
          <p:nvPr/>
        </p:nvSpPr>
        <p:spPr>
          <a:xfrm>
            <a:off x="3071664" y="1468270"/>
            <a:ext cx="2894159"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7" name="Rectángulo 66">
            <a:extLst>
              <a:ext uri="{FF2B5EF4-FFF2-40B4-BE49-F238E27FC236}">
                <a16:creationId xmlns:a16="http://schemas.microsoft.com/office/drawing/2014/main" id="{7081C7F0-A3E9-4743-9530-F2B4C8089B2D}"/>
              </a:ext>
            </a:extLst>
          </p:cNvPr>
          <p:cNvSpPr/>
          <p:nvPr/>
        </p:nvSpPr>
        <p:spPr>
          <a:xfrm>
            <a:off x="6240016" y="1470117"/>
            <a:ext cx="2866897"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141340742"/>
              </p:ext>
            </p:extLst>
          </p:nvPr>
        </p:nvGraphicFramePr>
        <p:xfrm>
          <a:off x="3445311" y="1714352"/>
          <a:ext cx="3077467"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7" name="Chart 6">
            <a:extLst>
              <a:ext uri="{FF2B5EF4-FFF2-40B4-BE49-F238E27FC236}">
                <a16:creationId xmlns:a16="http://schemas.microsoft.com/office/drawing/2014/main" id="{0CD0A53D-8A25-44A7-92E4-E9A7F612C095}"/>
              </a:ext>
            </a:extLst>
          </p:cNvPr>
          <p:cNvGraphicFramePr/>
          <p:nvPr/>
        </p:nvGraphicFramePr>
        <p:xfrm>
          <a:off x="335360" y="1702908"/>
          <a:ext cx="3077467"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81817716"/>
              </p:ext>
            </p:extLst>
          </p:nvPr>
        </p:nvGraphicFramePr>
        <p:xfrm>
          <a:off x="6672248" y="1716199"/>
          <a:ext cx="3077467" cy="4340565"/>
        </p:xfrm>
        <a:graphic>
          <a:graphicData uri="http://schemas.openxmlformats.org/drawingml/2006/chart">
            <c:chart xmlns:c="http://schemas.openxmlformats.org/drawingml/2006/chart" xmlns:r="http://schemas.openxmlformats.org/officeDocument/2006/relationships" r:id="rId4"/>
          </a:graphicData>
        </a:graphic>
      </p:graphicFrame>
      <p:sp>
        <p:nvSpPr>
          <p:cNvPr id="34"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8</a:t>
            </a:fld>
            <a:endParaRPr sz="135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9149421" y="1484784"/>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870455362"/>
              </p:ext>
            </p:extLst>
          </p:nvPr>
        </p:nvGraphicFramePr>
        <p:xfrm>
          <a:off x="9212342" y="1586850"/>
          <a:ext cx="3077467" cy="4340565"/>
        </p:xfrm>
        <a:graphic>
          <a:graphicData uri="http://schemas.openxmlformats.org/drawingml/2006/chart">
            <c:chart xmlns:c="http://schemas.openxmlformats.org/drawingml/2006/chart" xmlns:r="http://schemas.openxmlformats.org/officeDocument/2006/relationships" r:id="rId5"/>
          </a:graphicData>
        </a:graphic>
      </p:graphicFrame>
      <p:grpSp>
        <p:nvGrpSpPr>
          <p:cNvPr id="39" name="Grupo 38"/>
          <p:cNvGrpSpPr/>
          <p:nvPr/>
        </p:nvGrpSpPr>
        <p:grpSpPr>
          <a:xfrm>
            <a:off x="9365445" y="6078629"/>
            <a:ext cx="2744398" cy="446715"/>
            <a:chOff x="8957443" y="6078629"/>
            <a:chExt cx="3474367"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900" dirty="0">
                <a:solidFill>
                  <a:schemeClr val="accent3">
                    <a:lumMod val="75000"/>
                  </a:schemeClr>
                </a:solidFill>
              </a:endParaRPr>
            </a:p>
          </p:txBody>
        </p:sp>
        <p:sp>
          <p:nvSpPr>
            <p:cNvPr id="41" name="CuadroTexto 40">
              <a:extLst>
                <a:ext uri="{FF2B5EF4-FFF2-40B4-BE49-F238E27FC236}">
                  <a16:creationId xmlns:a16="http://schemas.microsoft.com/office/drawing/2014/main" id="{C80FD727-6A73-4F22-989A-FF4F7D29AFB0}"/>
                </a:ext>
              </a:extLst>
            </p:cNvPr>
            <p:cNvSpPr txBox="1"/>
            <p:nvPr/>
          </p:nvSpPr>
          <p:spPr>
            <a:xfrm>
              <a:off x="9886787" y="6094457"/>
              <a:ext cx="739100" cy="369332"/>
            </a:xfrm>
            <a:prstGeom prst="rect">
              <a:avLst/>
            </a:prstGeom>
            <a:noFill/>
          </p:spPr>
          <p:txBody>
            <a:bodyPr wrap="none" rtlCol="0">
              <a:spAutoFit/>
            </a:bodyPr>
            <a:lstStyle/>
            <a:p>
              <a:r>
                <a:rPr lang="es-CO" sz="900" dirty="0">
                  <a:solidFill>
                    <a:schemeClr val="accent3">
                      <a:lumMod val="75000"/>
                    </a:schemeClr>
                  </a:solidFill>
                  <a:latin typeface="+mn-lt"/>
                </a:rPr>
                <a:t>Ladera</a:t>
              </a:r>
            </a:p>
            <a:p>
              <a:r>
                <a:rPr lang="es-CO" sz="900" dirty="0">
                  <a:solidFill>
                    <a:schemeClr val="accent3">
                      <a:lumMod val="75000"/>
                    </a:schemeClr>
                  </a:solidFill>
                  <a:latin typeface="+mn-lt"/>
                </a:rPr>
                <a:t>Base: 42</a:t>
              </a:r>
            </a:p>
          </p:txBody>
        </p:sp>
        <p:sp>
          <p:nvSpPr>
            <p:cNvPr id="42" name="Rectángulo 41">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dirty="0">
                <a:solidFill>
                  <a:schemeClr val="accent3">
                    <a:lumMod val="75000"/>
                  </a:schemeClr>
                </a:solidFill>
              </a:endParaRPr>
            </a:p>
          </p:txBody>
        </p:sp>
        <p:sp>
          <p:nvSpPr>
            <p:cNvPr id="43" name="CuadroTexto 42">
              <a:extLst>
                <a:ext uri="{FF2B5EF4-FFF2-40B4-BE49-F238E27FC236}">
                  <a16:creationId xmlns:a16="http://schemas.microsoft.com/office/drawing/2014/main" id="{958EB4CF-4518-4B49-9A15-18ADBDAAF982}"/>
                </a:ext>
              </a:extLst>
            </p:cNvPr>
            <p:cNvSpPr txBox="1"/>
            <p:nvPr/>
          </p:nvSpPr>
          <p:spPr>
            <a:xfrm>
              <a:off x="9094699" y="6094457"/>
              <a:ext cx="767511" cy="369332"/>
            </a:xfrm>
            <a:prstGeom prst="rect">
              <a:avLst/>
            </a:prstGeom>
            <a:noFill/>
          </p:spPr>
          <p:txBody>
            <a:bodyPr wrap="none" rtlCol="0">
              <a:spAutoFit/>
            </a:bodyPr>
            <a:lstStyle/>
            <a:p>
              <a:r>
                <a:rPr lang="es-CO" sz="900" dirty="0">
                  <a:solidFill>
                    <a:schemeClr val="accent3">
                      <a:lumMod val="75000"/>
                    </a:schemeClr>
                  </a:solidFill>
                  <a:latin typeface="+mn-lt"/>
                </a:rPr>
                <a:t>Centro A</a:t>
              </a:r>
            </a:p>
            <a:p>
              <a:r>
                <a:rPr lang="es-CO" sz="900" dirty="0">
                  <a:solidFill>
                    <a:schemeClr val="accent3">
                      <a:lumMod val="75000"/>
                    </a:schemeClr>
                  </a:solidFill>
                  <a:latin typeface="+mn-lt"/>
                </a:rPr>
                <a:t>Base: 89</a:t>
              </a:r>
            </a:p>
          </p:txBody>
        </p:sp>
        <p:sp>
          <p:nvSpPr>
            <p:cNvPr id="44" name="Rectángulo 43">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dirty="0">
                <a:solidFill>
                  <a:schemeClr val="accent3">
                    <a:lumMod val="75000"/>
                  </a:schemeClr>
                </a:solidFill>
              </a:endParaRPr>
            </a:p>
          </p:txBody>
        </p:sp>
        <p:sp>
          <p:nvSpPr>
            <p:cNvPr id="45" name="Rectángulo 44">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dirty="0">
                <a:solidFill>
                  <a:schemeClr val="accent3">
                    <a:lumMod val="75000"/>
                  </a:schemeClr>
                </a:solidFill>
              </a:endParaRPr>
            </a:p>
          </p:txBody>
        </p:sp>
        <p:sp>
          <p:nvSpPr>
            <p:cNvPr id="46" name="CuadroTexto 45">
              <a:extLst>
                <a:ext uri="{FF2B5EF4-FFF2-40B4-BE49-F238E27FC236}">
                  <a16:creationId xmlns:a16="http://schemas.microsoft.com/office/drawing/2014/main" id="{C80FD727-6A73-4F22-989A-FF4F7D29AFB0}"/>
                </a:ext>
              </a:extLst>
            </p:cNvPr>
            <p:cNvSpPr txBox="1"/>
            <p:nvPr/>
          </p:nvSpPr>
          <p:spPr>
            <a:xfrm>
              <a:off x="10630912" y="6078629"/>
              <a:ext cx="946096" cy="369332"/>
            </a:xfrm>
            <a:prstGeom prst="rect">
              <a:avLst/>
            </a:prstGeom>
            <a:noFill/>
          </p:spPr>
          <p:txBody>
            <a:bodyPr wrap="none" rtlCol="0">
              <a:spAutoFit/>
            </a:bodyPr>
            <a:lstStyle/>
            <a:p>
              <a:r>
                <a:rPr lang="es-CO" sz="900" dirty="0">
                  <a:solidFill>
                    <a:schemeClr val="accent3">
                      <a:lumMod val="75000"/>
                    </a:schemeClr>
                  </a:solidFill>
                  <a:latin typeface="+mn-lt"/>
                </a:rPr>
                <a:t>U. Corredor</a:t>
              </a:r>
            </a:p>
            <a:p>
              <a:r>
                <a:rPr lang="es-CO" sz="900" dirty="0">
                  <a:solidFill>
                    <a:schemeClr val="accent3">
                      <a:lumMod val="75000"/>
                    </a:schemeClr>
                  </a:solidFill>
                  <a:latin typeface="+mn-lt"/>
                </a:rPr>
                <a:t>Base: 171</a:t>
              </a:r>
            </a:p>
          </p:txBody>
        </p:sp>
        <p:sp>
          <p:nvSpPr>
            <p:cNvPr id="47" name="Rectángulo 46">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900" dirty="0">
                <a:solidFill>
                  <a:schemeClr val="accent3">
                    <a:lumMod val="75000"/>
                  </a:schemeClr>
                </a:solidFill>
              </a:endParaRPr>
            </a:p>
          </p:txBody>
        </p:sp>
        <p:sp>
          <p:nvSpPr>
            <p:cNvPr id="48" name="CuadroTexto 47">
              <a:extLst>
                <a:ext uri="{FF2B5EF4-FFF2-40B4-BE49-F238E27FC236}">
                  <a16:creationId xmlns:a16="http://schemas.microsoft.com/office/drawing/2014/main" id="{C80FD727-6A73-4F22-989A-FF4F7D29AFB0}"/>
                </a:ext>
              </a:extLst>
            </p:cNvPr>
            <p:cNvSpPr txBox="1"/>
            <p:nvPr/>
          </p:nvSpPr>
          <p:spPr>
            <a:xfrm>
              <a:off x="11566889" y="6093296"/>
              <a:ext cx="864921" cy="369332"/>
            </a:xfrm>
            <a:prstGeom prst="rect">
              <a:avLst/>
            </a:prstGeom>
            <a:noFill/>
          </p:spPr>
          <p:txBody>
            <a:bodyPr wrap="none" rtlCol="0">
              <a:spAutoFit/>
            </a:bodyPr>
            <a:lstStyle/>
            <a:p>
              <a:r>
                <a:rPr lang="es-CO" sz="900" dirty="0">
                  <a:solidFill>
                    <a:schemeClr val="accent3">
                      <a:lumMod val="75000"/>
                    </a:schemeClr>
                  </a:solidFill>
                  <a:latin typeface="+mn-lt"/>
                </a:rPr>
                <a:t>U. Oriente</a:t>
              </a:r>
            </a:p>
            <a:p>
              <a:r>
                <a:rPr lang="es-CO" sz="900" dirty="0">
                  <a:solidFill>
                    <a:schemeClr val="accent3">
                      <a:lumMod val="75000"/>
                    </a:schemeClr>
                  </a:solidFill>
                  <a:latin typeface="+mn-lt"/>
                </a:rPr>
                <a:t>Base: 133</a:t>
              </a:r>
            </a:p>
          </p:txBody>
        </p:sp>
      </p:grpSp>
      <p:sp>
        <p:nvSpPr>
          <p:cNvPr id="49" name="Rectángulo 48">
            <a:extLst>
              <a:ext uri="{FF2B5EF4-FFF2-40B4-BE49-F238E27FC236}">
                <a16:creationId xmlns:a16="http://schemas.microsoft.com/office/drawing/2014/main" id="{7081C7F0-A3E9-4743-9530-F2B4C8089B2D}"/>
              </a:ext>
            </a:extLst>
          </p:cNvPr>
          <p:cNvSpPr/>
          <p:nvPr/>
        </p:nvSpPr>
        <p:spPr>
          <a:xfrm>
            <a:off x="9264353" y="1456814"/>
            <a:ext cx="263726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24144275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80</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¿Cuántos minutos en promedio debe esperar a que pase/arranque el transporte?</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34</a:t>
              </a:r>
            </a:p>
            <a:p>
              <a:r>
                <a:rPr lang="es-CO" sz="1100" dirty="0">
                  <a:solidFill>
                    <a:schemeClr val="accent3">
                      <a:lumMod val="75000"/>
                    </a:schemeClr>
                  </a:solidFill>
                  <a:latin typeface="+mn-lt"/>
                </a:rPr>
                <a:t>Prom. Min 22</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98135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73</a:t>
              </a:r>
            </a:p>
            <a:p>
              <a:r>
                <a:rPr lang="es-CO" sz="1100" dirty="0">
                  <a:solidFill>
                    <a:schemeClr val="accent3">
                      <a:lumMod val="75000"/>
                    </a:schemeClr>
                  </a:solidFill>
                  <a:latin typeface="+mn-lt"/>
                </a:rPr>
                <a:t>Prom. Min 29</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107</a:t>
              </a:r>
            </a:p>
            <a:p>
              <a:r>
                <a:rPr lang="es-CO" sz="1100" dirty="0">
                  <a:solidFill>
                    <a:schemeClr val="accent3">
                      <a:lumMod val="75000"/>
                    </a:schemeClr>
                  </a:solidFill>
                  <a:latin typeface="+mn-lt"/>
                </a:rPr>
                <a:t>Prom. Min 27</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96344" cy="615992"/>
            <a:chOff x="8112224" y="6309320"/>
            <a:chExt cx="3096344"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46</a:t>
              </a:r>
            </a:p>
            <a:p>
              <a:r>
                <a:rPr lang="es-CO" sz="1100" dirty="0">
                  <a:solidFill>
                    <a:schemeClr val="accent3">
                      <a:lumMod val="75000"/>
                    </a:schemeClr>
                  </a:solidFill>
                  <a:latin typeface="+mn-lt"/>
                </a:rPr>
                <a:t>Prom. Min 25</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47</a:t>
              </a:r>
            </a:p>
            <a:p>
              <a:r>
                <a:rPr lang="es-CO" sz="1100" dirty="0">
                  <a:solidFill>
                    <a:schemeClr val="accent3">
                      <a:lumMod val="75000"/>
                    </a:schemeClr>
                  </a:solidFill>
                  <a:latin typeface="+mn-lt"/>
                </a:rPr>
                <a:t>Prom. Min 29</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98135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14</a:t>
              </a:r>
            </a:p>
            <a:p>
              <a:r>
                <a:rPr lang="es-CO" sz="1100" dirty="0">
                  <a:solidFill>
                    <a:schemeClr val="accent3">
                      <a:lumMod val="75000"/>
                    </a:schemeClr>
                  </a:solidFill>
                  <a:latin typeface="+mn-lt"/>
                </a:rPr>
                <a:t>Prom. Min 23</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473728085"/>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221890826"/>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014443388"/>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
        <p:nvSpPr>
          <p:cNvPr id="47" name="object 2"/>
          <p:cNvSpPr txBox="1">
            <a:spLocks/>
          </p:cNvSpPr>
          <p:nvPr/>
        </p:nvSpPr>
        <p:spPr>
          <a:xfrm>
            <a:off x="581776" y="285890"/>
            <a:ext cx="10122736"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TIEMPO ESPERADO </a:t>
            </a:r>
            <a:r>
              <a:rPr lang="es-MX" sz="2363" spc="101" dirty="0">
                <a:solidFill>
                  <a:schemeClr val="tx1"/>
                </a:solidFill>
                <a:latin typeface="+mn-lt"/>
              </a:rPr>
              <a:t>PARA TOMAR TRANSPORTE</a:t>
            </a:r>
          </a:p>
          <a:p>
            <a:pPr marL="8573" marR="3429">
              <a:spcBef>
                <a:spcPts val="68"/>
              </a:spcBef>
            </a:pPr>
            <a:r>
              <a:rPr lang="es-MX" sz="2360" spc="101" dirty="0">
                <a:solidFill>
                  <a:schemeClr val="accent3">
                    <a:lumMod val="75000"/>
                  </a:schemeClr>
                </a:solidFill>
              </a:rPr>
              <a:t>(PARA QUIENES TOMAN TRANSPORTE PÚBLICO, MOTO TAXI O PIRATA)</a:t>
            </a:r>
            <a:endParaRPr lang="es-MX" sz="2360" spc="84" dirty="0">
              <a:solidFill>
                <a:schemeClr val="tx1"/>
              </a:solidFill>
              <a:latin typeface="+mn-lt"/>
            </a:endParaRPr>
          </a:p>
        </p:txBody>
      </p:sp>
    </p:spTree>
    <p:extLst>
      <p:ext uri="{BB962C8B-B14F-4D97-AF65-F5344CB8AC3E}">
        <p14:creationId xmlns:p14="http://schemas.microsoft.com/office/powerpoint/2010/main" val="13074401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81</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946926"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12</a:t>
              </a:r>
            </a:p>
            <a:p>
              <a:r>
                <a:rPr lang="es-CO" sz="1100" dirty="0">
                  <a:solidFill>
                    <a:schemeClr val="accent3">
                      <a:lumMod val="75000"/>
                    </a:schemeClr>
                  </a:solidFill>
                  <a:latin typeface="+mn-lt"/>
                </a:rPr>
                <a:t>Prom. Min 37</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946926"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16</a:t>
              </a:r>
            </a:p>
            <a:p>
              <a:r>
                <a:rPr lang="es-CO" sz="1100" dirty="0">
                  <a:solidFill>
                    <a:schemeClr val="accent3">
                      <a:lumMod val="75000"/>
                    </a:schemeClr>
                  </a:solidFill>
                  <a:latin typeface="+mn-lt"/>
                </a:rPr>
                <a:t>Prom. Min 12</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36</a:t>
              </a:r>
            </a:p>
            <a:p>
              <a:r>
                <a:rPr lang="es-CO" sz="1100" dirty="0">
                  <a:solidFill>
                    <a:schemeClr val="accent3">
                      <a:lumMod val="75000"/>
                    </a:schemeClr>
                  </a:solidFill>
                  <a:latin typeface="+mn-lt"/>
                </a:rPr>
                <a:t>Prom. Min 24</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43</a:t>
              </a:r>
            </a:p>
            <a:p>
              <a:r>
                <a:rPr lang="es-CO" sz="1100" dirty="0">
                  <a:solidFill>
                    <a:schemeClr val="accent3">
                      <a:lumMod val="75000"/>
                    </a:schemeClr>
                  </a:solidFill>
                  <a:latin typeface="+mn-lt"/>
                </a:rPr>
                <a:t>Prom. Min 27</a:t>
              </a:r>
            </a:p>
          </p:txBody>
        </p:sp>
      </p:gr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¿Cuántos minutos en promedio debe esperar a que pase/arranque el transporte?</a:t>
            </a:r>
          </a:p>
        </p:txBody>
      </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293665304"/>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2" name="object 2"/>
          <p:cNvSpPr txBox="1">
            <a:spLocks/>
          </p:cNvSpPr>
          <p:nvPr/>
        </p:nvSpPr>
        <p:spPr>
          <a:xfrm>
            <a:off x="581776" y="285890"/>
            <a:ext cx="10122736"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TIEMPO ESPERADO </a:t>
            </a:r>
            <a:r>
              <a:rPr lang="es-MX" sz="2363" spc="101" dirty="0">
                <a:solidFill>
                  <a:schemeClr val="tx1"/>
                </a:solidFill>
                <a:latin typeface="+mn-lt"/>
              </a:rPr>
              <a:t>PARA TOMAR TRANSPORTE</a:t>
            </a:r>
          </a:p>
          <a:p>
            <a:pPr marL="8573" marR="3429">
              <a:spcBef>
                <a:spcPts val="68"/>
              </a:spcBef>
            </a:pPr>
            <a:r>
              <a:rPr lang="es-MX" sz="2360" spc="101" dirty="0">
                <a:solidFill>
                  <a:schemeClr val="accent3">
                    <a:lumMod val="75000"/>
                  </a:schemeClr>
                </a:solidFill>
              </a:rPr>
              <a:t>(PARA QUIENES TOMAN TRANSPORTE PÚBLICO, MOTO TAXI O PIRATA)</a:t>
            </a:r>
            <a:endParaRPr lang="es-MX" sz="2360" spc="84" dirty="0">
              <a:solidFill>
                <a:schemeClr val="tx1"/>
              </a:solidFill>
              <a:latin typeface="+mn-lt"/>
            </a:endParaRPr>
          </a:p>
        </p:txBody>
      </p:sp>
      <p:graphicFrame>
        <p:nvGraphicFramePr>
          <p:cNvPr id="2" name="Tabla 1"/>
          <p:cNvGraphicFramePr>
            <a:graphicFrameLocks noGrp="1"/>
          </p:cNvGraphicFramePr>
          <p:nvPr>
            <p:extLst>
              <p:ext uri="{D42A27DB-BD31-4B8C-83A1-F6EECF244321}">
                <p14:modId xmlns:p14="http://schemas.microsoft.com/office/powerpoint/2010/main" val="670251911"/>
              </p:ext>
            </p:extLst>
          </p:nvPr>
        </p:nvGraphicFramePr>
        <p:xfrm>
          <a:off x="5457696" y="1692936"/>
          <a:ext cx="6398944" cy="3032208"/>
        </p:xfrm>
        <a:graphic>
          <a:graphicData uri="http://schemas.openxmlformats.org/drawingml/2006/table">
            <a:tbl>
              <a:tblPr>
                <a:tableStyleId>{69C7853C-536D-4A76-A0AE-DD22124D55A5}</a:tableStyleId>
              </a:tblPr>
              <a:tblGrid>
                <a:gridCol w="1358944">
                  <a:extLst>
                    <a:ext uri="{9D8B030D-6E8A-4147-A177-3AD203B41FA5}">
                      <a16:colId xmlns:a16="http://schemas.microsoft.com/office/drawing/2014/main" val="2040884646"/>
                    </a:ext>
                  </a:extLst>
                </a:gridCol>
                <a:gridCol w="720000">
                  <a:extLst>
                    <a:ext uri="{9D8B030D-6E8A-4147-A177-3AD203B41FA5}">
                      <a16:colId xmlns:a16="http://schemas.microsoft.com/office/drawing/2014/main" val="1762377983"/>
                    </a:ext>
                  </a:extLst>
                </a:gridCol>
                <a:gridCol w="720000">
                  <a:extLst>
                    <a:ext uri="{9D8B030D-6E8A-4147-A177-3AD203B41FA5}">
                      <a16:colId xmlns:a16="http://schemas.microsoft.com/office/drawing/2014/main" val="815429453"/>
                    </a:ext>
                  </a:extLst>
                </a:gridCol>
                <a:gridCol w="720000">
                  <a:extLst>
                    <a:ext uri="{9D8B030D-6E8A-4147-A177-3AD203B41FA5}">
                      <a16:colId xmlns:a16="http://schemas.microsoft.com/office/drawing/2014/main" val="4021817201"/>
                    </a:ext>
                  </a:extLst>
                </a:gridCol>
                <a:gridCol w="720000">
                  <a:extLst>
                    <a:ext uri="{9D8B030D-6E8A-4147-A177-3AD203B41FA5}">
                      <a16:colId xmlns:a16="http://schemas.microsoft.com/office/drawing/2014/main" val="2232932314"/>
                    </a:ext>
                  </a:extLst>
                </a:gridCol>
                <a:gridCol w="720000">
                  <a:extLst>
                    <a:ext uri="{9D8B030D-6E8A-4147-A177-3AD203B41FA5}">
                      <a16:colId xmlns:a16="http://schemas.microsoft.com/office/drawing/2014/main" val="2560319071"/>
                    </a:ext>
                  </a:extLst>
                </a:gridCol>
                <a:gridCol w="720000">
                  <a:extLst>
                    <a:ext uri="{9D8B030D-6E8A-4147-A177-3AD203B41FA5}">
                      <a16:colId xmlns:a16="http://schemas.microsoft.com/office/drawing/2014/main" val="3882928325"/>
                    </a:ext>
                  </a:extLst>
                </a:gridCol>
                <a:gridCol w="720000">
                  <a:extLst>
                    <a:ext uri="{9D8B030D-6E8A-4147-A177-3AD203B41FA5}">
                      <a16:colId xmlns:a16="http://schemas.microsoft.com/office/drawing/2014/main" val="248998532"/>
                    </a:ext>
                  </a:extLst>
                </a:gridCol>
              </a:tblGrid>
              <a:tr h="0">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816" marR="816" marT="816"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816" marR="816" marT="816"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816" marR="816" marT="816"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4111925"/>
                  </a:ext>
                </a:extLst>
              </a:tr>
              <a:tr h="30422">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816" marR="816" marT="816"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816" marR="816" marT="816"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816" marR="816" marT="816"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816" marR="816" marT="816"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816" marR="816" marT="816"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816" marR="816" marT="816" marB="0" anchor="b"/>
                </a:tc>
                <a:extLst>
                  <a:ext uri="{0D108BD9-81ED-4DB2-BD59-A6C34878D82A}">
                    <a16:rowId xmlns:a16="http://schemas.microsoft.com/office/drawing/2014/main" val="2524529088"/>
                  </a:ext>
                </a:extLst>
              </a:tr>
              <a:tr h="0">
                <a:tc>
                  <a:txBody>
                    <a:bodyPr/>
                    <a:lstStyle/>
                    <a:p>
                      <a:pPr algn="r" fontAlgn="t"/>
                      <a:r>
                        <a:rPr lang="es-CO" sz="1100" b="1" u="none" strike="noStrike" dirty="0">
                          <a:effectLst/>
                        </a:rPr>
                        <a:t>1</a:t>
                      </a:r>
                      <a:endParaRPr lang="es-CO" sz="1100" b="1" i="0" u="none" strike="noStrike" dirty="0">
                        <a:solidFill>
                          <a:srgbClr val="000000"/>
                        </a:solidFill>
                        <a:effectLst/>
                        <a:latin typeface="+mn-lt"/>
                      </a:endParaRPr>
                    </a:p>
                  </a:txBody>
                  <a:tcPr marL="816" marR="816" marT="816"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dirty="0">
                          <a:effectLst/>
                        </a:rPr>
                        <a:t>0%</a:t>
                      </a:r>
                      <a:endParaRPr lang="es-CO" sz="1100" b="0" i="0" u="none" strike="noStrike" dirty="0">
                        <a:solidFill>
                          <a:srgbClr val="000000"/>
                        </a:solidFill>
                        <a:effectLst/>
                        <a:latin typeface="+mn-lt"/>
                      </a:endParaRPr>
                    </a:p>
                  </a:txBody>
                  <a:tcPr marL="816" marR="816" marT="816" marB="0" anchor="ctr"/>
                </a:tc>
                <a:tc>
                  <a:txBody>
                    <a:bodyPr/>
                    <a:lstStyle/>
                    <a:p>
                      <a:pPr algn="ctr" fontAlgn="ctr"/>
                      <a:r>
                        <a:rPr lang="es-CO" sz="1100" u="none" strike="noStrike" dirty="0">
                          <a:effectLst/>
                        </a:rPr>
                        <a:t>9%</a:t>
                      </a:r>
                      <a:endParaRPr lang="es-CO" sz="1100" b="0" i="0" u="none" strike="noStrike" dirty="0">
                        <a:solidFill>
                          <a:srgbClr val="000000"/>
                        </a:solidFill>
                        <a:effectLst/>
                        <a:latin typeface="+mn-lt"/>
                      </a:endParaRPr>
                    </a:p>
                  </a:txBody>
                  <a:tcPr marL="816" marR="816" marT="816" marB="0" anchor="ctr"/>
                </a:tc>
                <a:tc>
                  <a:txBody>
                    <a:bodyPr/>
                    <a:lstStyle/>
                    <a:p>
                      <a:pPr algn="ctr" fontAlgn="ctr"/>
                      <a:r>
                        <a:rPr lang="es-CO" sz="1100" u="none" strike="noStrike" dirty="0">
                          <a:effectLst/>
                        </a:rPr>
                        <a:t>6%</a:t>
                      </a:r>
                      <a:endParaRPr lang="es-CO" sz="1100" b="0" i="0" u="none" strike="noStrike" dirty="0">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3760922506"/>
                  </a:ext>
                </a:extLst>
              </a:tr>
              <a:tr h="0">
                <a:tc>
                  <a:txBody>
                    <a:bodyPr/>
                    <a:lstStyle/>
                    <a:p>
                      <a:pPr algn="r" fontAlgn="t"/>
                      <a:r>
                        <a:rPr lang="es-CO" sz="1100" b="1" u="none" strike="noStrike">
                          <a:effectLst/>
                        </a:rPr>
                        <a:t>3</a:t>
                      </a:r>
                      <a:endParaRPr lang="es-CO" sz="1100" b="1" i="0" u="none" strike="noStrike">
                        <a:solidFill>
                          <a:srgbClr val="000000"/>
                        </a:solidFill>
                        <a:effectLst/>
                        <a:latin typeface="+mn-lt"/>
                      </a:endParaRPr>
                    </a:p>
                  </a:txBody>
                  <a:tcPr marL="816" marR="816" marT="816"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3325010251"/>
                  </a:ext>
                </a:extLst>
              </a:tr>
              <a:tr h="0">
                <a:tc>
                  <a:txBody>
                    <a:bodyPr/>
                    <a:lstStyle/>
                    <a:p>
                      <a:pPr algn="r" fontAlgn="t"/>
                      <a:r>
                        <a:rPr lang="es-CO" sz="1100" b="1" u="none" strike="noStrike" dirty="0">
                          <a:effectLst/>
                        </a:rPr>
                        <a:t>5</a:t>
                      </a:r>
                      <a:endParaRPr lang="es-CO" sz="1100" b="1" i="0" u="none" strike="noStrike" dirty="0">
                        <a:solidFill>
                          <a:srgbClr val="000000"/>
                        </a:solidFill>
                        <a:effectLst/>
                        <a:latin typeface="+mn-lt"/>
                      </a:endParaRPr>
                    </a:p>
                  </a:txBody>
                  <a:tcPr marL="816" marR="816" marT="816" marB="0"/>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2122869712"/>
                  </a:ext>
                </a:extLst>
              </a:tr>
              <a:tr h="0">
                <a:tc>
                  <a:txBody>
                    <a:bodyPr/>
                    <a:lstStyle/>
                    <a:p>
                      <a:pPr algn="r" fontAlgn="t"/>
                      <a:r>
                        <a:rPr lang="es-CO" sz="1100" b="1" u="none" strike="noStrike">
                          <a:effectLst/>
                        </a:rPr>
                        <a:t>10</a:t>
                      </a:r>
                      <a:endParaRPr lang="es-CO" sz="1100" b="1" i="0" u="none" strike="noStrike">
                        <a:solidFill>
                          <a:srgbClr val="000000"/>
                        </a:solidFill>
                        <a:effectLst/>
                        <a:latin typeface="+mn-lt"/>
                      </a:endParaRPr>
                    </a:p>
                  </a:txBody>
                  <a:tcPr marL="816" marR="816" marT="816" marB="0"/>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2357153574"/>
                  </a:ext>
                </a:extLst>
              </a:tr>
              <a:tr h="0">
                <a:tc>
                  <a:txBody>
                    <a:bodyPr/>
                    <a:lstStyle/>
                    <a:p>
                      <a:pPr algn="r" fontAlgn="t"/>
                      <a:r>
                        <a:rPr lang="es-CO" sz="1100" b="1" u="none" strike="noStrike">
                          <a:effectLst/>
                        </a:rPr>
                        <a:t>15</a:t>
                      </a:r>
                      <a:endParaRPr lang="es-CO" sz="1100" b="1" i="0" u="none" strike="noStrike">
                        <a:solidFill>
                          <a:srgbClr val="000000"/>
                        </a:solidFill>
                        <a:effectLst/>
                        <a:latin typeface="+mn-lt"/>
                      </a:endParaRPr>
                    </a:p>
                  </a:txBody>
                  <a:tcPr marL="816" marR="816" marT="816" marB="0"/>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1366740903"/>
                  </a:ext>
                </a:extLst>
              </a:tr>
              <a:tr h="0">
                <a:tc>
                  <a:txBody>
                    <a:bodyPr/>
                    <a:lstStyle/>
                    <a:p>
                      <a:pPr algn="r" fontAlgn="t"/>
                      <a:r>
                        <a:rPr lang="es-CO" sz="1100" b="1" u="none" strike="noStrike">
                          <a:effectLst/>
                        </a:rPr>
                        <a:t>20</a:t>
                      </a:r>
                      <a:endParaRPr lang="es-CO" sz="1100" b="1" i="0" u="none" strike="noStrike">
                        <a:solidFill>
                          <a:srgbClr val="000000"/>
                        </a:solidFill>
                        <a:effectLst/>
                        <a:latin typeface="+mn-lt"/>
                      </a:endParaRPr>
                    </a:p>
                  </a:txBody>
                  <a:tcPr marL="816" marR="816" marT="816" marB="0"/>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39%</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4191834104"/>
                  </a:ext>
                </a:extLst>
              </a:tr>
              <a:tr h="0">
                <a:tc>
                  <a:txBody>
                    <a:bodyPr/>
                    <a:lstStyle/>
                    <a:p>
                      <a:pPr algn="r" fontAlgn="t"/>
                      <a:r>
                        <a:rPr lang="es-CO" sz="1100" b="1" u="none" strike="noStrike">
                          <a:effectLst/>
                        </a:rPr>
                        <a:t>25</a:t>
                      </a:r>
                      <a:endParaRPr lang="es-CO" sz="1100" b="1" i="0" u="none" strike="noStrike">
                        <a:solidFill>
                          <a:srgbClr val="000000"/>
                        </a:solidFill>
                        <a:effectLst/>
                        <a:latin typeface="+mn-lt"/>
                      </a:endParaRPr>
                    </a:p>
                  </a:txBody>
                  <a:tcPr marL="816" marR="816" marT="816"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1671475629"/>
                  </a:ext>
                </a:extLst>
              </a:tr>
              <a:tr h="0">
                <a:tc>
                  <a:txBody>
                    <a:bodyPr/>
                    <a:lstStyle/>
                    <a:p>
                      <a:pPr algn="r" fontAlgn="t"/>
                      <a:r>
                        <a:rPr lang="es-CO" sz="1100" b="1" u="none" strike="noStrike" dirty="0">
                          <a:effectLst/>
                        </a:rPr>
                        <a:t>30</a:t>
                      </a:r>
                      <a:endParaRPr lang="es-CO" sz="1100" b="1" i="0" u="none" strike="noStrike" dirty="0">
                        <a:solidFill>
                          <a:srgbClr val="000000"/>
                        </a:solidFill>
                        <a:effectLst/>
                        <a:latin typeface="+mn-lt"/>
                      </a:endParaRPr>
                    </a:p>
                  </a:txBody>
                  <a:tcPr marL="816" marR="816" marT="816" marB="0"/>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38%</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2931618883"/>
                  </a:ext>
                </a:extLst>
              </a:tr>
              <a:tr h="0">
                <a:tc>
                  <a:txBody>
                    <a:bodyPr/>
                    <a:lstStyle/>
                    <a:p>
                      <a:pPr algn="r" fontAlgn="t"/>
                      <a:r>
                        <a:rPr lang="es-CO" sz="1100" b="1" u="none" strike="noStrike">
                          <a:effectLst/>
                        </a:rPr>
                        <a:t>40</a:t>
                      </a:r>
                      <a:endParaRPr lang="es-CO" sz="1100" b="1" i="0" u="none" strike="noStrike">
                        <a:solidFill>
                          <a:srgbClr val="000000"/>
                        </a:solidFill>
                        <a:effectLst/>
                        <a:latin typeface="+mn-lt"/>
                      </a:endParaRPr>
                    </a:p>
                  </a:txBody>
                  <a:tcPr marL="816" marR="816" marT="816"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2035082654"/>
                  </a:ext>
                </a:extLst>
              </a:tr>
              <a:tr h="0">
                <a:tc>
                  <a:txBody>
                    <a:bodyPr/>
                    <a:lstStyle/>
                    <a:p>
                      <a:pPr algn="r" fontAlgn="t"/>
                      <a:r>
                        <a:rPr lang="es-CO" sz="1100" b="1" u="none" strike="noStrike">
                          <a:effectLst/>
                        </a:rPr>
                        <a:t>58</a:t>
                      </a:r>
                      <a:endParaRPr lang="es-CO" sz="1100" b="1" i="0" u="none" strike="noStrike">
                        <a:solidFill>
                          <a:srgbClr val="000000"/>
                        </a:solidFill>
                        <a:effectLst/>
                        <a:latin typeface="+mn-lt"/>
                      </a:endParaRPr>
                    </a:p>
                  </a:txBody>
                  <a:tcPr marL="816" marR="816" marT="816"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3373612616"/>
                  </a:ext>
                </a:extLst>
              </a:tr>
              <a:tr h="0">
                <a:tc>
                  <a:txBody>
                    <a:bodyPr/>
                    <a:lstStyle/>
                    <a:p>
                      <a:pPr algn="r" fontAlgn="t"/>
                      <a:r>
                        <a:rPr lang="es-CO" sz="1100" b="1" u="none" strike="noStrike">
                          <a:effectLst/>
                        </a:rPr>
                        <a:t>60</a:t>
                      </a:r>
                      <a:endParaRPr lang="es-CO" sz="1100" b="1" i="0" u="none" strike="noStrike">
                        <a:solidFill>
                          <a:srgbClr val="000000"/>
                        </a:solidFill>
                        <a:effectLst/>
                        <a:latin typeface="+mn-lt"/>
                      </a:endParaRPr>
                    </a:p>
                  </a:txBody>
                  <a:tcPr marL="816" marR="816" marT="816" marB="0"/>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2604314140"/>
                  </a:ext>
                </a:extLst>
              </a:tr>
              <a:tr h="0">
                <a:tc>
                  <a:txBody>
                    <a:bodyPr/>
                    <a:lstStyle/>
                    <a:p>
                      <a:pPr algn="r" fontAlgn="t"/>
                      <a:r>
                        <a:rPr lang="es-CO" sz="1100" b="1" u="none" strike="noStrike" dirty="0">
                          <a:effectLst/>
                        </a:rPr>
                        <a:t>120</a:t>
                      </a:r>
                      <a:endParaRPr lang="es-CO" sz="1100" b="1" i="0" u="none" strike="noStrike" dirty="0">
                        <a:solidFill>
                          <a:srgbClr val="000000"/>
                        </a:solidFill>
                        <a:effectLst/>
                        <a:latin typeface="+mn-lt"/>
                      </a:endParaRPr>
                    </a:p>
                  </a:txBody>
                  <a:tcPr marL="816" marR="816" marT="816"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48525271"/>
                  </a:ext>
                </a:extLst>
              </a:tr>
              <a:tr h="0">
                <a:tc>
                  <a:txBody>
                    <a:bodyPr/>
                    <a:lstStyle/>
                    <a:p>
                      <a:pPr algn="r" fontAlgn="t"/>
                      <a:r>
                        <a:rPr lang="es-CO" sz="1100" b="1" u="none" strike="noStrike">
                          <a:effectLst/>
                        </a:rPr>
                        <a:t>Total</a:t>
                      </a:r>
                      <a:endParaRPr lang="es-CO" sz="1100" b="1" i="0" u="none" strike="noStrike">
                        <a:solidFill>
                          <a:srgbClr val="000000"/>
                        </a:solidFill>
                        <a:effectLst/>
                        <a:latin typeface="+mn-lt"/>
                      </a:endParaRPr>
                    </a:p>
                  </a:txBody>
                  <a:tcPr marL="816" marR="816" marT="816"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816" marR="816" marT="816"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816" marR="816" marT="816"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816" marR="816" marT="816"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1521300092"/>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816" marR="816" marT="816" marB="0"/>
                </a:tc>
                <a:tc>
                  <a:txBody>
                    <a:bodyPr/>
                    <a:lstStyle/>
                    <a:p>
                      <a:pPr algn="ctr" fontAlgn="ctr"/>
                      <a:r>
                        <a:rPr lang="es-CO" sz="1100" b="1" u="none" strike="noStrike" dirty="0">
                          <a:effectLst/>
                        </a:rPr>
                        <a:t>454.874</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dirty="0">
                          <a:effectLst/>
                        </a:rPr>
                        <a:t>67.929</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dirty="0">
                          <a:effectLst/>
                        </a:rPr>
                        <a:t>49.499</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dirty="0">
                          <a:effectLst/>
                        </a:rPr>
                        <a:t>51.841</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a:effectLst/>
                        </a:rPr>
                        <a:t>91.314</a:t>
                      </a:r>
                      <a:endParaRPr lang="es-CO" sz="1100" b="1" i="0" u="none" strike="noStrike">
                        <a:solidFill>
                          <a:srgbClr val="000000"/>
                        </a:solidFill>
                        <a:effectLst/>
                        <a:latin typeface="+mn-lt"/>
                      </a:endParaRPr>
                    </a:p>
                  </a:txBody>
                  <a:tcPr marL="816" marR="816" marT="816" marB="0" anchor="ctr"/>
                </a:tc>
                <a:tc>
                  <a:txBody>
                    <a:bodyPr/>
                    <a:lstStyle/>
                    <a:p>
                      <a:pPr algn="ctr" fontAlgn="ctr"/>
                      <a:r>
                        <a:rPr lang="es-CO" sz="1100" b="1" u="none" strike="noStrike">
                          <a:effectLst/>
                        </a:rPr>
                        <a:t>118.423</a:t>
                      </a:r>
                      <a:endParaRPr lang="es-CO" sz="1100" b="1" i="0" u="none" strike="noStrike">
                        <a:solidFill>
                          <a:srgbClr val="000000"/>
                        </a:solidFill>
                        <a:effectLst/>
                        <a:latin typeface="+mn-lt"/>
                      </a:endParaRPr>
                    </a:p>
                  </a:txBody>
                  <a:tcPr marL="816" marR="816" marT="816" marB="0" anchor="ctr"/>
                </a:tc>
                <a:tc>
                  <a:txBody>
                    <a:bodyPr/>
                    <a:lstStyle/>
                    <a:p>
                      <a:pPr algn="ctr" fontAlgn="ctr"/>
                      <a:r>
                        <a:rPr lang="es-CO" sz="1100" b="1" u="none" strike="noStrike">
                          <a:effectLst/>
                        </a:rPr>
                        <a:t>75.868</a:t>
                      </a:r>
                      <a:endParaRPr lang="es-CO" sz="1100" b="1" i="0" u="none" strike="noStrike">
                        <a:solidFill>
                          <a:srgbClr val="000000"/>
                        </a:solidFill>
                        <a:effectLst/>
                        <a:latin typeface="+mn-lt"/>
                      </a:endParaRPr>
                    </a:p>
                  </a:txBody>
                  <a:tcPr marL="816" marR="816" marT="816" marB="0" anchor="ctr"/>
                </a:tc>
                <a:extLst>
                  <a:ext uri="{0D108BD9-81ED-4DB2-BD59-A6C34878D82A}">
                    <a16:rowId xmlns:a16="http://schemas.microsoft.com/office/drawing/2014/main" val="138809054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816" marR="816" marT="816" marB="0"/>
                </a:tc>
                <a:tc>
                  <a:txBody>
                    <a:bodyPr/>
                    <a:lstStyle/>
                    <a:p>
                      <a:pPr algn="ctr" fontAlgn="ctr"/>
                      <a:r>
                        <a:rPr lang="es-CO" sz="1100" b="1" u="none" strike="noStrike">
                          <a:effectLst/>
                        </a:rPr>
                        <a:t>107</a:t>
                      </a:r>
                      <a:endParaRPr lang="es-CO" sz="1100" b="1" i="0" u="none" strike="noStrike">
                        <a:solidFill>
                          <a:srgbClr val="000000"/>
                        </a:solidFill>
                        <a:effectLst/>
                        <a:latin typeface="+mn-lt"/>
                      </a:endParaRPr>
                    </a:p>
                  </a:txBody>
                  <a:tcPr marL="816" marR="816" marT="816" marB="0" anchor="ctr"/>
                </a:tc>
                <a:tc>
                  <a:txBody>
                    <a:bodyPr/>
                    <a:lstStyle/>
                    <a:p>
                      <a:pPr algn="ctr" fontAlgn="ctr"/>
                      <a:r>
                        <a:rPr lang="es-CO" sz="1100" b="1" u="none" strike="noStrike">
                          <a:effectLst/>
                        </a:rPr>
                        <a:t>18</a:t>
                      </a:r>
                      <a:endParaRPr lang="es-CO" sz="1100" b="1" i="0" u="none" strike="noStrike">
                        <a:solidFill>
                          <a:srgbClr val="000000"/>
                        </a:solidFill>
                        <a:effectLst/>
                        <a:latin typeface="+mn-lt"/>
                      </a:endParaRPr>
                    </a:p>
                  </a:txBody>
                  <a:tcPr marL="816" marR="816" marT="816" marB="0" anchor="ctr"/>
                </a:tc>
                <a:tc>
                  <a:txBody>
                    <a:bodyPr/>
                    <a:lstStyle/>
                    <a:p>
                      <a:pPr algn="ctr" fontAlgn="ctr"/>
                      <a:r>
                        <a:rPr lang="es-CO" sz="1100" b="1" u="none" strike="noStrike">
                          <a:effectLst/>
                        </a:rPr>
                        <a:t>13</a:t>
                      </a:r>
                      <a:endParaRPr lang="es-CO" sz="1100" b="1" i="0" u="none" strike="noStrike">
                        <a:solidFill>
                          <a:srgbClr val="000000"/>
                        </a:solidFill>
                        <a:effectLst/>
                        <a:latin typeface="+mn-lt"/>
                      </a:endParaRPr>
                    </a:p>
                  </a:txBody>
                  <a:tcPr marL="816" marR="816" marT="816" marB="0" anchor="ctr"/>
                </a:tc>
                <a:tc>
                  <a:txBody>
                    <a:bodyPr/>
                    <a:lstStyle/>
                    <a:p>
                      <a:pPr algn="ctr" fontAlgn="ctr"/>
                      <a:r>
                        <a:rPr lang="es-CO" sz="1100" b="1" u="none" strike="noStrike" dirty="0">
                          <a:effectLst/>
                        </a:rPr>
                        <a:t>11</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dirty="0">
                          <a:effectLst/>
                        </a:rPr>
                        <a:t>22</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dirty="0">
                          <a:effectLst/>
                        </a:rPr>
                        <a:t>27</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dirty="0">
                          <a:effectLst/>
                        </a:rPr>
                        <a:t>16</a:t>
                      </a:r>
                      <a:endParaRPr lang="es-CO" sz="1100" b="1" i="0" u="none" strike="noStrike" dirty="0">
                        <a:solidFill>
                          <a:srgbClr val="000000"/>
                        </a:solidFill>
                        <a:effectLst/>
                        <a:latin typeface="+mn-lt"/>
                      </a:endParaRPr>
                    </a:p>
                  </a:txBody>
                  <a:tcPr marL="816" marR="816" marT="816" marB="0" anchor="ctr"/>
                </a:tc>
                <a:extLst>
                  <a:ext uri="{0D108BD9-81ED-4DB2-BD59-A6C34878D82A}">
                    <a16:rowId xmlns:a16="http://schemas.microsoft.com/office/drawing/2014/main" val="894405600"/>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816" marR="816" marT="816" marB="0"/>
                </a:tc>
                <a:tc>
                  <a:txBody>
                    <a:bodyPr/>
                    <a:lstStyle/>
                    <a:p>
                      <a:pPr algn="ctr" fontAlgn="ctr"/>
                      <a:r>
                        <a:rPr lang="es-CO" sz="1100" b="1" u="none" strike="noStrike">
                          <a:effectLst/>
                        </a:rPr>
                        <a:t>26,6</a:t>
                      </a:r>
                      <a:endParaRPr lang="es-CO" sz="1100" b="1" i="0" u="none" strike="noStrike">
                        <a:solidFill>
                          <a:srgbClr val="000000"/>
                        </a:solidFill>
                        <a:effectLst/>
                        <a:latin typeface="+mn-lt"/>
                      </a:endParaRPr>
                    </a:p>
                  </a:txBody>
                  <a:tcPr marL="816" marR="816" marT="816" marB="0" anchor="ctr"/>
                </a:tc>
                <a:tc>
                  <a:txBody>
                    <a:bodyPr/>
                    <a:lstStyle/>
                    <a:p>
                      <a:pPr algn="ctr" fontAlgn="ctr"/>
                      <a:r>
                        <a:rPr lang="es-CO" sz="1100" b="1" u="none" strike="noStrike" dirty="0">
                          <a:effectLst/>
                        </a:rPr>
                        <a:t>17,2</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dirty="0">
                          <a:effectLst/>
                        </a:rPr>
                        <a:t>22,1</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dirty="0">
                          <a:effectLst/>
                        </a:rPr>
                        <a:t>22,6</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dirty="0">
                          <a:effectLst/>
                        </a:rPr>
                        <a:t>38,7</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dirty="0">
                          <a:effectLst/>
                        </a:rPr>
                        <a:t>28,2</a:t>
                      </a:r>
                      <a:endParaRPr lang="es-CO" sz="1100" b="1" i="0" u="none" strike="noStrike" dirty="0">
                        <a:solidFill>
                          <a:srgbClr val="000000"/>
                        </a:solidFill>
                        <a:effectLst/>
                        <a:latin typeface="+mn-lt"/>
                      </a:endParaRPr>
                    </a:p>
                  </a:txBody>
                  <a:tcPr marL="816" marR="816" marT="816" marB="0" anchor="ctr"/>
                </a:tc>
                <a:tc>
                  <a:txBody>
                    <a:bodyPr/>
                    <a:lstStyle/>
                    <a:p>
                      <a:pPr algn="ctr" fontAlgn="ctr"/>
                      <a:r>
                        <a:rPr lang="es-CO" sz="1100" b="1" u="none" strike="noStrike" dirty="0">
                          <a:effectLst/>
                        </a:rPr>
                        <a:t>23,5</a:t>
                      </a:r>
                      <a:endParaRPr lang="es-CO" sz="1100" b="1" i="0" u="none" strike="noStrike" dirty="0">
                        <a:solidFill>
                          <a:srgbClr val="000000"/>
                        </a:solidFill>
                        <a:effectLst/>
                        <a:latin typeface="+mn-lt"/>
                      </a:endParaRPr>
                    </a:p>
                  </a:txBody>
                  <a:tcPr marL="816" marR="816" marT="816" marB="0" anchor="ctr"/>
                </a:tc>
                <a:extLst>
                  <a:ext uri="{0D108BD9-81ED-4DB2-BD59-A6C34878D82A}">
                    <a16:rowId xmlns:a16="http://schemas.microsoft.com/office/drawing/2014/main" val="3626369958"/>
                  </a:ext>
                </a:extLst>
              </a:tr>
            </a:tbl>
          </a:graphicData>
        </a:graphic>
      </p:graphicFrame>
    </p:spTree>
    <p:extLst>
      <p:ext uri="{BB962C8B-B14F-4D97-AF65-F5344CB8AC3E}">
        <p14:creationId xmlns:p14="http://schemas.microsoft.com/office/powerpoint/2010/main" val="3155063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82</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 es el tiempo promedio que toma en hacer su recorrido más frecuente?  (en minutos)</a:t>
            </a:r>
          </a:p>
        </p:txBody>
      </p:sp>
      <p:sp>
        <p:nvSpPr>
          <p:cNvPr id="34" name="object 4">
            <a:extLst>
              <a:ext uri="{FF2B5EF4-FFF2-40B4-BE49-F238E27FC236}">
                <a16:creationId xmlns:a16="http://schemas.microsoft.com/office/drawing/2014/main" id="{A7157F5C-9DC2-425E-A31F-74B0C3BE6816}"/>
              </a:ext>
            </a:extLst>
          </p:cNvPr>
          <p:cNvSpPr txBox="1"/>
          <p:nvPr/>
        </p:nvSpPr>
        <p:spPr>
          <a:xfrm>
            <a:off x="1321227"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34</a:t>
              </a:r>
            </a:p>
            <a:p>
              <a:r>
                <a:rPr lang="es-CO" sz="1100" dirty="0">
                  <a:solidFill>
                    <a:schemeClr val="accent3">
                      <a:lumMod val="75000"/>
                    </a:schemeClr>
                  </a:solidFill>
                  <a:latin typeface="+mn-lt"/>
                </a:rPr>
                <a:t>Prom. Min 49</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98135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73</a:t>
              </a:r>
            </a:p>
            <a:p>
              <a:r>
                <a:rPr lang="es-CO" sz="1100" dirty="0">
                  <a:solidFill>
                    <a:schemeClr val="accent3">
                      <a:lumMod val="75000"/>
                    </a:schemeClr>
                  </a:solidFill>
                  <a:latin typeface="+mn-lt"/>
                </a:rPr>
                <a:t>Prom. Min 50</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107</a:t>
              </a:r>
            </a:p>
            <a:p>
              <a:r>
                <a:rPr lang="es-CO" sz="1100" dirty="0">
                  <a:solidFill>
                    <a:schemeClr val="accent3">
                      <a:lumMod val="75000"/>
                    </a:schemeClr>
                  </a:solidFill>
                  <a:latin typeface="+mn-lt"/>
                </a:rPr>
                <a:t>Prom. Min 50</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96344" cy="615992"/>
            <a:chOff x="8112224" y="6309320"/>
            <a:chExt cx="3096344"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46</a:t>
              </a:r>
            </a:p>
            <a:p>
              <a:r>
                <a:rPr lang="es-CO" sz="1100" dirty="0">
                  <a:solidFill>
                    <a:schemeClr val="accent3">
                      <a:lumMod val="75000"/>
                    </a:schemeClr>
                  </a:solidFill>
                  <a:latin typeface="+mn-lt"/>
                </a:rPr>
                <a:t>Prom. Min 52</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47</a:t>
              </a:r>
            </a:p>
            <a:p>
              <a:r>
                <a:rPr lang="es-CO" sz="1100" dirty="0">
                  <a:solidFill>
                    <a:schemeClr val="accent3">
                      <a:lumMod val="75000"/>
                    </a:schemeClr>
                  </a:solidFill>
                  <a:latin typeface="+mn-lt"/>
                </a:rPr>
                <a:t>Prom. Min 46</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98135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14</a:t>
              </a:r>
            </a:p>
            <a:p>
              <a:r>
                <a:rPr lang="es-CO" sz="1100" dirty="0">
                  <a:solidFill>
                    <a:schemeClr val="accent3">
                      <a:lumMod val="75000"/>
                    </a:schemeClr>
                  </a:solidFill>
                  <a:latin typeface="+mn-lt"/>
                </a:rPr>
                <a:t>Prom. Min 54</a:t>
              </a:r>
            </a:p>
          </p:txBody>
        </p:sp>
      </p:grpSp>
      <p:graphicFrame>
        <p:nvGraphicFramePr>
          <p:cNvPr id="6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521868944"/>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971809994"/>
              </p:ext>
            </p:extLst>
          </p:nvPr>
        </p:nvGraphicFramePr>
        <p:xfrm>
          <a:off x="839416"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37440441"/>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
        <p:nvSpPr>
          <p:cNvPr id="33"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TIEMPO RECORRIDO </a:t>
            </a:r>
            <a:r>
              <a:rPr lang="es-MX" sz="2363" spc="101" dirty="0">
                <a:solidFill>
                  <a:schemeClr val="tx1"/>
                </a:solidFill>
                <a:latin typeface="+mn-lt"/>
              </a:rPr>
              <a:t>MÁS FRECUENTE</a:t>
            </a:r>
          </a:p>
          <a:p>
            <a:pPr marL="8573" marR="3429">
              <a:spcBef>
                <a:spcPts val="68"/>
              </a:spcBef>
            </a:pPr>
            <a:r>
              <a:rPr lang="es-MX" sz="2360" spc="101" dirty="0">
                <a:solidFill>
                  <a:schemeClr val="accent3">
                    <a:lumMod val="75000"/>
                  </a:schemeClr>
                </a:solidFill>
              </a:rPr>
              <a:t>(PARA QUIENES TOMAN TRANSPORTE PÚBLICO, MOTO TAXI O PIRATA)</a:t>
            </a:r>
            <a:endParaRPr lang="es-MX" sz="2360" spc="84" dirty="0">
              <a:solidFill>
                <a:schemeClr val="tx1"/>
              </a:solidFill>
              <a:latin typeface="+mn-lt"/>
            </a:endParaRPr>
          </a:p>
        </p:txBody>
      </p:sp>
    </p:spTree>
    <p:extLst>
      <p:ext uri="{BB962C8B-B14F-4D97-AF65-F5344CB8AC3E}">
        <p14:creationId xmlns:p14="http://schemas.microsoft.com/office/powerpoint/2010/main" val="30727988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83</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946926"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12</a:t>
              </a:r>
            </a:p>
            <a:p>
              <a:r>
                <a:rPr lang="es-CO" sz="1100" dirty="0">
                  <a:solidFill>
                    <a:schemeClr val="accent3">
                      <a:lumMod val="75000"/>
                    </a:schemeClr>
                  </a:solidFill>
                  <a:latin typeface="+mn-lt"/>
                </a:rPr>
                <a:t>Prom. Min 50</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946926"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16</a:t>
              </a:r>
            </a:p>
            <a:p>
              <a:r>
                <a:rPr lang="es-CO" sz="1100" dirty="0">
                  <a:solidFill>
                    <a:schemeClr val="accent3">
                      <a:lumMod val="75000"/>
                    </a:schemeClr>
                  </a:solidFill>
                  <a:latin typeface="+mn-lt"/>
                </a:rPr>
                <a:t>Prom. Min 40</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36</a:t>
              </a:r>
            </a:p>
            <a:p>
              <a:r>
                <a:rPr lang="es-CO" sz="1100" dirty="0">
                  <a:solidFill>
                    <a:schemeClr val="accent3">
                      <a:lumMod val="75000"/>
                    </a:schemeClr>
                  </a:solidFill>
                  <a:latin typeface="+mn-lt"/>
                </a:rPr>
                <a:t>Prom. Min 54</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43</a:t>
              </a:r>
            </a:p>
            <a:p>
              <a:r>
                <a:rPr lang="es-CO" sz="1100" dirty="0">
                  <a:solidFill>
                    <a:schemeClr val="accent3">
                      <a:lumMod val="75000"/>
                    </a:schemeClr>
                  </a:solidFill>
                  <a:latin typeface="+mn-lt"/>
                </a:rPr>
                <a:t>Prom. Min 51</a:t>
              </a:r>
            </a:p>
          </p:txBody>
        </p:sp>
      </p:gr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 es el tiempo promedio que toma en hacer su recorrido más frecuente?  (en minutos)</a:t>
            </a:r>
          </a:p>
        </p:txBody>
      </p:sp>
      <p:graphicFrame>
        <p:nvGraphicFramePr>
          <p:cNvPr id="3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191716190"/>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19" name="object 2"/>
          <p:cNvSpPr txBox="1">
            <a:spLocks/>
          </p:cNvSpPr>
          <p:nvPr/>
        </p:nvSpPr>
        <p:spPr>
          <a:xfrm>
            <a:off x="581776" y="285890"/>
            <a:ext cx="9834704"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TIEMPO RECORRIDO </a:t>
            </a:r>
            <a:r>
              <a:rPr lang="es-MX" sz="2363" spc="101" dirty="0">
                <a:solidFill>
                  <a:schemeClr val="tx1"/>
                </a:solidFill>
                <a:latin typeface="+mn-lt"/>
              </a:rPr>
              <a:t>MÁS FRECUENTE</a:t>
            </a:r>
          </a:p>
          <a:p>
            <a:pPr marL="8573" marR="3429">
              <a:spcBef>
                <a:spcPts val="68"/>
              </a:spcBef>
            </a:pPr>
            <a:r>
              <a:rPr lang="es-MX" sz="2360" spc="101" dirty="0">
                <a:solidFill>
                  <a:schemeClr val="accent3">
                    <a:lumMod val="75000"/>
                  </a:schemeClr>
                </a:solidFill>
              </a:rPr>
              <a:t>(PARA QUIENES TOMAN TRANSPORTE PÚBLICO, MOTO TAXI O PIRATA)</a:t>
            </a:r>
            <a:endParaRPr lang="es-MX" sz="2360" spc="84" dirty="0">
              <a:solidFill>
                <a:schemeClr val="tx1"/>
              </a:solidFill>
              <a:latin typeface="+mn-lt"/>
            </a:endParaRPr>
          </a:p>
        </p:txBody>
      </p:sp>
      <p:graphicFrame>
        <p:nvGraphicFramePr>
          <p:cNvPr id="2" name="Tabla 1"/>
          <p:cNvGraphicFramePr>
            <a:graphicFrameLocks noGrp="1"/>
          </p:cNvGraphicFramePr>
          <p:nvPr>
            <p:extLst>
              <p:ext uri="{D42A27DB-BD31-4B8C-83A1-F6EECF244321}">
                <p14:modId xmlns:p14="http://schemas.microsoft.com/office/powerpoint/2010/main" val="2564951033"/>
              </p:ext>
            </p:extLst>
          </p:nvPr>
        </p:nvGraphicFramePr>
        <p:xfrm>
          <a:off x="5499128" y="2000944"/>
          <a:ext cx="6398721" cy="3535224"/>
        </p:xfrm>
        <a:graphic>
          <a:graphicData uri="http://schemas.openxmlformats.org/drawingml/2006/table">
            <a:tbl>
              <a:tblPr>
                <a:tableStyleId>{69C7853C-536D-4A76-A0AE-DD22124D55A5}</a:tableStyleId>
              </a:tblPr>
              <a:tblGrid>
                <a:gridCol w="1358721">
                  <a:extLst>
                    <a:ext uri="{9D8B030D-6E8A-4147-A177-3AD203B41FA5}">
                      <a16:colId xmlns:a16="http://schemas.microsoft.com/office/drawing/2014/main" val="643628625"/>
                    </a:ext>
                  </a:extLst>
                </a:gridCol>
                <a:gridCol w="720000">
                  <a:extLst>
                    <a:ext uri="{9D8B030D-6E8A-4147-A177-3AD203B41FA5}">
                      <a16:colId xmlns:a16="http://schemas.microsoft.com/office/drawing/2014/main" val="3141681125"/>
                    </a:ext>
                  </a:extLst>
                </a:gridCol>
                <a:gridCol w="720000">
                  <a:extLst>
                    <a:ext uri="{9D8B030D-6E8A-4147-A177-3AD203B41FA5}">
                      <a16:colId xmlns:a16="http://schemas.microsoft.com/office/drawing/2014/main" val="124341800"/>
                    </a:ext>
                  </a:extLst>
                </a:gridCol>
                <a:gridCol w="720000">
                  <a:extLst>
                    <a:ext uri="{9D8B030D-6E8A-4147-A177-3AD203B41FA5}">
                      <a16:colId xmlns:a16="http://schemas.microsoft.com/office/drawing/2014/main" val="2830439169"/>
                    </a:ext>
                  </a:extLst>
                </a:gridCol>
                <a:gridCol w="720000">
                  <a:extLst>
                    <a:ext uri="{9D8B030D-6E8A-4147-A177-3AD203B41FA5}">
                      <a16:colId xmlns:a16="http://schemas.microsoft.com/office/drawing/2014/main" val="3497011041"/>
                    </a:ext>
                  </a:extLst>
                </a:gridCol>
                <a:gridCol w="720000">
                  <a:extLst>
                    <a:ext uri="{9D8B030D-6E8A-4147-A177-3AD203B41FA5}">
                      <a16:colId xmlns:a16="http://schemas.microsoft.com/office/drawing/2014/main" val="1208053754"/>
                    </a:ext>
                  </a:extLst>
                </a:gridCol>
                <a:gridCol w="720000">
                  <a:extLst>
                    <a:ext uri="{9D8B030D-6E8A-4147-A177-3AD203B41FA5}">
                      <a16:colId xmlns:a16="http://schemas.microsoft.com/office/drawing/2014/main" val="589439505"/>
                    </a:ext>
                  </a:extLst>
                </a:gridCol>
                <a:gridCol w="720000">
                  <a:extLst>
                    <a:ext uri="{9D8B030D-6E8A-4147-A177-3AD203B41FA5}">
                      <a16:colId xmlns:a16="http://schemas.microsoft.com/office/drawing/2014/main" val="4178243464"/>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704" marR="704" marT="704"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704" marR="704" marT="704"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704" marR="704" marT="70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44683471"/>
                  </a:ext>
                </a:extLst>
              </a:tr>
              <a:tr h="26248">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704" marR="704" marT="704"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704" marR="704" marT="704"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704" marR="704" marT="704"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704" marR="704" marT="704"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704" marR="704" marT="704"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704" marR="704" marT="704" marB="0" anchor="b"/>
                </a:tc>
                <a:extLst>
                  <a:ext uri="{0D108BD9-81ED-4DB2-BD59-A6C34878D82A}">
                    <a16:rowId xmlns:a16="http://schemas.microsoft.com/office/drawing/2014/main" val="3537382485"/>
                  </a:ext>
                </a:extLst>
              </a:tr>
              <a:tr h="0">
                <a:tc>
                  <a:txBody>
                    <a:bodyPr/>
                    <a:lstStyle/>
                    <a:p>
                      <a:pPr algn="r" fontAlgn="t"/>
                      <a:r>
                        <a:rPr lang="es-CO" sz="1100" b="1" u="none" strike="noStrike" dirty="0">
                          <a:effectLst/>
                        </a:rPr>
                        <a:t>1</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1175146316"/>
                  </a:ext>
                </a:extLst>
              </a:tr>
              <a:tr h="0">
                <a:tc>
                  <a:txBody>
                    <a:bodyPr/>
                    <a:lstStyle/>
                    <a:p>
                      <a:pPr algn="r" fontAlgn="t"/>
                      <a:r>
                        <a:rPr lang="es-CO" sz="1100" b="1" u="none" strike="noStrike" dirty="0">
                          <a:effectLst/>
                        </a:rPr>
                        <a:t>10</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213797680"/>
                  </a:ext>
                </a:extLst>
              </a:tr>
              <a:tr h="0">
                <a:tc>
                  <a:txBody>
                    <a:bodyPr/>
                    <a:lstStyle/>
                    <a:p>
                      <a:pPr algn="r" fontAlgn="t"/>
                      <a:r>
                        <a:rPr lang="es-CO" sz="1100" b="1" u="none" strike="noStrike">
                          <a:effectLst/>
                        </a:rPr>
                        <a:t>15</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3134751346"/>
                  </a:ext>
                </a:extLst>
              </a:tr>
              <a:tr h="0">
                <a:tc>
                  <a:txBody>
                    <a:bodyPr/>
                    <a:lstStyle/>
                    <a:p>
                      <a:pPr algn="r" fontAlgn="t"/>
                      <a:r>
                        <a:rPr lang="es-CO" sz="1100" b="1" u="none" strike="noStrike">
                          <a:effectLst/>
                        </a:rPr>
                        <a:t>20</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2333637823"/>
                  </a:ext>
                </a:extLst>
              </a:tr>
              <a:tr h="0">
                <a:tc>
                  <a:txBody>
                    <a:bodyPr/>
                    <a:lstStyle/>
                    <a:p>
                      <a:pPr algn="r" fontAlgn="t"/>
                      <a:r>
                        <a:rPr lang="es-CO" sz="1100" b="1" u="none" strike="noStrike" dirty="0">
                          <a:effectLst/>
                        </a:rPr>
                        <a:t>25</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3916456804"/>
                  </a:ext>
                </a:extLst>
              </a:tr>
              <a:tr h="0">
                <a:tc>
                  <a:txBody>
                    <a:bodyPr/>
                    <a:lstStyle/>
                    <a:p>
                      <a:pPr algn="r" fontAlgn="t"/>
                      <a:r>
                        <a:rPr lang="es-CO" sz="1100" b="1" u="none" strike="noStrike">
                          <a:effectLst/>
                        </a:rPr>
                        <a:t>30</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1039278123"/>
                  </a:ext>
                </a:extLst>
              </a:tr>
              <a:tr h="0">
                <a:tc>
                  <a:txBody>
                    <a:bodyPr/>
                    <a:lstStyle/>
                    <a:p>
                      <a:pPr algn="r" fontAlgn="t"/>
                      <a:r>
                        <a:rPr lang="es-CO" sz="1100" b="1" u="none" strike="noStrike">
                          <a:effectLst/>
                        </a:rPr>
                        <a:t>35</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4061363695"/>
                  </a:ext>
                </a:extLst>
              </a:tr>
              <a:tr h="0">
                <a:tc>
                  <a:txBody>
                    <a:bodyPr/>
                    <a:lstStyle/>
                    <a:p>
                      <a:pPr algn="r" fontAlgn="t"/>
                      <a:r>
                        <a:rPr lang="es-CO" sz="1100" b="1" u="none" strike="noStrike" dirty="0">
                          <a:effectLst/>
                        </a:rPr>
                        <a:t>40</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265854669"/>
                  </a:ext>
                </a:extLst>
              </a:tr>
              <a:tr h="0">
                <a:tc>
                  <a:txBody>
                    <a:bodyPr/>
                    <a:lstStyle/>
                    <a:p>
                      <a:pPr algn="r" fontAlgn="t"/>
                      <a:r>
                        <a:rPr lang="es-CO" sz="1100" b="1" u="none" strike="noStrike" dirty="0">
                          <a:effectLst/>
                        </a:rPr>
                        <a:t>45</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3566629846"/>
                  </a:ext>
                </a:extLst>
              </a:tr>
              <a:tr h="0">
                <a:tc>
                  <a:txBody>
                    <a:bodyPr/>
                    <a:lstStyle/>
                    <a:p>
                      <a:pPr algn="r" fontAlgn="t"/>
                      <a:r>
                        <a:rPr lang="es-CO" sz="1100" b="1" u="none" strike="noStrike" dirty="0">
                          <a:effectLst/>
                        </a:rPr>
                        <a:t>50</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1174381965"/>
                  </a:ext>
                </a:extLst>
              </a:tr>
              <a:tr h="0">
                <a:tc>
                  <a:txBody>
                    <a:bodyPr/>
                    <a:lstStyle/>
                    <a:p>
                      <a:pPr algn="r" fontAlgn="t"/>
                      <a:r>
                        <a:rPr lang="es-CO" sz="1100" b="1" u="none" strike="noStrike">
                          <a:effectLst/>
                        </a:rPr>
                        <a:t>60</a:t>
                      </a:r>
                      <a:endParaRPr lang="es-CO" sz="1100" b="1" i="0" u="none" strike="noStrike">
                        <a:solidFill>
                          <a:srgbClr val="000000"/>
                        </a:solidFill>
                        <a:effectLst/>
                        <a:latin typeface="+mn-lt"/>
                      </a:endParaRPr>
                    </a:p>
                  </a:txBody>
                  <a:tcPr marL="704" marR="704" marT="704" marB="0"/>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2132526784"/>
                  </a:ext>
                </a:extLst>
              </a:tr>
              <a:tr h="0">
                <a:tc>
                  <a:txBody>
                    <a:bodyPr/>
                    <a:lstStyle/>
                    <a:p>
                      <a:pPr algn="r" fontAlgn="t"/>
                      <a:r>
                        <a:rPr lang="es-CO" sz="1100" b="1" u="none" strike="noStrike" dirty="0">
                          <a:effectLst/>
                        </a:rPr>
                        <a:t>75</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4122819758"/>
                  </a:ext>
                </a:extLst>
              </a:tr>
              <a:tr h="0">
                <a:tc>
                  <a:txBody>
                    <a:bodyPr/>
                    <a:lstStyle/>
                    <a:p>
                      <a:pPr algn="r" fontAlgn="t"/>
                      <a:r>
                        <a:rPr lang="es-CO" sz="1100" b="1" u="none" strike="noStrike" dirty="0">
                          <a:effectLst/>
                        </a:rPr>
                        <a:t>90</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3096940186"/>
                  </a:ext>
                </a:extLst>
              </a:tr>
              <a:tr h="0">
                <a:tc>
                  <a:txBody>
                    <a:bodyPr/>
                    <a:lstStyle/>
                    <a:p>
                      <a:pPr algn="r" fontAlgn="t"/>
                      <a:r>
                        <a:rPr lang="es-CO" sz="1100" b="1" u="none" strike="noStrike" dirty="0">
                          <a:effectLst/>
                        </a:rPr>
                        <a:t>110</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1088195659"/>
                  </a:ext>
                </a:extLst>
              </a:tr>
              <a:tr h="0">
                <a:tc>
                  <a:txBody>
                    <a:bodyPr/>
                    <a:lstStyle/>
                    <a:p>
                      <a:pPr algn="r" fontAlgn="t"/>
                      <a:r>
                        <a:rPr lang="es-CO" sz="1100" b="1" u="none" strike="noStrike" dirty="0">
                          <a:effectLst/>
                        </a:rPr>
                        <a:t>120</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1097202226"/>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704" marR="704" marT="704"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04" marR="704" marT="704"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04" marR="704" marT="704" marB="0" anchor="ctr"/>
                </a:tc>
                <a:extLst>
                  <a:ext uri="{0D108BD9-81ED-4DB2-BD59-A6C34878D82A}">
                    <a16:rowId xmlns:a16="http://schemas.microsoft.com/office/drawing/2014/main" val="244885883"/>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b="1" u="none" strike="noStrike" dirty="0">
                          <a:effectLst/>
                        </a:rPr>
                        <a:t>454.874</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a:effectLst/>
                        </a:rPr>
                        <a:t>67.929</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49.499</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51.841</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91.314</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118.423</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75.868</a:t>
                      </a:r>
                      <a:endParaRPr lang="es-CO" sz="1100" b="1"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209920355"/>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b="1" u="none" strike="noStrike" dirty="0">
                          <a:effectLst/>
                        </a:rPr>
                        <a:t>107</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18</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a:effectLst/>
                        </a:rPr>
                        <a:t>13</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11</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22</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27</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16</a:t>
                      </a:r>
                      <a:endParaRPr lang="es-CO" sz="1100" b="1" i="0" u="none" strike="noStrike">
                        <a:solidFill>
                          <a:srgbClr val="000000"/>
                        </a:solidFill>
                        <a:effectLst/>
                        <a:latin typeface="+mn-lt"/>
                      </a:endParaRPr>
                    </a:p>
                  </a:txBody>
                  <a:tcPr marL="704" marR="704" marT="704" marB="0" anchor="ctr"/>
                </a:tc>
                <a:extLst>
                  <a:ext uri="{0D108BD9-81ED-4DB2-BD59-A6C34878D82A}">
                    <a16:rowId xmlns:a16="http://schemas.microsoft.com/office/drawing/2014/main" val="3026650584"/>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704" marR="704" marT="704" marB="0"/>
                </a:tc>
                <a:tc>
                  <a:txBody>
                    <a:bodyPr/>
                    <a:lstStyle/>
                    <a:p>
                      <a:pPr algn="ctr" fontAlgn="ctr"/>
                      <a:r>
                        <a:rPr lang="es-CO" sz="1100" b="1" u="none" strike="noStrike">
                          <a:effectLst/>
                        </a:rPr>
                        <a:t>50</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a:effectLst/>
                        </a:rPr>
                        <a:t>42</a:t>
                      </a:r>
                      <a:endParaRPr lang="es-CO" sz="1100" b="1" i="0" u="none" strike="noStrike">
                        <a:solidFill>
                          <a:srgbClr val="000000"/>
                        </a:solidFill>
                        <a:effectLst/>
                        <a:latin typeface="+mn-lt"/>
                      </a:endParaRPr>
                    </a:p>
                  </a:txBody>
                  <a:tcPr marL="704" marR="704" marT="704" marB="0" anchor="ctr"/>
                </a:tc>
                <a:tc>
                  <a:txBody>
                    <a:bodyPr/>
                    <a:lstStyle/>
                    <a:p>
                      <a:pPr algn="ctr" fontAlgn="ctr"/>
                      <a:r>
                        <a:rPr lang="es-CO" sz="1100" b="1" u="none" strike="noStrike" dirty="0">
                          <a:effectLst/>
                        </a:rPr>
                        <a:t>51</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31</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73</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50</a:t>
                      </a:r>
                      <a:endParaRPr lang="es-CO" sz="1100" b="1" i="0" u="none" strike="noStrike" dirty="0">
                        <a:solidFill>
                          <a:srgbClr val="000000"/>
                        </a:solidFill>
                        <a:effectLst/>
                        <a:latin typeface="+mn-lt"/>
                      </a:endParaRPr>
                    </a:p>
                  </a:txBody>
                  <a:tcPr marL="704" marR="704" marT="704" marB="0" anchor="ctr"/>
                </a:tc>
                <a:tc>
                  <a:txBody>
                    <a:bodyPr/>
                    <a:lstStyle/>
                    <a:p>
                      <a:pPr algn="ctr" fontAlgn="ctr"/>
                      <a:r>
                        <a:rPr lang="es-CO" sz="1100" b="1" u="none" strike="noStrike" dirty="0">
                          <a:effectLst/>
                        </a:rPr>
                        <a:t>39</a:t>
                      </a:r>
                      <a:endParaRPr lang="es-CO" sz="1100" b="1" i="0" u="none" strike="noStrike" dirty="0">
                        <a:solidFill>
                          <a:srgbClr val="000000"/>
                        </a:solidFill>
                        <a:effectLst/>
                        <a:latin typeface="+mn-lt"/>
                      </a:endParaRPr>
                    </a:p>
                  </a:txBody>
                  <a:tcPr marL="704" marR="704" marT="704" marB="0" anchor="ctr"/>
                </a:tc>
                <a:extLst>
                  <a:ext uri="{0D108BD9-81ED-4DB2-BD59-A6C34878D82A}">
                    <a16:rowId xmlns:a16="http://schemas.microsoft.com/office/drawing/2014/main" val="3421465576"/>
                  </a:ext>
                </a:extLst>
              </a:tr>
            </a:tbl>
          </a:graphicData>
        </a:graphic>
      </p:graphicFrame>
    </p:spTree>
    <p:extLst>
      <p:ext uri="{BB962C8B-B14F-4D97-AF65-F5344CB8AC3E}">
        <p14:creationId xmlns:p14="http://schemas.microsoft.com/office/powerpoint/2010/main" val="23686433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84</a:t>
            </a:fld>
            <a:endParaRPr sz="1350" dirty="0">
              <a:solidFill>
                <a:schemeClr val="accent3">
                  <a:lumMod val="75000"/>
                </a:schemeClr>
              </a:solidFill>
              <a:latin typeface="Calibri"/>
              <a:cs typeface="Calibri"/>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Después de descender, ¿cuántos minutos en promedio toma su caminata para llegar a su destino más frecuente?</a:t>
            </a:r>
          </a:p>
        </p:txBody>
      </p:sp>
      <p:sp>
        <p:nvSpPr>
          <p:cNvPr id="34" name="object 4">
            <a:extLst>
              <a:ext uri="{FF2B5EF4-FFF2-40B4-BE49-F238E27FC236}">
                <a16:creationId xmlns:a16="http://schemas.microsoft.com/office/drawing/2014/main" id="{A7157F5C-9DC2-425E-A31F-74B0C3BE6816}"/>
              </a:ext>
            </a:extLst>
          </p:cNvPr>
          <p:cNvSpPr txBox="1"/>
          <p:nvPr/>
        </p:nvSpPr>
        <p:spPr>
          <a:xfrm>
            <a:off x="1177211"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34</a:t>
              </a:r>
            </a:p>
            <a:p>
              <a:r>
                <a:rPr lang="es-CO" sz="1100" dirty="0">
                  <a:solidFill>
                    <a:schemeClr val="accent3">
                      <a:lumMod val="75000"/>
                    </a:schemeClr>
                  </a:solidFill>
                  <a:latin typeface="+mn-lt"/>
                </a:rPr>
                <a:t>Prom. Min 10</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98135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73</a:t>
              </a:r>
            </a:p>
            <a:p>
              <a:r>
                <a:rPr lang="es-CO" sz="1100" dirty="0">
                  <a:solidFill>
                    <a:schemeClr val="accent3">
                      <a:lumMod val="75000"/>
                    </a:schemeClr>
                  </a:solidFill>
                  <a:latin typeface="+mn-lt"/>
                </a:rPr>
                <a:t>Prom. Min 11</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107</a:t>
              </a:r>
            </a:p>
            <a:p>
              <a:r>
                <a:rPr lang="es-CO" sz="1100" dirty="0">
                  <a:solidFill>
                    <a:schemeClr val="accent3">
                      <a:lumMod val="75000"/>
                    </a:schemeClr>
                  </a:solidFill>
                  <a:latin typeface="+mn-lt"/>
                </a:rPr>
                <a:t>Prom. Min 11</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96344" cy="615992"/>
            <a:chOff x="8112224" y="6309320"/>
            <a:chExt cx="3096344"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46</a:t>
              </a:r>
            </a:p>
            <a:p>
              <a:r>
                <a:rPr lang="es-CO" sz="1100" dirty="0">
                  <a:solidFill>
                    <a:schemeClr val="accent3">
                      <a:lumMod val="75000"/>
                    </a:schemeClr>
                  </a:solidFill>
                  <a:latin typeface="+mn-lt"/>
                </a:rPr>
                <a:t>Prom. Min 11</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47</a:t>
              </a:r>
            </a:p>
            <a:p>
              <a:r>
                <a:rPr lang="es-CO" sz="1100" dirty="0">
                  <a:solidFill>
                    <a:schemeClr val="accent3">
                      <a:lumMod val="75000"/>
                    </a:schemeClr>
                  </a:solidFill>
                  <a:latin typeface="+mn-lt"/>
                </a:rPr>
                <a:t>Prom. Min 10</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98135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14</a:t>
              </a:r>
            </a:p>
            <a:p>
              <a:r>
                <a:rPr lang="es-CO" sz="1100" dirty="0">
                  <a:solidFill>
                    <a:schemeClr val="accent3">
                      <a:lumMod val="75000"/>
                    </a:schemeClr>
                  </a:solidFill>
                  <a:latin typeface="+mn-lt"/>
                </a:rPr>
                <a:t>Prom. Min 10</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102761405"/>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450294601"/>
              </p:ext>
            </p:extLst>
          </p:nvPr>
        </p:nvGraphicFramePr>
        <p:xfrm>
          <a:off x="695400"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807188987"/>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
        <p:nvSpPr>
          <p:cNvPr id="47" name="object 2"/>
          <p:cNvSpPr txBox="1">
            <a:spLocks/>
          </p:cNvSpPr>
          <p:nvPr/>
        </p:nvSpPr>
        <p:spPr>
          <a:xfrm>
            <a:off x="581776" y="285890"/>
            <a:ext cx="10122736"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chemeClr val="tx1"/>
                </a:solidFill>
                <a:latin typeface="+mn-lt"/>
              </a:rPr>
              <a:t>TIEMPO CAMINATA </a:t>
            </a:r>
            <a:r>
              <a:rPr lang="es-MX" sz="2363" spc="101" dirty="0">
                <a:solidFill>
                  <a:schemeClr val="tx1"/>
                </a:solidFill>
                <a:latin typeface="+mn-lt"/>
              </a:rPr>
              <a:t>DESPUÉS DEL DESCENSO</a:t>
            </a:r>
          </a:p>
          <a:p>
            <a:pPr marL="8573" marR="3429">
              <a:spcBef>
                <a:spcPts val="68"/>
              </a:spcBef>
            </a:pPr>
            <a:r>
              <a:rPr lang="es-MX" sz="2360" spc="101" dirty="0">
                <a:solidFill>
                  <a:schemeClr val="accent3">
                    <a:lumMod val="75000"/>
                  </a:schemeClr>
                </a:solidFill>
              </a:rPr>
              <a:t>(PARA QUIENES TOMAN TRANSPORTE PÚBLICO, MOTO TAXI O PIRATA)</a:t>
            </a:r>
            <a:endParaRPr lang="es-MX" sz="2360" spc="84" dirty="0">
              <a:solidFill>
                <a:schemeClr val="tx1"/>
              </a:solidFill>
              <a:latin typeface="+mn-lt"/>
            </a:endParaRPr>
          </a:p>
        </p:txBody>
      </p:sp>
    </p:spTree>
    <p:extLst>
      <p:ext uri="{BB962C8B-B14F-4D97-AF65-F5344CB8AC3E}">
        <p14:creationId xmlns:p14="http://schemas.microsoft.com/office/powerpoint/2010/main" val="2329654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85</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877321"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12</a:t>
              </a:r>
            </a:p>
            <a:p>
              <a:r>
                <a:rPr lang="es-CO" sz="1100" dirty="0">
                  <a:solidFill>
                    <a:schemeClr val="accent3">
                      <a:lumMod val="75000"/>
                    </a:schemeClr>
                  </a:solidFill>
                  <a:latin typeface="+mn-lt"/>
                </a:rPr>
                <a:t>Prom. Min 9</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877321"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16</a:t>
              </a:r>
            </a:p>
            <a:p>
              <a:r>
                <a:rPr lang="es-CO" sz="1100" dirty="0">
                  <a:solidFill>
                    <a:schemeClr val="accent3">
                      <a:lumMod val="75000"/>
                    </a:schemeClr>
                  </a:solidFill>
                  <a:latin typeface="+mn-lt"/>
                </a:rPr>
                <a:t>Prom. Min 9</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36</a:t>
              </a:r>
            </a:p>
            <a:p>
              <a:r>
                <a:rPr lang="es-CO" sz="1100" dirty="0">
                  <a:solidFill>
                    <a:schemeClr val="accent3">
                      <a:lumMod val="75000"/>
                    </a:schemeClr>
                  </a:solidFill>
                  <a:latin typeface="+mn-lt"/>
                </a:rPr>
                <a:t>Prom. Min 12</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43</a:t>
              </a:r>
            </a:p>
            <a:p>
              <a:r>
                <a:rPr lang="es-CO" sz="1100" dirty="0">
                  <a:solidFill>
                    <a:schemeClr val="accent3">
                      <a:lumMod val="75000"/>
                    </a:schemeClr>
                  </a:solidFill>
                  <a:latin typeface="+mn-lt"/>
                </a:rPr>
                <a:t>Prom. Min 11</a:t>
              </a:r>
            </a:p>
          </p:txBody>
        </p:sp>
      </p:gr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Después de descender, ¿cuántos minutos en promedio toma su caminata para llegar a su destino más frecuente?</a:t>
            </a:r>
          </a:p>
        </p:txBody>
      </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442985135"/>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sp>
        <p:nvSpPr>
          <p:cNvPr id="20" name="object 2"/>
          <p:cNvSpPr txBox="1">
            <a:spLocks/>
          </p:cNvSpPr>
          <p:nvPr/>
        </p:nvSpPr>
        <p:spPr>
          <a:xfrm>
            <a:off x="581776" y="285890"/>
            <a:ext cx="10122736"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chemeClr val="tx1"/>
                </a:solidFill>
                <a:latin typeface="+mn-lt"/>
              </a:rPr>
              <a:t>TIEMPO CAMINATA </a:t>
            </a:r>
            <a:r>
              <a:rPr lang="es-MX" sz="2363" spc="101" dirty="0">
                <a:solidFill>
                  <a:schemeClr val="tx1"/>
                </a:solidFill>
                <a:latin typeface="+mn-lt"/>
              </a:rPr>
              <a:t>DESPUÉS DEL DESCENSO</a:t>
            </a:r>
          </a:p>
          <a:p>
            <a:pPr marL="8573" marR="3429">
              <a:spcBef>
                <a:spcPts val="68"/>
              </a:spcBef>
            </a:pPr>
            <a:r>
              <a:rPr lang="es-MX" sz="2360" spc="101" dirty="0">
                <a:solidFill>
                  <a:schemeClr val="accent3">
                    <a:lumMod val="75000"/>
                  </a:schemeClr>
                </a:solidFill>
              </a:rPr>
              <a:t>(PARA QUIENES TOMAN TRANSPORTE PÚBLICO, MOTO TAXI O PIRATA)</a:t>
            </a:r>
            <a:endParaRPr lang="es-MX" sz="2360" spc="84" dirty="0">
              <a:solidFill>
                <a:schemeClr val="tx1"/>
              </a:solidFill>
              <a:latin typeface="+mn-lt"/>
            </a:endParaRPr>
          </a:p>
        </p:txBody>
      </p:sp>
      <p:graphicFrame>
        <p:nvGraphicFramePr>
          <p:cNvPr id="4" name="Tabla 3"/>
          <p:cNvGraphicFramePr>
            <a:graphicFrameLocks noGrp="1"/>
          </p:cNvGraphicFramePr>
          <p:nvPr>
            <p:extLst>
              <p:ext uri="{D42A27DB-BD31-4B8C-83A1-F6EECF244321}">
                <p14:modId xmlns:p14="http://schemas.microsoft.com/office/powerpoint/2010/main" val="1952968645"/>
              </p:ext>
            </p:extLst>
          </p:nvPr>
        </p:nvGraphicFramePr>
        <p:xfrm>
          <a:off x="5205851" y="1844824"/>
          <a:ext cx="6650789" cy="3367560"/>
        </p:xfrm>
        <a:graphic>
          <a:graphicData uri="http://schemas.openxmlformats.org/drawingml/2006/table">
            <a:tbl>
              <a:tblPr>
                <a:tableStyleId>{69C7853C-536D-4A76-A0AE-DD22124D55A5}</a:tableStyleId>
              </a:tblPr>
              <a:tblGrid>
                <a:gridCol w="1358789">
                  <a:extLst>
                    <a:ext uri="{9D8B030D-6E8A-4147-A177-3AD203B41FA5}">
                      <a16:colId xmlns:a16="http://schemas.microsoft.com/office/drawing/2014/main" val="625811961"/>
                    </a:ext>
                  </a:extLst>
                </a:gridCol>
                <a:gridCol w="756000">
                  <a:extLst>
                    <a:ext uri="{9D8B030D-6E8A-4147-A177-3AD203B41FA5}">
                      <a16:colId xmlns:a16="http://schemas.microsoft.com/office/drawing/2014/main" val="1665105056"/>
                    </a:ext>
                  </a:extLst>
                </a:gridCol>
                <a:gridCol w="756000">
                  <a:extLst>
                    <a:ext uri="{9D8B030D-6E8A-4147-A177-3AD203B41FA5}">
                      <a16:colId xmlns:a16="http://schemas.microsoft.com/office/drawing/2014/main" val="1956369105"/>
                    </a:ext>
                  </a:extLst>
                </a:gridCol>
                <a:gridCol w="756000">
                  <a:extLst>
                    <a:ext uri="{9D8B030D-6E8A-4147-A177-3AD203B41FA5}">
                      <a16:colId xmlns:a16="http://schemas.microsoft.com/office/drawing/2014/main" val="894581261"/>
                    </a:ext>
                  </a:extLst>
                </a:gridCol>
                <a:gridCol w="756000">
                  <a:extLst>
                    <a:ext uri="{9D8B030D-6E8A-4147-A177-3AD203B41FA5}">
                      <a16:colId xmlns:a16="http://schemas.microsoft.com/office/drawing/2014/main" val="4251065806"/>
                    </a:ext>
                  </a:extLst>
                </a:gridCol>
                <a:gridCol w="756000">
                  <a:extLst>
                    <a:ext uri="{9D8B030D-6E8A-4147-A177-3AD203B41FA5}">
                      <a16:colId xmlns:a16="http://schemas.microsoft.com/office/drawing/2014/main" val="2707719719"/>
                    </a:ext>
                  </a:extLst>
                </a:gridCol>
                <a:gridCol w="756000">
                  <a:extLst>
                    <a:ext uri="{9D8B030D-6E8A-4147-A177-3AD203B41FA5}">
                      <a16:colId xmlns:a16="http://schemas.microsoft.com/office/drawing/2014/main" val="515901527"/>
                    </a:ext>
                  </a:extLst>
                </a:gridCol>
                <a:gridCol w="756000">
                  <a:extLst>
                    <a:ext uri="{9D8B030D-6E8A-4147-A177-3AD203B41FA5}">
                      <a16:colId xmlns:a16="http://schemas.microsoft.com/office/drawing/2014/main" val="914035891"/>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738" marR="738" marT="73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738" marR="738" marT="738"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738" marR="738" marT="73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7726336"/>
                  </a:ext>
                </a:extLst>
              </a:tr>
              <a:tr h="27506">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738" marR="738" marT="73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738" marR="738" marT="738"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738" marR="738" marT="73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738" marR="738" marT="73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738" marR="738" marT="73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738" marR="738" marT="738" marB="0" anchor="b"/>
                </a:tc>
                <a:extLst>
                  <a:ext uri="{0D108BD9-81ED-4DB2-BD59-A6C34878D82A}">
                    <a16:rowId xmlns:a16="http://schemas.microsoft.com/office/drawing/2014/main" val="1600774801"/>
                  </a:ext>
                </a:extLst>
              </a:tr>
              <a:tr h="0">
                <a:tc>
                  <a:txBody>
                    <a:bodyPr/>
                    <a:lstStyle/>
                    <a:p>
                      <a:pPr algn="r" fontAlgn="t"/>
                      <a:r>
                        <a:rPr lang="es-CO" sz="1100" b="1" u="none" strike="noStrike" dirty="0">
                          <a:effectLst/>
                        </a:rPr>
                        <a:t>0</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264619691"/>
                  </a:ext>
                </a:extLst>
              </a:tr>
              <a:tr h="0">
                <a:tc>
                  <a:txBody>
                    <a:bodyPr/>
                    <a:lstStyle/>
                    <a:p>
                      <a:pPr algn="r" fontAlgn="t"/>
                      <a:r>
                        <a:rPr lang="es-CO" sz="1100" b="1" u="none" strike="noStrike" dirty="0">
                          <a:effectLst/>
                        </a:rPr>
                        <a:t>1</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3996771023"/>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4291540055"/>
                  </a:ext>
                </a:extLst>
              </a:tr>
              <a:tr h="0">
                <a:tc>
                  <a:txBody>
                    <a:bodyPr/>
                    <a:lstStyle/>
                    <a:p>
                      <a:pPr algn="r" fontAlgn="t"/>
                      <a:r>
                        <a:rPr lang="es-CO" sz="1100" b="1" u="none" strike="noStrike">
                          <a:effectLst/>
                        </a:rPr>
                        <a:t>3</a:t>
                      </a:r>
                      <a:endParaRPr lang="es-CO" sz="1100" b="1" i="0" u="none" strike="noStrike">
                        <a:solidFill>
                          <a:srgbClr val="000000"/>
                        </a:solidFill>
                        <a:effectLst/>
                        <a:latin typeface="+mn-lt"/>
                      </a:endParaRPr>
                    </a:p>
                  </a:txBody>
                  <a:tcPr marL="738" marR="738" marT="738"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1357850191"/>
                  </a:ext>
                </a:extLst>
              </a:tr>
              <a:tr h="0">
                <a:tc>
                  <a:txBody>
                    <a:bodyPr/>
                    <a:lstStyle/>
                    <a:p>
                      <a:pPr algn="r" fontAlgn="t"/>
                      <a:r>
                        <a:rPr lang="es-CO" sz="1100" b="1" u="none" strike="noStrike">
                          <a:effectLst/>
                        </a:rPr>
                        <a:t>4</a:t>
                      </a:r>
                      <a:endParaRPr lang="es-CO" sz="1100" b="1" i="0" u="none" strike="noStrike">
                        <a:solidFill>
                          <a:srgbClr val="000000"/>
                        </a:solidFill>
                        <a:effectLst/>
                        <a:latin typeface="+mn-lt"/>
                      </a:endParaRPr>
                    </a:p>
                  </a:txBody>
                  <a:tcPr marL="738" marR="738" marT="738"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343645273"/>
                  </a:ext>
                </a:extLst>
              </a:tr>
              <a:tr h="0">
                <a:tc>
                  <a:txBody>
                    <a:bodyPr/>
                    <a:lstStyle/>
                    <a:p>
                      <a:pPr algn="r" fontAlgn="t"/>
                      <a:r>
                        <a:rPr lang="es-CO" sz="1100" b="1" u="none" strike="noStrike" dirty="0">
                          <a:effectLst/>
                        </a:rPr>
                        <a:t>5</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54%</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3961226433"/>
                  </a:ext>
                </a:extLst>
              </a:tr>
              <a:tr h="0">
                <a:tc>
                  <a:txBody>
                    <a:bodyPr/>
                    <a:lstStyle/>
                    <a:p>
                      <a:pPr algn="r" fontAlgn="t"/>
                      <a:r>
                        <a:rPr lang="es-CO" sz="1100" b="1" u="none" strike="noStrike" dirty="0">
                          <a:effectLst/>
                        </a:rPr>
                        <a:t>8</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2311559431"/>
                  </a:ext>
                </a:extLst>
              </a:tr>
              <a:tr h="0">
                <a:tc>
                  <a:txBody>
                    <a:bodyPr/>
                    <a:lstStyle/>
                    <a:p>
                      <a:pPr algn="r" fontAlgn="t"/>
                      <a:r>
                        <a:rPr lang="es-CO" sz="1100" b="1" u="none" strike="noStrike">
                          <a:effectLst/>
                        </a:rPr>
                        <a:t>10</a:t>
                      </a:r>
                      <a:endParaRPr lang="es-CO" sz="1100" b="1" i="0" u="none" strike="noStrike">
                        <a:solidFill>
                          <a:srgbClr val="000000"/>
                        </a:solidFill>
                        <a:effectLst/>
                        <a:latin typeface="+mn-lt"/>
                      </a:endParaRPr>
                    </a:p>
                  </a:txBody>
                  <a:tcPr marL="738" marR="738" marT="738" marB="0"/>
                </a:tc>
                <a:tc>
                  <a:txBody>
                    <a:bodyPr/>
                    <a:lstStyle/>
                    <a:p>
                      <a:pPr algn="ctr" fontAlgn="ctr"/>
                      <a:r>
                        <a:rPr lang="es-CO" sz="1100" u="none" strike="noStrike">
                          <a:effectLst/>
                        </a:rPr>
                        <a:t>27%</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32%</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43%</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1436695149"/>
                  </a:ext>
                </a:extLst>
              </a:tr>
              <a:tr h="0">
                <a:tc>
                  <a:txBody>
                    <a:bodyPr/>
                    <a:lstStyle/>
                    <a:p>
                      <a:pPr algn="r" fontAlgn="t"/>
                      <a:r>
                        <a:rPr lang="es-CO" sz="1100" b="1" u="none" strike="noStrike" dirty="0">
                          <a:effectLst/>
                        </a:rPr>
                        <a:t>12</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3365719366"/>
                  </a:ext>
                </a:extLst>
              </a:tr>
              <a:tr h="0">
                <a:tc>
                  <a:txBody>
                    <a:bodyPr/>
                    <a:lstStyle/>
                    <a:p>
                      <a:pPr algn="r" fontAlgn="t"/>
                      <a:r>
                        <a:rPr lang="es-CO" sz="1100" b="1" u="none" strike="noStrike">
                          <a:effectLst/>
                        </a:rPr>
                        <a:t>15</a:t>
                      </a:r>
                      <a:endParaRPr lang="es-CO" sz="1100" b="1" i="0" u="none" strike="noStrike">
                        <a:solidFill>
                          <a:srgbClr val="000000"/>
                        </a:solidFill>
                        <a:effectLst/>
                        <a:latin typeface="+mn-lt"/>
                      </a:endParaRPr>
                    </a:p>
                  </a:txBody>
                  <a:tcPr marL="738" marR="738" marT="738" marB="0"/>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2502950559"/>
                  </a:ext>
                </a:extLst>
              </a:tr>
              <a:tr h="0">
                <a:tc>
                  <a:txBody>
                    <a:bodyPr/>
                    <a:lstStyle/>
                    <a:p>
                      <a:pPr algn="r" fontAlgn="t"/>
                      <a:r>
                        <a:rPr lang="es-CO" sz="1100" b="1" u="none" strike="noStrike" dirty="0">
                          <a:effectLst/>
                        </a:rPr>
                        <a:t>20</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851791206"/>
                  </a:ext>
                </a:extLst>
              </a:tr>
              <a:tr h="0">
                <a:tc>
                  <a:txBody>
                    <a:bodyPr/>
                    <a:lstStyle/>
                    <a:p>
                      <a:pPr algn="r" fontAlgn="t"/>
                      <a:r>
                        <a:rPr lang="es-CO" sz="1100" b="1" u="none" strike="noStrike" dirty="0">
                          <a:effectLst/>
                        </a:rPr>
                        <a:t>25</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1029673444"/>
                  </a:ext>
                </a:extLst>
              </a:tr>
              <a:tr h="0">
                <a:tc>
                  <a:txBody>
                    <a:bodyPr/>
                    <a:lstStyle/>
                    <a:p>
                      <a:pPr algn="r" fontAlgn="t"/>
                      <a:r>
                        <a:rPr lang="es-CO" sz="1100" b="1" u="none" strike="noStrike" dirty="0">
                          <a:effectLst/>
                        </a:rPr>
                        <a:t>30</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159165779"/>
                  </a:ext>
                </a:extLst>
              </a:tr>
              <a:tr h="0">
                <a:tc>
                  <a:txBody>
                    <a:bodyPr/>
                    <a:lstStyle/>
                    <a:p>
                      <a:pPr algn="r" fontAlgn="t"/>
                      <a:r>
                        <a:rPr lang="es-CO" sz="1100" b="1" u="none" strike="noStrike" dirty="0">
                          <a:effectLst/>
                        </a:rPr>
                        <a:t>45</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2574426928"/>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738" marR="738" marT="73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738" marR="738" marT="73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3433383553"/>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b="1" u="none" strike="noStrike" dirty="0">
                          <a:effectLst/>
                        </a:rPr>
                        <a:t>454.874</a:t>
                      </a:r>
                      <a:endParaRPr lang="es-CO" sz="1100" b="1" i="0" u="none" strike="noStrike" dirty="0">
                        <a:solidFill>
                          <a:srgbClr val="000000"/>
                        </a:solidFill>
                        <a:effectLst/>
                        <a:latin typeface="+mn-lt"/>
                      </a:endParaRPr>
                    </a:p>
                  </a:txBody>
                  <a:tcPr marL="738" marR="738" marT="738" marB="0" anchor="ctr"/>
                </a:tc>
                <a:tc>
                  <a:txBody>
                    <a:bodyPr/>
                    <a:lstStyle/>
                    <a:p>
                      <a:pPr algn="ctr" fontAlgn="ctr"/>
                      <a:r>
                        <a:rPr lang="es-CO" sz="1100" b="1" u="none" strike="noStrike" dirty="0">
                          <a:effectLst/>
                        </a:rPr>
                        <a:t>67.929</a:t>
                      </a:r>
                      <a:endParaRPr lang="es-CO" sz="1100" b="1" i="0" u="none" strike="noStrike" dirty="0">
                        <a:solidFill>
                          <a:srgbClr val="000000"/>
                        </a:solidFill>
                        <a:effectLst/>
                        <a:latin typeface="+mn-lt"/>
                      </a:endParaRPr>
                    </a:p>
                  </a:txBody>
                  <a:tcPr marL="738" marR="738" marT="738" marB="0" anchor="ctr"/>
                </a:tc>
                <a:tc>
                  <a:txBody>
                    <a:bodyPr/>
                    <a:lstStyle/>
                    <a:p>
                      <a:pPr algn="ctr" fontAlgn="ctr"/>
                      <a:r>
                        <a:rPr lang="es-CO" sz="1100" b="1" u="none" strike="noStrike">
                          <a:effectLst/>
                        </a:rPr>
                        <a:t>49.499</a:t>
                      </a:r>
                      <a:endParaRPr lang="es-CO" sz="1100" b="1" i="0" u="none" strike="noStrike">
                        <a:solidFill>
                          <a:srgbClr val="000000"/>
                        </a:solidFill>
                        <a:effectLst/>
                        <a:latin typeface="+mn-lt"/>
                      </a:endParaRPr>
                    </a:p>
                  </a:txBody>
                  <a:tcPr marL="738" marR="738" marT="738" marB="0" anchor="ctr"/>
                </a:tc>
                <a:tc>
                  <a:txBody>
                    <a:bodyPr/>
                    <a:lstStyle/>
                    <a:p>
                      <a:pPr algn="ctr" fontAlgn="ctr"/>
                      <a:r>
                        <a:rPr lang="es-CO" sz="1100" b="1" u="none" strike="noStrike">
                          <a:effectLst/>
                        </a:rPr>
                        <a:t>51.841</a:t>
                      </a:r>
                      <a:endParaRPr lang="es-CO" sz="1100" b="1" i="0" u="none" strike="noStrike">
                        <a:solidFill>
                          <a:srgbClr val="000000"/>
                        </a:solidFill>
                        <a:effectLst/>
                        <a:latin typeface="+mn-lt"/>
                      </a:endParaRPr>
                    </a:p>
                  </a:txBody>
                  <a:tcPr marL="738" marR="738" marT="738" marB="0" anchor="ctr"/>
                </a:tc>
                <a:tc>
                  <a:txBody>
                    <a:bodyPr/>
                    <a:lstStyle/>
                    <a:p>
                      <a:pPr algn="ctr" fontAlgn="ctr"/>
                      <a:r>
                        <a:rPr lang="es-CO" sz="1100" b="1" u="none" strike="noStrike" dirty="0">
                          <a:effectLst/>
                        </a:rPr>
                        <a:t>91.314</a:t>
                      </a:r>
                      <a:endParaRPr lang="es-CO" sz="1100" b="1" i="0" u="none" strike="noStrike" dirty="0">
                        <a:solidFill>
                          <a:srgbClr val="000000"/>
                        </a:solidFill>
                        <a:effectLst/>
                        <a:latin typeface="+mn-lt"/>
                      </a:endParaRPr>
                    </a:p>
                  </a:txBody>
                  <a:tcPr marL="738" marR="738" marT="738" marB="0" anchor="ctr"/>
                </a:tc>
                <a:tc>
                  <a:txBody>
                    <a:bodyPr/>
                    <a:lstStyle/>
                    <a:p>
                      <a:pPr algn="ctr" fontAlgn="ctr"/>
                      <a:r>
                        <a:rPr lang="es-CO" sz="1100" b="1" u="none" strike="noStrike" dirty="0">
                          <a:effectLst/>
                        </a:rPr>
                        <a:t>118.423</a:t>
                      </a:r>
                      <a:endParaRPr lang="es-CO" sz="1100" b="1" i="0" u="none" strike="noStrike" dirty="0">
                        <a:solidFill>
                          <a:srgbClr val="000000"/>
                        </a:solidFill>
                        <a:effectLst/>
                        <a:latin typeface="+mn-lt"/>
                      </a:endParaRPr>
                    </a:p>
                  </a:txBody>
                  <a:tcPr marL="738" marR="738" marT="738" marB="0" anchor="ctr"/>
                </a:tc>
                <a:tc>
                  <a:txBody>
                    <a:bodyPr/>
                    <a:lstStyle/>
                    <a:p>
                      <a:pPr algn="ctr" fontAlgn="ctr"/>
                      <a:r>
                        <a:rPr lang="es-CO" sz="1100" b="1" u="none" strike="noStrike" dirty="0">
                          <a:effectLst/>
                        </a:rPr>
                        <a:t>75.868</a:t>
                      </a:r>
                      <a:endParaRPr lang="es-CO" sz="1100" b="1" i="0" u="none" strike="noStrike" dirty="0">
                        <a:solidFill>
                          <a:srgbClr val="000000"/>
                        </a:solidFill>
                        <a:effectLst/>
                        <a:latin typeface="+mn-lt"/>
                      </a:endParaRPr>
                    </a:p>
                  </a:txBody>
                  <a:tcPr marL="738" marR="738" marT="738" marB="0" anchor="ctr"/>
                </a:tc>
                <a:extLst>
                  <a:ext uri="{0D108BD9-81ED-4DB2-BD59-A6C34878D82A}">
                    <a16:rowId xmlns:a16="http://schemas.microsoft.com/office/drawing/2014/main" val="56481281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b="1" u="none" strike="noStrike">
                          <a:effectLst/>
                        </a:rPr>
                        <a:t>107</a:t>
                      </a:r>
                      <a:endParaRPr lang="es-CO" sz="1100" b="1" i="0" u="none" strike="noStrike">
                        <a:solidFill>
                          <a:srgbClr val="000000"/>
                        </a:solidFill>
                        <a:effectLst/>
                        <a:latin typeface="+mn-lt"/>
                      </a:endParaRPr>
                    </a:p>
                  </a:txBody>
                  <a:tcPr marL="738" marR="738" marT="738" marB="0" anchor="ctr"/>
                </a:tc>
                <a:tc>
                  <a:txBody>
                    <a:bodyPr/>
                    <a:lstStyle/>
                    <a:p>
                      <a:pPr algn="ctr" fontAlgn="ctr"/>
                      <a:r>
                        <a:rPr lang="es-CO" sz="1100" b="1" u="none" strike="noStrike" dirty="0">
                          <a:effectLst/>
                        </a:rPr>
                        <a:t>18</a:t>
                      </a:r>
                      <a:endParaRPr lang="es-CO" sz="1100" b="1" i="0" u="none" strike="noStrike" dirty="0">
                        <a:solidFill>
                          <a:srgbClr val="000000"/>
                        </a:solidFill>
                        <a:effectLst/>
                        <a:latin typeface="+mn-lt"/>
                      </a:endParaRPr>
                    </a:p>
                  </a:txBody>
                  <a:tcPr marL="738" marR="738" marT="738" marB="0" anchor="ctr"/>
                </a:tc>
                <a:tc>
                  <a:txBody>
                    <a:bodyPr/>
                    <a:lstStyle/>
                    <a:p>
                      <a:pPr algn="ctr" fontAlgn="ctr"/>
                      <a:r>
                        <a:rPr lang="es-CO" sz="1100" b="1" u="none" strike="noStrike" dirty="0">
                          <a:effectLst/>
                        </a:rPr>
                        <a:t>13</a:t>
                      </a:r>
                      <a:endParaRPr lang="es-CO" sz="1100" b="1" i="0" u="none" strike="noStrike" dirty="0">
                        <a:solidFill>
                          <a:srgbClr val="000000"/>
                        </a:solidFill>
                        <a:effectLst/>
                        <a:latin typeface="+mn-lt"/>
                      </a:endParaRPr>
                    </a:p>
                  </a:txBody>
                  <a:tcPr marL="738" marR="738" marT="738" marB="0" anchor="ctr"/>
                </a:tc>
                <a:tc>
                  <a:txBody>
                    <a:bodyPr/>
                    <a:lstStyle/>
                    <a:p>
                      <a:pPr algn="ctr" fontAlgn="ctr"/>
                      <a:r>
                        <a:rPr lang="es-CO" sz="1100" b="1" u="none" strike="noStrike" dirty="0">
                          <a:effectLst/>
                        </a:rPr>
                        <a:t>11</a:t>
                      </a:r>
                      <a:endParaRPr lang="es-CO" sz="1100" b="1" i="0" u="none" strike="noStrike" dirty="0">
                        <a:solidFill>
                          <a:srgbClr val="000000"/>
                        </a:solidFill>
                        <a:effectLst/>
                        <a:latin typeface="+mn-lt"/>
                      </a:endParaRPr>
                    </a:p>
                  </a:txBody>
                  <a:tcPr marL="738" marR="738" marT="738" marB="0" anchor="ctr"/>
                </a:tc>
                <a:tc>
                  <a:txBody>
                    <a:bodyPr/>
                    <a:lstStyle/>
                    <a:p>
                      <a:pPr algn="ctr" fontAlgn="ctr"/>
                      <a:r>
                        <a:rPr lang="es-CO" sz="1100" b="1" u="none" strike="noStrike">
                          <a:effectLst/>
                        </a:rPr>
                        <a:t>22</a:t>
                      </a:r>
                      <a:endParaRPr lang="es-CO" sz="1100" b="1" i="0" u="none" strike="noStrike">
                        <a:solidFill>
                          <a:srgbClr val="000000"/>
                        </a:solidFill>
                        <a:effectLst/>
                        <a:latin typeface="+mn-lt"/>
                      </a:endParaRPr>
                    </a:p>
                  </a:txBody>
                  <a:tcPr marL="738" marR="738" marT="738" marB="0" anchor="ctr"/>
                </a:tc>
                <a:tc>
                  <a:txBody>
                    <a:bodyPr/>
                    <a:lstStyle/>
                    <a:p>
                      <a:pPr algn="ctr" fontAlgn="ctr"/>
                      <a:r>
                        <a:rPr lang="es-CO" sz="1100" b="1" u="none" strike="noStrike">
                          <a:effectLst/>
                        </a:rPr>
                        <a:t>27</a:t>
                      </a:r>
                      <a:endParaRPr lang="es-CO" sz="1100" b="1" i="0" u="none" strike="noStrike">
                        <a:solidFill>
                          <a:srgbClr val="000000"/>
                        </a:solidFill>
                        <a:effectLst/>
                        <a:latin typeface="+mn-lt"/>
                      </a:endParaRPr>
                    </a:p>
                  </a:txBody>
                  <a:tcPr marL="738" marR="738" marT="738" marB="0" anchor="ctr"/>
                </a:tc>
                <a:tc>
                  <a:txBody>
                    <a:bodyPr/>
                    <a:lstStyle/>
                    <a:p>
                      <a:pPr algn="ctr" fontAlgn="ctr"/>
                      <a:r>
                        <a:rPr lang="es-CO" sz="1100" b="1" u="none" strike="noStrike">
                          <a:effectLst/>
                        </a:rPr>
                        <a:t>16</a:t>
                      </a:r>
                      <a:endParaRPr lang="es-CO" sz="1100" b="1" i="0" u="none" strike="noStrike">
                        <a:solidFill>
                          <a:srgbClr val="000000"/>
                        </a:solidFill>
                        <a:effectLst/>
                        <a:latin typeface="+mn-lt"/>
                      </a:endParaRPr>
                    </a:p>
                  </a:txBody>
                  <a:tcPr marL="738" marR="738" marT="738" marB="0" anchor="ctr"/>
                </a:tc>
                <a:extLst>
                  <a:ext uri="{0D108BD9-81ED-4DB2-BD59-A6C34878D82A}">
                    <a16:rowId xmlns:a16="http://schemas.microsoft.com/office/drawing/2014/main" val="2061258471"/>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738" marR="738" marT="738" marB="0"/>
                </a:tc>
                <a:tc>
                  <a:txBody>
                    <a:bodyPr/>
                    <a:lstStyle/>
                    <a:p>
                      <a:pPr algn="ctr" fontAlgn="ctr"/>
                      <a:r>
                        <a:rPr lang="es-CO" sz="1100" b="1" u="none" strike="noStrike">
                          <a:effectLst/>
                        </a:rPr>
                        <a:t>10,6</a:t>
                      </a:r>
                      <a:endParaRPr lang="es-CO" sz="1100" b="1" i="0" u="none" strike="noStrike">
                        <a:solidFill>
                          <a:srgbClr val="000000"/>
                        </a:solidFill>
                        <a:effectLst/>
                        <a:latin typeface="+mn-lt"/>
                      </a:endParaRPr>
                    </a:p>
                  </a:txBody>
                  <a:tcPr marL="738" marR="738" marT="738" marB="0" anchor="ctr"/>
                </a:tc>
                <a:tc>
                  <a:txBody>
                    <a:bodyPr/>
                    <a:lstStyle/>
                    <a:p>
                      <a:pPr algn="ctr" fontAlgn="ctr"/>
                      <a:r>
                        <a:rPr lang="es-CO" sz="1100" b="1" u="none" strike="noStrike">
                          <a:effectLst/>
                        </a:rPr>
                        <a:t>11,3</a:t>
                      </a:r>
                      <a:endParaRPr lang="es-CO" sz="1100" b="1" i="0" u="none" strike="noStrike">
                        <a:solidFill>
                          <a:srgbClr val="000000"/>
                        </a:solidFill>
                        <a:effectLst/>
                        <a:latin typeface="+mn-lt"/>
                      </a:endParaRPr>
                    </a:p>
                  </a:txBody>
                  <a:tcPr marL="738" marR="738" marT="738" marB="0" anchor="ctr"/>
                </a:tc>
                <a:tc>
                  <a:txBody>
                    <a:bodyPr/>
                    <a:lstStyle/>
                    <a:p>
                      <a:pPr algn="ctr" fontAlgn="ctr"/>
                      <a:r>
                        <a:rPr lang="es-CO" sz="1100" b="1" u="none" strike="noStrike">
                          <a:effectLst/>
                        </a:rPr>
                        <a:t>8,1</a:t>
                      </a:r>
                      <a:endParaRPr lang="es-CO" sz="1100" b="1" i="0" u="none" strike="noStrike">
                        <a:solidFill>
                          <a:srgbClr val="000000"/>
                        </a:solidFill>
                        <a:effectLst/>
                        <a:latin typeface="+mn-lt"/>
                      </a:endParaRPr>
                    </a:p>
                  </a:txBody>
                  <a:tcPr marL="738" marR="738" marT="738" marB="0" anchor="ctr"/>
                </a:tc>
                <a:tc>
                  <a:txBody>
                    <a:bodyPr/>
                    <a:lstStyle/>
                    <a:p>
                      <a:pPr algn="ctr" fontAlgn="ctr"/>
                      <a:r>
                        <a:rPr lang="es-CO" sz="1100" b="1" u="none" strike="noStrike" dirty="0">
                          <a:effectLst/>
                        </a:rPr>
                        <a:t>7,3</a:t>
                      </a:r>
                      <a:endParaRPr lang="es-CO" sz="1100" b="1" i="0" u="none" strike="noStrike" dirty="0">
                        <a:solidFill>
                          <a:srgbClr val="000000"/>
                        </a:solidFill>
                        <a:effectLst/>
                        <a:latin typeface="+mn-lt"/>
                      </a:endParaRPr>
                    </a:p>
                  </a:txBody>
                  <a:tcPr marL="738" marR="738" marT="738" marB="0" anchor="ctr"/>
                </a:tc>
                <a:tc>
                  <a:txBody>
                    <a:bodyPr/>
                    <a:lstStyle/>
                    <a:p>
                      <a:pPr algn="ctr" fontAlgn="ctr"/>
                      <a:r>
                        <a:rPr lang="es-CO" sz="1100" b="1" u="none" strike="noStrike" dirty="0">
                          <a:effectLst/>
                        </a:rPr>
                        <a:t>10,5</a:t>
                      </a:r>
                      <a:endParaRPr lang="es-CO" sz="1100" b="1" i="0" u="none" strike="noStrike" dirty="0">
                        <a:solidFill>
                          <a:srgbClr val="000000"/>
                        </a:solidFill>
                        <a:effectLst/>
                        <a:latin typeface="+mn-lt"/>
                      </a:endParaRPr>
                    </a:p>
                  </a:txBody>
                  <a:tcPr marL="738" marR="738" marT="738" marB="0" anchor="ctr"/>
                </a:tc>
                <a:tc>
                  <a:txBody>
                    <a:bodyPr/>
                    <a:lstStyle/>
                    <a:p>
                      <a:pPr algn="ctr" fontAlgn="ctr"/>
                      <a:r>
                        <a:rPr lang="es-CO" sz="1100" b="1" u="none" strike="noStrike" dirty="0">
                          <a:effectLst/>
                        </a:rPr>
                        <a:t>12,3</a:t>
                      </a:r>
                      <a:endParaRPr lang="es-CO" sz="1100" b="1" i="0" u="none" strike="noStrike" dirty="0">
                        <a:solidFill>
                          <a:srgbClr val="000000"/>
                        </a:solidFill>
                        <a:effectLst/>
                        <a:latin typeface="+mn-lt"/>
                      </a:endParaRPr>
                    </a:p>
                  </a:txBody>
                  <a:tcPr marL="738" marR="738" marT="738" marB="0" anchor="ctr"/>
                </a:tc>
                <a:tc>
                  <a:txBody>
                    <a:bodyPr/>
                    <a:lstStyle/>
                    <a:p>
                      <a:pPr algn="ctr" fontAlgn="ctr"/>
                      <a:r>
                        <a:rPr lang="es-CO" sz="1100" b="1" u="none" strike="noStrike" dirty="0">
                          <a:effectLst/>
                        </a:rPr>
                        <a:t>11,1</a:t>
                      </a:r>
                      <a:endParaRPr lang="es-CO" sz="1100" b="1" i="0" u="none" strike="noStrike" dirty="0">
                        <a:solidFill>
                          <a:srgbClr val="000000"/>
                        </a:solidFill>
                        <a:effectLst/>
                        <a:latin typeface="+mn-lt"/>
                      </a:endParaRPr>
                    </a:p>
                  </a:txBody>
                  <a:tcPr marL="738" marR="738" marT="738" marB="0" anchor="ctr"/>
                </a:tc>
                <a:extLst>
                  <a:ext uri="{0D108BD9-81ED-4DB2-BD59-A6C34878D82A}">
                    <a16:rowId xmlns:a16="http://schemas.microsoft.com/office/drawing/2014/main" val="2330624154"/>
                  </a:ext>
                </a:extLst>
              </a:tr>
            </a:tbl>
          </a:graphicData>
        </a:graphic>
      </p:graphicFrame>
    </p:spTree>
    <p:extLst>
      <p:ext uri="{BB962C8B-B14F-4D97-AF65-F5344CB8AC3E}">
        <p14:creationId xmlns:p14="http://schemas.microsoft.com/office/powerpoint/2010/main" val="2097721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duotone>
              <a:schemeClr val="bg2">
                <a:shade val="45000"/>
                <a:satMod val="135000"/>
              </a:schemeClr>
              <a:prstClr val="white"/>
            </a:duotone>
          </a:blip>
          <a:srcRect t="24443" r="-202" b="281"/>
          <a:stretch/>
        </p:blipFill>
        <p:spPr>
          <a:xfrm>
            <a:off x="0" y="-27384"/>
            <a:ext cx="12220194" cy="6885151"/>
          </a:xfrm>
          <a:prstGeom prst="rect">
            <a:avLst/>
          </a:prstGeom>
        </p:spPr>
      </p:pic>
      <p:sp>
        <p:nvSpPr>
          <p:cNvPr id="5" name="object 5"/>
          <p:cNvSpPr txBox="1">
            <a:spLocks noGrp="1"/>
          </p:cNvSpPr>
          <p:nvPr>
            <p:ph type="title" idx="4294967295"/>
          </p:nvPr>
        </p:nvSpPr>
        <p:spPr>
          <a:xfrm>
            <a:off x="1775520" y="2816404"/>
            <a:ext cx="8064896" cy="1116652"/>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z="3600" spc="159" dirty="0"/>
              <a:t>SUBMÓDULO CARACTERÍSTICAS VIAJE</a:t>
            </a:r>
            <a:br>
              <a:rPr lang="es-MX" sz="3600" spc="159" dirty="0"/>
            </a:br>
            <a:r>
              <a:rPr lang="es-MX" sz="3600" spc="159" dirty="0"/>
              <a:t>TIEMPO DE VIAJE PARA CAMINATA</a:t>
            </a:r>
            <a:endParaRPr lang="es-MX" sz="3600"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3026373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87</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6" y="285890"/>
            <a:ext cx="7098399"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chemeClr val="tx1"/>
                </a:solidFill>
                <a:latin typeface="+mn-lt"/>
              </a:rPr>
              <a:t>TIEMPO CAMINATA </a:t>
            </a:r>
            <a:r>
              <a:rPr lang="es-MX" sz="2363" spc="101" dirty="0">
                <a:solidFill>
                  <a:schemeClr val="tx1"/>
                </a:solidFill>
                <a:latin typeface="+mn-lt"/>
              </a:rPr>
              <a:t>DESTINO MÁS FRECUENTE</a:t>
            </a:r>
          </a:p>
          <a:p>
            <a:pPr marL="8573" marR="3429">
              <a:spcBef>
                <a:spcPts val="68"/>
              </a:spcBef>
            </a:pPr>
            <a:r>
              <a:rPr lang="es-MX" sz="2360" spc="101" dirty="0">
                <a:solidFill>
                  <a:schemeClr val="accent3">
                    <a:lumMod val="75000"/>
                  </a:schemeClr>
                </a:solidFill>
              </a:rPr>
              <a:t>(PARA QUIENES CAMINAN)</a:t>
            </a:r>
            <a:endParaRPr lang="es-MX" sz="2360" spc="84" dirty="0">
              <a:solidFill>
                <a:schemeClr val="tx1"/>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¿Cuántos minutos en promedio toma la caminata a su destino más frecuente?</a:t>
            </a:r>
          </a:p>
        </p:txBody>
      </p:sp>
      <p:sp>
        <p:nvSpPr>
          <p:cNvPr id="34" name="object 4">
            <a:extLst>
              <a:ext uri="{FF2B5EF4-FFF2-40B4-BE49-F238E27FC236}">
                <a16:creationId xmlns:a16="http://schemas.microsoft.com/office/drawing/2014/main" id="{A7157F5C-9DC2-425E-A31F-74B0C3BE6816}"/>
              </a:ext>
            </a:extLst>
          </p:cNvPr>
          <p:cNvSpPr txBox="1"/>
          <p:nvPr/>
        </p:nvSpPr>
        <p:spPr>
          <a:xfrm>
            <a:off x="1177211"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87886" y="15972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531531"/>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531531"/>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097258"/>
            <a:ext cx="2310000" cy="615992"/>
            <a:chOff x="9536152" y="5954085"/>
            <a:chExt cx="2310000" cy="615992"/>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310000" cy="577804"/>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632740"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748072"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7</a:t>
              </a:r>
            </a:p>
            <a:p>
              <a:r>
                <a:rPr lang="es-CO" sz="1100" dirty="0">
                  <a:solidFill>
                    <a:schemeClr val="accent3">
                      <a:lumMod val="75000"/>
                    </a:schemeClr>
                  </a:solidFill>
                  <a:latin typeface="+mn-lt"/>
                </a:rPr>
                <a:t>Prom. Min 31</a:t>
              </a:r>
            </a:p>
          </p:txBody>
        </p:sp>
        <p:sp>
          <p:nvSpPr>
            <p:cNvPr id="46" name="Rectángulo 45">
              <a:extLst>
                <a:ext uri="{FF2B5EF4-FFF2-40B4-BE49-F238E27FC236}">
                  <a16:creationId xmlns:a16="http://schemas.microsoft.com/office/drawing/2014/main" id="{D5F9245A-0C99-438C-B355-70E62718812E}"/>
                </a:ext>
              </a:extLst>
            </p:cNvPr>
            <p:cNvSpPr/>
            <p:nvPr/>
          </p:nvSpPr>
          <p:spPr>
            <a:xfrm>
              <a:off x="10617080"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732412" y="5954085"/>
              <a:ext cx="981359" cy="600164"/>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9</a:t>
              </a:r>
            </a:p>
            <a:p>
              <a:r>
                <a:rPr lang="es-CO" sz="1100" dirty="0">
                  <a:solidFill>
                    <a:schemeClr val="accent3">
                      <a:lumMod val="75000"/>
                    </a:schemeClr>
                  </a:solidFill>
                  <a:latin typeface="+mn-lt"/>
                </a:rPr>
                <a:t>Prom. Min 30</a:t>
              </a:r>
            </a:p>
          </p:txBody>
        </p:sp>
      </p:grpSp>
      <p:grpSp>
        <p:nvGrpSpPr>
          <p:cNvPr id="50" name="Grupo 49"/>
          <p:cNvGrpSpPr/>
          <p:nvPr/>
        </p:nvGrpSpPr>
        <p:grpSpPr>
          <a:xfrm>
            <a:off x="1487488" y="6126537"/>
            <a:ext cx="1411225" cy="600164"/>
            <a:chOff x="8433990" y="5969913"/>
            <a:chExt cx="1411225" cy="600164"/>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411225" cy="554890"/>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578006"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693338" y="5969913"/>
              <a:ext cx="981359" cy="600164"/>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16</a:t>
              </a:r>
            </a:p>
            <a:p>
              <a:r>
                <a:rPr lang="es-CO" sz="1100" dirty="0">
                  <a:solidFill>
                    <a:schemeClr val="accent3">
                      <a:lumMod val="75000"/>
                    </a:schemeClr>
                  </a:solidFill>
                  <a:latin typeface="+mn-lt"/>
                </a:rPr>
                <a:t>Prom. Min 31</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844880" y="1599103"/>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533378"/>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256240" y="6125376"/>
            <a:ext cx="3096344" cy="615992"/>
            <a:chOff x="8112224" y="6309320"/>
            <a:chExt cx="3096344" cy="615992"/>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112224" y="6325148"/>
              <a:ext cx="3075766" cy="58549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184232"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276536"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6</a:t>
              </a:r>
            </a:p>
            <a:p>
              <a:r>
                <a:rPr lang="es-CO" sz="1100" dirty="0">
                  <a:solidFill>
                    <a:schemeClr val="accent3">
                      <a:lumMod val="75000"/>
                    </a:schemeClr>
                  </a:solidFill>
                  <a:latin typeface="+mn-lt"/>
                </a:rPr>
                <a:t>Prom. Min 34</a:t>
              </a:r>
            </a:p>
          </p:txBody>
        </p:sp>
        <p:sp>
          <p:nvSpPr>
            <p:cNvPr id="60" name="Rectángulo 59">
              <a:extLst>
                <a:ext uri="{FF2B5EF4-FFF2-40B4-BE49-F238E27FC236}">
                  <a16:creationId xmlns:a16="http://schemas.microsoft.com/office/drawing/2014/main" id="{D5F9245A-0C99-438C-B355-70E62718812E}"/>
                </a:ext>
              </a:extLst>
            </p:cNvPr>
            <p:cNvSpPr/>
            <p:nvPr/>
          </p:nvSpPr>
          <p:spPr>
            <a:xfrm>
              <a:off x="9192344"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242348" y="6325148"/>
              <a:ext cx="981359" cy="600164"/>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8</a:t>
              </a:r>
            </a:p>
            <a:p>
              <a:r>
                <a:rPr lang="es-CO" sz="1100" dirty="0">
                  <a:solidFill>
                    <a:schemeClr val="accent3">
                      <a:lumMod val="75000"/>
                    </a:schemeClr>
                  </a:solidFill>
                  <a:latin typeface="+mn-lt"/>
                </a:rPr>
                <a:t>Prom. Min 24</a:t>
              </a:r>
            </a:p>
          </p:txBody>
        </p:sp>
        <p:sp>
          <p:nvSpPr>
            <p:cNvPr id="62" name="Rectángulo 61">
              <a:extLst>
                <a:ext uri="{FF2B5EF4-FFF2-40B4-BE49-F238E27FC236}">
                  <a16:creationId xmlns:a16="http://schemas.microsoft.com/office/drawing/2014/main" id="{D5F9245A-0C99-438C-B355-70E62718812E}"/>
                </a:ext>
              </a:extLst>
            </p:cNvPr>
            <p:cNvSpPr/>
            <p:nvPr/>
          </p:nvSpPr>
          <p:spPr>
            <a:xfrm>
              <a:off x="10111877"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227209" y="6309320"/>
              <a:ext cx="981359" cy="600164"/>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2</a:t>
              </a:r>
            </a:p>
            <a:p>
              <a:r>
                <a:rPr lang="es-CO" sz="1100" dirty="0">
                  <a:solidFill>
                    <a:schemeClr val="accent3">
                      <a:lumMod val="75000"/>
                    </a:schemeClr>
                  </a:solidFill>
                  <a:latin typeface="+mn-lt"/>
                </a:rPr>
                <a:t>Prom. Min 55</a:t>
              </a:r>
            </a:p>
          </p:txBody>
        </p:sp>
      </p:grpSp>
      <p:graphicFrame>
        <p:nvGraphicFramePr>
          <p:cNvPr id="6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741058163"/>
              </p:ext>
            </p:extLst>
          </p:nvPr>
        </p:nvGraphicFramePr>
        <p:xfrm>
          <a:off x="4583832" y="1761099"/>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572347382"/>
              </p:ext>
            </p:extLst>
          </p:nvPr>
        </p:nvGraphicFramePr>
        <p:xfrm>
          <a:off x="695400" y="1749655"/>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704138737"/>
              </p:ext>
            </p:extLst>
          </p:nvPr>
        </p:nvGraphicFramePr>
        <p:xfrm>
          <a:off x="8400256" y="1762946"/>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96778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88</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839416"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119333" y="5877272"/>
            <a:ext cx="4104455" cy="601325"/>
            <a:chOff x="8741419" y="6093296"/>
            <a:chExt cx="3960440" cy="60132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741419" y="6094457"/>
              <a:ext cx="3960440" cy="599003"/>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790001" y="6094457"/>
              <a:ext cx="946926" cy="600164"/>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2</a:t>
              </a:r>
            </a:p>
            <a:p>
              <a:r>
                <a:rPr lang="es-CO" sz="1100" dirty="0">
                  <a:solidFill>
                    <a:schemeClr val="accent3">
                      <a:lumMod val="75000"/>
                    </a:schemeClr>
                  </a:solidFill>
                  <a:latin typeface="+mn-lt"/>
                </a:rPr>
                <a:t>Prom. Min 90</a:t>
              </a:r>
            </a:p>
          </p:txBody>
        </p:sp>
        <p:sp>
          <p:nvSpPr>
            <p:cNvPr id="29" name="Rectángulo 28">
              <a:extLst>
                <a:ext uri="{FF2B5EF4-FFF2-40B4-BE49-F238E27FC236}">
                  <a16:creationId xmlns:a16="http://schemas.microsoft.com/office/drawing/2014/main" id="{461041FA-1E69-482B-9D93-F3E7E1F99E3E}"/>
                </a:ext>
              </a:extLst>
            </p:cNvPr>
            <p:cNvSpPr/>
            <p:nvPr/>
          </p:nvSpPr>
          <p:spPr>
            <a:xfrm>
              <a:off x="8813427"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8859798" y="6094457"/>
              <a:ext cx="946926" cy="600164"/>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5</a:t>
              </a:r>
            </a:p>
            <a:p>
              <a:r>
                <a:rPr lang="es-CO" sz="1100" dirty="0">
                  <a:solidFill>
                    <a:schemeClr val="accent3">
                      <a:lumMod val="75000"/>
                    </a:schemeClr>
                  </a:solidFill>
                  <a:latin typeface="+mn-lt"/>
                </a:rPr>
                <a:t>Prom. Min 15</a:t>
              </a:r>
            </a:p>
          </p:txBody>
        </p:sp>
        <p:sp>
          <p:nvSpPr>
            <p:cNvPr id="31" name="Rectángulo 30">
              <a:extLst>
                <a:ext uri="{FF2B5EF4-FFF2-40B4-BE49-F238E27FC236}">
                  <a16:creationId xmlns:a16="http://schemas.microsoft.com/office/drawing/2014/main" id="{D5F9245A-0C99-438C-B355-70E62718812E}"/>
                </a:ext>
              </a:extLst>
            </p:cNvPr>
            <p:cNvSpPr/>
            <p:nvPr/>
          </p:nvSpPr>
          <p:spPr>
            <a:xfrm>
              <a:off x="9743629"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617421" y="6170101"/>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87839"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4</a:t>
              </a:r>
            </a:p>
            <a:p>
              <a:r>
                <a:rPr lang="es-CO" sz="1100" dirty="0">
                  <a:solidFill>
                    <a:schemeClr val="accent3">
                      <a:lumMod val="75000"/>
                    </a:schemeClr>
                  </a:solidFill>
                  <a:latin typeface="+mn-lt"/>
                </a:rPr>
                <a:t>Prom. Min 63</a:t>
              </a:r>
            </a:p>
          </p:txBody>
        </p:sp>
        <p:sp>
          <p:nvSpPr>
            <p:cNvPr id="34" name="Rectángulo 33">
              <a:extLst>
                <a:ext uri="{FF2B5EF4-FFF2-40B4-BE49-F238E27FC236}">
                  <a16:creationId xmlns:a16="http://schemas.microsoft.com/office/drawing/2014/main" id="{D5F9245A-0C99-438C-B355-70E62718812E}"/>
                </a:ext>
              </a:extLst>
            </p:cNvPr>
            <p:cNvSpPr/>
            <p:nvPr/>
          </p:nvSpPr>
          <p:spPr>
            <a:xfrm>
              <a:off x="1163193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702348" y="6093296"/>
              <a:ext cx="946926" cy="600164"/>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5</a:t>
              </a:r>
            </a:p>
            <a:p>
              <a:r>
                <a:rPr lang="es-CO" sz="1100" dirty="0">
                  <a:solidFill>
                    <a:schemeClr val="accent3">
                      <a:lumMod val="75000"/>
                    </a:schemeClr>
                  </a:solidFill>
                  <a:latin typeface="+mn-lt"/>
                </a:rPr>
                <a:t>Prom. Min 15</a:t>
              </a:r>
            </a:p>
          </p:txBody>
        </p:sp>
      </p:grpSp>
      <p:sp>
        <p:nvSpPr>
          <p:cNvPr id="26"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¿Cuántos minutos en promedio toma la caminata a su destino más frecuente?</a:t>
            </a:r>
          </a:p>
        </p:txBody>
      </p:sp>
      <p:sp>
        <p:nvSpPr>
          <p:cNvPr id="36" name="object 2"/>
          <p:cNvSpPr txBox="1">
            <a:spLocks/>
          </p:cNvSpPr>
          <p:nvPr/>
        </p:nvSpPr>
        <p:spPr>
          <a:xfrm>
            <a:off x="581776" y="285890"/>
            <a:ext cx="7098399" cy="748283"/>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chemeClr val="tx1"/>
                </a:solidFill>
                <a:latin typeface="+mn-lt"/>
              </a:rPr>
              <a:t>TIEMPO CAMINATA </a:t>
            </a:r>
            <a:r>
              <a:rPr lang="es-MX" sz="2363" spc="101" dirty="0">
                <a:solidFill>
                  <a:schemeClr val="tx1"/>
                </a:solidFill>
                <a:latin typeface="+mn-lt"/>
              </a:rPr>
              <a:t>DESTINO MÁS FRECUENTE</a:t>
            </a:r>
          </a:p>
          <a:p>
            <a:pPr marL="8573" marR="3429">
              <a:spcBef>
                <a:spcPts val="68"/>
              </a:spcBef>
            </a:pPr>
            <a:r>
              <a:rPr lang="es-MX" sz="2360" spc="101" dirty="0">
                <a:solidFill>
                  <a:schemeClr val="accent3">
                    <a:lumMod val="75000"/>
                  </a:schemeClr>
                </a:solidFill>
              </a:rPr>
              <a:t>(PARA QUIENES CAMINAN)</a:t>
            </a:r>
            <a:endParaRPr lang="es-MX" sz="2360" spc="84" dirty="0">
              <a:solidFill>
                <a:schemeClr val="tx1"/>
              </a:solidFill>
              <a:latin typeface="+mn-lt"/>
            </a:endParaRPr>
          </a:p>
        </p:txBody>
      </p:sp>
      <p:graphicFrame>
        <p:nvGraphicFramePr>
          <p:cNvPr id="3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147020431"/>
              </p:ext>
            </p:extLst>
          </p:nvPr>
        </p:nvGraphicFramePr>
        <p:xfrm>
          <a:off x="-24680"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883253992"/>
              </p:ext>
            </p:extLst>
          </p:nvPr>
        </p:nvGraphicFramePr>
        <p:xfrm>
          <a:off x="5457604" y="1718044"/>
          <a:ext cx="6399036" cy="2359028"/>
        </p:xfrm>
        <a:graphic>
          <a:graphicData uri="http://schemas.openxmlformats.org/drawingml/2006/table">
            <a:tbl>
              <a:tblPr>
                <a:tableStyleId>{69C7853C-536D-4A76-A0AE-DD22124D55A5}</a:tableStyleId>
              </a:tblPr>
              <a:tblGrid>
                <a:gridCol w="1359036">
                  <a:extLst>
                    <a:ext uri="{9D8B030D-6E8A-4147-A177-3AD203B41FA5}">
                      <a16:colId xmlns:a16="http://schemas.microsoft.com/office/drawing/2014/main" val="2221465866"/>
                    </a:ext>
                  </a:extLst>
                </a:gridCol>
                <a:gridCol w="720000">
                  <a:extLst>
                    <a:ext uri="{9D8B030D-6E8A-4147-A177-3AD203B41FA5}">
                      <a16:colId xmlns:a16="http://schemas.microsoft.com/office/drawing/2014/main" val="4004856666"/>
                    </a:ext>
                  </a:extLst>
                </a:gridCol>
                <a:gridCol w="720000">
                  <a:extLst>
                    <a:ext uri="{9D8B030D-6E8A-4147-A177-3AD203B41FA5}">
                      <a16:colId xmlns:a16="http://schemas.microsoft.com/office/drawing/2014/main" val="3742131804"/>
                    </a:ext>
                  </a:extLst>
                </a:gridCol>
                <a:gridCol w="720000">
                  <a:extLst>
                    <a:ext uri="{9D8B030D-6E8A-4147-A177-3AD203B41FA5}">
                      <a16:colId xmlns:a16="http://schemas.microsoft.com/office/drawing/2014/main" val="2890710899"/>
                    </a:ext>
                  </a:extLst>
                </a:gridCol>
                <a:gridCol w="720000">
                  <a:extLst>
                    <a:ext uri="{9D8B030D-6E8A-4147-A177-3AD203B41FA5}">
                      <a16:colId xmlns:a16="http://schemas.microsoft.com/office/drawing/2014/main" val="4025829367"/>
                    </a:ext>
                  </a:extLst>
                </a:gridCol>
                <a:gridCol w="720000">
                  <a:extLst>
                    <a:ext uri="{9D8B030D-6E8A-4147-A177-3AD203B41FA5}">
                      <a16:colId xmlns:a16="http://schemas.microsoft.com/office/drawing/2014/main" val="827734027"/>
                    </a:ext>
                  </a:extLst>
                </a:gridCol>
                <a:gridCol w="720000">
                  <a:extLst>
                    <a:ext uri="{9D8B030D-6E8A-4147-A177-3AD203B41FA5}">
                      <a16:colId xmlns:a16="http://schemas.microsoft.com/office/drawing/2014/main" val="2818266193"/>
                    </a:ext>
                  </a:extLst>
                </a:gridCol>
                <a:gridCol w="720000">
                  <a:extLst>
                    <a:ext uri="{9D8B030D-6E8A-4147-A177-3AD203B41FA5}">
                      <a16:colId xmlns:a16="http://schemas.microsoft.com/office/drawing/2014/main" val="2114202798"/>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862" marR="862" marT="862"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862" marR="862" marT="862"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862" marR="862" marT="862"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59970133"/>
                  </a:ext>
                </a:extLst>
              </a:tr>
              <a:tr h="32125">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862" marR="862" marT="862"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862" marR="862" marT="862"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862" marR="862" marT="862"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862" marR="862" marT="862"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862" marR="862" marT="862"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862" marR="862" marT="862" marB="0" anchor="b"/>
                </a:tc>
                <a:extLst>
                  <a:ext uri="{0D108BD9-81ED-4DB2-BD59-A6C34878D82A}">
                    <a16:rowId xmlns:a16="http://schemas.microsoft.com/office/drawing/2014/main" val="1115349463"/>
                  </a:ext>
                </a:extLst>
              </a:tr>
              <a:tr h="0">
                <a:tc>
                  <a:txBody>
                    <a:bodyPr/>
                    <a:lstStyle/>
                    <a:p>
                      <a:pPr algn="r" fontAlgn="t"/>
                      <a:r>
                        <a:rPr lang="es-CO" sz="1100" b="1" u="none" strike="noStrike" dirty="0">
                          <a:effectLst/>
                        </a:rPr>
                        <a:t>2</a:t>
                      </a:r>
                      <a:endParaRPr lang="es-CO" sz="1100" b="1" i="0" u="none" strike="noStrike" dirty="0">
                        <a:solidFill>
                          <a:srgbClr val="000000"/>
                        </a:solidFill>
                        <a:effectLst/>
                        <a:latin typeface="+mn-lt"/>
                      </a:endParaRPr>
                    </a:p>
                  </a:txBody>
                  <a:tcPr marL="862" marR="862" marT="862" marB="0"/>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extLst>
                  <a:ext uri="{0D108BD9-81ED-4DB2-BD59-A6C34878D82A}">
                    <a16:rowId xmlns:a16="http://schemas.microsoft.com/office/drawing/2014/main" val="1283897076"/>
                  </a:ext>
                </a:extLst>
              </a:tr>
              <a:tr h="0">
                <a:tc>
                  <a:txBody>
                    <a:bodyPr/>
                    <a:lstStyle/>
                    <a:p>
                      <a:pPr algn="r" fontAlgn="t"/>
                      <a:r>
                        <a:rPr lang="es-CO" sz="1100" b="1" u="none" strike="noStrike" dirty="0">
                          <a:effectLst/>
                        </a:rPr>
                        <a:t>5</a:t>
                      </a:r>
                      <a:endParaRPr lang="es-CO" sz="1100" b="1" i="0" u="none" strike="noStrike" dirty="0">
                        <a:solidFill>
                          <a:srgbClr val="000000"/>
                        </a:solidFill>
                        <a:effectLst/>
                        <a:latin typeface="+mn-lt"/>
                      </a:endParaRPr>
                    </a:p>
                  </a:txBody>
                  <a:tcPr marL="862" marR="862" marT="862"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44%</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extLst>
                  <a:ext uri="{0D108BD9-81ED-4DB2-BD59-A6C34878D82A}">
                    <a16:rowId xmlns:a16="http://schemas.microsoft.com/office/drawing/2014/main" val="2756886326"/>
                  </a:ext>
                </a:extLst>
              </a:tr>
              <a:tr h="0">
                <a:tc>
                  <a:txBody>
                    <a:bodyPr/>
                    <a:lstStyle/>
                    <a:p>
                      <a:pPr algn="r" fontAlgn="t"/>
                      <a:r>
                        <a:rPr lang="es-CO" sz="1100" b="1" u="none" strike="noStrike" dirty="0">
                          <a:effectLst/>
                        </a:rPr>
                        <a:t>10</a:t>
                      </a:r>
                      <a:endParaRPr lang="es-CO" sz="1100" b="1" i="0" u="none" strike="noStrike" dirty="0">
                        <a:solidFill>
                          <a:srgbClr val="000000"/>
                        </a:solidFill>
                        <a:effectLst/>
                        <a:latin typeface="+mn-lt"/>
                      </a:endParaRPr>
                    </a:p>
                  </a:txBody>
                  <a:tcPr marL="862" marR="862" marT="862" marB="0"/>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30%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862" marR="862" marT="862" marB="0" anchor="ctr"/>
                </a:tc>
                <a:extLst>
                  <a:ext uri="{0D108BD9-81ED-4DB2-BD59-A6C34878D82A}">
                    <a16:rowId xmlns:a16="http://schemas.microsoft.com/office/drawing/2014/main" val="1721383870"/>
                  </a:ext>
                </a:extLst>
              </a:tr>
              <a:tr h="0">
                <a:tc>
                  <a:txBody>
                    <a:bodyPr/>
                    <a:lstStyle/>
                    <a:p>
                      <a:pPr algn="r" fontAlgn="t"/>
                      <a:r>
                        <a:rPr lang="es-CO" sz="1100" b="1" u="none" strike="noStrike">
                          <a:effectLst/>
                        </a:rPr>
                        <a:t>15</a:t>
                      </a:r>
                      <a:endParaRPr lang="es-CO" sz="1100" b="1" i="0" u="none" strike="noStrike">
                        <a:solidFill>
                          <a:srgbClr val="000000"/>
                        </a:solidFill>
                        <a:effectLst/>
                        <a:latin typeface="+mn-lt"/>
                      </a:endParaRPr>
                    </a:p>
                  </a:txBody>
                  <a:tcPr marL="862" marR="862" marT="862" marB="0"/>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41%</a:t>
                      </a:r>
                      <a:endParaRPr lang="es-CO" sz="1100" b="0" i="0" u="none" strike="noStrike">
                        <a:solidFill>
                          <a:srgbClr val="000000"/>
                        </a:solidFill>
                        <a:effectLst/>
                        <a:latin typeface="+mn-lt"/>
                      </a:endParaRPr>
                    </a:p>
                  </a:txBody>
                  <a:tcPr marL="862" marR="862" marT="862" marB="0" anchor="ctr"/>
                </a:tc>
                <a:extLst>
                  <a:ext uri="{0D108BD9-81ED-4DB2-BD59-A6C34878D82A}">
                    <a16:rowId xmlns:a16="http://schemas.microsoft.com/office/drawing/2014/main" val="813207329"/>
                  </a:ext>
                </a:extLst>
              </a:tr>
              <a:tr h="0">
                <a:tc>
                  <a:txBody>
                    <a:bodyPr/>
                    <a:lstStyle/>
                    <a:p>
                      <a:pPr algn="r" fontAlgn="t"/>
                      <a:r>
                        <a:rPr lang="es-CO" sz="1100" b="1" u="none" strike="noStrike">
                          <a:effectLst/>
                        </a:rPr>
                        <a:t>20</a:t>
                      </a:r>
                      <a:endParaRPr lang="es-CO" sz="1100" b="1" i="0" u="none" strike="noStrike">
                        <a:solidFill>
                          <a:srgbClr val="000000"/>
                        </a:solidFill>
                        <a:effectLst/>
                        <a:latin typeface="+mn-lt"/>
                      </a:endParaRPr>
                    </a:p>
                  </a:txBody>
                  <a:tcPr marL="862" marR="862" marT="862" marB="0"/>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62%</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extLst>
                  <a:ext uri="{0D108BD9-81ED-4DB2-BD59-A6C34878D82A}">
                    <a16:rowId xmlns:a16="http://schemas.microsoft.com/office/drawing/2014/main" val="2071224706"/>
                  </a:ext>
                </a:extLst>
              </a:tr>
              <a:tr h="0">
                <a:tc>
                  <a:txBody>
                    <a:bodyPr/>
                    <a:lstStyle/>
                    <a:p>
                      <a:pPr algn="r" fontAlgn="t"/>
                      <a:r>
                        <a:rPr lang="es-CO" sz="1100" b="1" u="none" strike="noStrike" dirty="0">
                          <a:effectLst/>
                        </a:rPr>
                        <a:t>30</a:t>
                      </a:r>
                      <a:endParaRPr lang="es-CO" sz="1100" b="1" i="0" u="none" strike="noStrike" dirty="0">
                        <a:solidFill>
                          <a:srgbClr val="000000"/>
                        </a:solidFill>
                        <a:effectLst/>
                        <a:latin typeface="+mn-lt"/>
                      </a:endParaRPr>
                    </a:p>
                  </a:txBody>
                  <a:tcPr marL="862" marR="862" marT="862"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862" marR="862" marT="862" marB="0" anchor="ctr"/>
                </a:tc>
                <a:extLst>
                  <a:ext uri="{0D108BD9-81ED-4DB2-BD59-A6C34878D82A}">
                    <a16:rowId xmlns:a16="http://schemas.microsoft.com/office/drawing/2014/main" val="2423609247"/>
                  </a:ext>
                </a:extLst>
              </a:tr>
              <a:tr h="0">
                <a:tc>
                  <a:txBody>
                    <a:bodyPr/>
                    <a:lstStyle/>
                    <a:p>
                      <a:pPr algn="r" fontAlgn="t"/>
                      <a:r>
                        <a:rPr lang="es-CO" sz="1100" b="1" u="none" strike="noStrike" dirty="0">
                          <a:effectLst/>
                        </a:rPr>
                        <a:t>90</a:t>
                      </a:r>
                      <a:endParaRPr lang="es-CO" sz="1100" b="1" i="0" u="none" strike="noStrike" dirty="0">
                        <a:solidFill>
                          <a:srgbClr val="000000"/>
                        </a:solidFill>
                        <a:effectLst/>
                        <a:latin typeface="+mn-lt"/>
                      </a:endParaRPr>
                    </a:p>
                  </a:txBody>
                  <a:tcPr marL="862" marR="862" marT="862" marB="0"/>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56%</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59%</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extLst>
                  <a:ext uri="{0D108BD9-81ED-4DB2-BD59-A6C34878D82A}">
                    <a16:rowId xmlns:a16="http://schemas.microsoft.com/office/drawing/2014/main" val="4114920960"/>
                  </a:ext>
                </a:extLst>
              </a:tr>
              <a:tr h="0">
                <a:tc>
                  <a:txBody>
                    <a:bodyPr/>
                    <a:lstStyle/>
                    <a:p>
                      <a:pPr algn="r" fontAlgn="t"/>
                      <a:r>
                        <a:rPr lang="es-CO" sz="1100" b="1" u="none" strike="noStrike">
                          <a:effectLst/>
                        </a:rPr>
                        <a:t>120</a:t>
                      </a:r>
                      <a:endParaRPr lang="es-CO" sz="1100" b="1" i="0" u="none" strike="noStrike">
                        <a:solidFill>
                          <a:srgbClr val="000000"/>
                        </a:solidFill>
                        <a:effectLst/>
                        <a:latin typeface="+mn-lt"/>
                      </a:endParaRPr>
                    </a:p>
                  </a:txBody>
                  <a:tcPr marL="862" marR="862" marT="862"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41%</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862" marR="862" marT="862" marB="0" anchor="ctr"/>
                </a:tc>
                <a:extLst>
                  <a:ext uri="{0D108BD9-81ED-4DB2-BD59-A6C34878D82A}">
                    <a16:rowId xmlns:a16="http://schemas.microsoft.com/office/drawing/2014/main" val="2168523440"/>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862" marR="862" marT="862"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862" marR="862" marT="862"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862" marR="862" marT="862"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862" marR="862" marT="86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862" marR="862" marT="862"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862" marR="862" marT="862" marB="0" anchor="ctr"/>
                </a:tc>
                <a:extLst>
                  <a:ext uri="{0D108BD9-81ED-4DB2-BD59-A6C34878D82A}">
                    <a16:rowId xmlns:a16="http://schemas.microsoft.com/office/drawing/2014/main" val="935914455"/>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862" marR="862" marT="862" marB="0"/>
                </a:tc>
                <a:tc>
                  <a:txBody>
                    <a:bodyPr/>
                    <a:lstStyle/>
                    <a:p>
                      <a:pPr algn="ctr" fontAlgn="ctr"/>
                      <a:r>
                        <a:rPr lang="es-CO" sz="1100" b="1" u="none" strike="noStrike" dirty="0">
                          <a:effectLst/>
                        </a:rPr>
                        <a:t>63.381</a:t>
                      </a:r>
                      <a:endParaRPr lang="es-CO" sz="1100" b="1" i="0" u="none" strike="noStrike" dirty="0">
                        <a:solidFill>
                          <a:srgbClr val="000000"/>
                        </a:solidFill>
                        <a:effectLst/>
                        <a:latin typeface="+mn-lt"/>
                      </a:endParaRPr>
                    </a:p>
                  </a:txBody>
                  <a:tcPr marL="862" marR="862" marT="862" marB="0" anchor="ctr"/>
                </a:tc>
                <a:tc>
                  <a:txBody>
                    <a:bodyPr/>
                    <a:lstStyle/>
                    <a:p>
                      <a:pPr algn="ctr" fontAlgn="ctr"/>
                      <a:r>
                        <a:rPr lang="es-CO" sz="1100" b="1" u="none" strike="noStrike" dirty="0">
                          <a:effectLst/>
                        </a:rPr>
                        <a:t>4.875</a:t>
                      </a:r>
                      <a:endParaRPr lang="es-CO" sz="1100" b="1" i="0" u="none" strike="noStrike" dirty="0">
                        <a:solidFill>
                          <a:srgbClr val="000000"/>
                        </a:solidFill>
                        <a:effectLst/>
                        <a:latin typeface="+mn-lt"/>
                      </a:endParaRPr>
                    </a:p>
                  </a:txBody>
                  <a:tcPr marL="862" marR="862" marT="862" marB="0" anchor="ctr"/>
                </a:tc>
                <a:tc>
                  <a:txBody>
                    <a:bodyPr/>
                    <a:lstStyle/>
                    <a:p>
                      <a:pPr algn="ctr" fontAlgn="ctr"/>
                      <a:r>
                        <a:rPr lang="es-CO" sz="1100" b="1" u="none" strike="noStrike">
                          <a:effectLst/>
                        </a:rPr>
                        <a:t>15.645</a:t>
                      </a:r>
                      <a:endParaRPr lang="es-CO" sz="1100" b="1" i="0" u="none" strike="noStrike">
                        <a:solidFill>
                          <a:srgbClr val="000000"/>
                        </a:solidFill>
                        <a:effectLst/>
                        <a:latin typeface="+mn-lt"/>
                      </a:endParaRPr>
                    </a:p>
                  </a:txBody>
                  <a:tcPr marL="862" marR="862" marT="862" marB="0" anchor="ctr"/>
                </a:tc>
                <a:tc>
                  <a:txBody>
                    <a:bodyPr/>
                    <a:lstStyle/>
                    <a:p>
                      <a:pPr algn="ctr" fontAlgn="ctr"/>
                      <a:r>
                        <a:rPr lang="es-CO" sz="1100" b="1" u="none" strike="noStrike" dirty="0">
                          <a:effectLst/>
                        </a:rPr>
                        <a:t>4.259</a:t>
                      </a:r>
                      <a:endParaRPr lang="es-CO" sz="1100" b="1" i="0" u="none" strike="noStrike" dirty="0">
                        <a:solidFill>
                          <a:srgbClr val="000000"/>
                        </a:solidFill>
                        <a:effectLst/>
                        <a:latin typeface="+mn-lt"/>
                      </a:endParaRPr>
                    </a:p>
                  </a:txBody>
                  <a:tcPr marL="862" marR="862" marT="862" marB="0" anchor="ctr"/>
                </a:tc>
                <a:tc>
                  <a:txBody>
                    <a:bodyPr/>
                    <a:lstStyle/>
                    <a:p>
                      <a:pPr algn="ctr" fontAlgn="ctr"/>
                      <a:r>
                        <a:rPr lang="es-CO" sz="1100" b="1" u="none" strike="noStrike" dirty="0">
                          <a:effectLst/>
                        </a:rPr>
                        <a:t>7.051</a:t>
                      </a:r>
                      <a:endParaRPr lang="es-CO" sz="1100" b="1" i="0" u="none" strike="noStrike" dirty="0">
                        <a:solidFill>
                          <a:srgbClr val="000000"/>
                        </a:solidFill>
                        <a:effectLst/>
                        <a:latin typeface="+mn-lt"/>
                      </a:endParaRPr>
                    </a:p>
                  </a:txBody>
                  <a:tcPr marL="862" marR="862" marT="862" marB="0" anchor="ctr"/>
                </a:tc>
                <a:tc>
                  <a:txBody>
                    <a:bodyPr/>
                    <a:lstStyle/>
                    <a:p>
                      <a:pPr algn="ctr" fontAlgn="ctr"/>
                      <a:r>
                        <a:rPr lang="es-CO" sz="1100" b="1" u="none" strike="noStrike" dirty="0">
                          <a:effectLst/>
                        </a:rPr>
                        <a:t>17.044</a:t>
                      </a:r>
                      <a:endParaRPr lang="es-CO" sz="1100" b="1" i="0" u="none" strike="noStrike" dirty="0">
                        <a:solidFill>
                          <a:srgbClr val="000000"/>
                        </a:solidFill>
                        <a:effectLst/>
                        <a:latin typeface="+mn-lt"/>
                      </a:endParaRPr>
                    </a:p>
                  </a:txBody>
                  <a:tcPr marL="862" marR="862" marT="862" marB="0" anchor="ctr"/>
                </a:tc>
                <a:tc>
                  <a:txBody>
                    <a:bodyPr/>
                    <a:lstStyle/>
                    <a:p>
                      <a:pPr algn="ctr" fontAlgn="ctr"/>
                      <a:r>
                        <a:rPr lang="es-CO" sz="1100" b="1" u="none" strike="noStrike" dirty="0">
                          <a:effectLst/>
                        </a:rPr>
                        <a:t>14.507</a:t>
                      </a:r>
                      <a:endParaRPr lang="es-CO" sz="1100" b="1" i="0" u="none" strike="noStrike" dirty="0">
                        <a:solidFill>
                          <a:srgbClr val="000000"/>
                        </a:solidFill>
                        <a:effectLst/>
                        <a:latin typeface="+mn-lt"/>
                      </a:endParaRPr>
                    </a:p>
                  </a:txBody>
                  <a:tcPr marL="862" marR="862" marT="862" marB="0" anchor="ctr"/>
                </a:tc>
                <a:extLst>
                  <a:ext uri="{0D108BD9-81ED-4DB2-BD59-A6C34878D82A}">
                    <a16:rowId xmlns:a16="http://schemas.microsoft.com/office/drawing/2014/main" val="217432814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862" marR="862" marT="862" marB="0"/>
                </a:tc>
                <a:tc>
                  <a:txBody>
                    <a:bodyPr/>
                    <a:lstStyle/>
                    <a:p>
                      <a:pPr algn="ctr" fontAlgn="ctr"/>
                      <a:r>
                        <a:rPr lang="es-CO" sz="1100" b="1" u="none" strike="noStrike">
                          <a:effectLst/>
                        </a:rPr>
                        <a:t>16</a:t>
                      </a:r>
                      <a:endParaRPr lang="es-CO" sz="1100" b="1" i="0" u="none" strike="noStrike">
                        <a:solidFill>
                          <a:srgbClr val="000000"/>
                        </a:solidFill>
                        <a:effectLst/>
                        <a:latin typeface="+mn-lt"/>
                      </a:endParaRPr>
                    </a:p>
                  </a:txBody>
                  <a:tcPr marL="862" marR="862" marT="862" marB="0" anchor="ctr"/>
                </a:tc>
                <a:tc>
                  <a:txBody>
                    <a:bodyPr/>
                    <a:lstStyle/>
                    <a:p>
                      <a:pPr algn="ctr" fontAlgn="ctr"/>
                      <a:r>
                        <a:rPr lang="es-CO" sz="1100" b="1" u="none" strike="noStrike" dirty="0">
                          <a:effectLst/>
                        </a:rPr>
                        <a:t>2</a:t>
                      </a:r>
                      <a:endParaRPr lang="es-CO" sz="1100" b="1" i="0" u="none" strike="noStrike" dirty="0">
                        <a:solidFill>
                          <a:srgbClr val="000000"/>
                        </a:solidFill>
                        <a:effectLst/>
                        <a:latin typeface="+mn-lt"/>
                      </a:endParaRPr>
                    </a:p>
                  </a:txBody>
                  <a:tcPr marL="862" marR="862" marT="862" marB="0" anchor="ctr"/>
                </a:tc>
                <a:tc>
                  <a:txBody>
                    <a:bodyPr/>
                    <a:lstStyle/>
                    <a:p>
                      <a:pPr algn="ctr" fontAlgn="ctr"/>
                      <a:r>
                        <a:rPr lang="es-CO" sz="1100" b="1" u="none" strike="noStrike" dirty="0">
                          <a:effectLst/>
                        </a:rPr>
                        <a:t>4</a:t>
                      </a:r>
                      <a:endParaRPr lang="es-CO" sz="1100" b="1" i="0" u="none" strike="noStrike" dirty="0">
                        <a:solidFill>
                          <a:srgbClr val="000000"/>
                        </a:solidFill>
                        <a:effectLst/>
                        <a:latin typeface="+mn-lt"/>
                      </a:endParaRPr>
                    </a:p>
                  </a:txBody>
                  <a:tcPr marL="862" marR="862" marT="862" marB="0" anchor="ctr"/>
                </a:tc>
                <a:tc>
                  <a:txBody>
                    <a:bodyPr/>
                    <a:lstStyle/>
                    <a:p>
                      <a:pPr algn="ctr" fontAlgn="ctr"/>
                      <a:r>
                        <a:rPr lang="es-CO" sz="1100" b="1" u="none" strike="noStrike" dirty="0">
                          <a:effectLst/>
                        </a:rPr>
                        <a:t>1</a:t>
                      </a:r>
                      <a:endParaRPr lang="es-CO" sz="1100" b="1" i="0" u="none" strike="noStrike" dirty="0">
                        <a:solidFill>
                          <a:srgbClr val="000000"/>
                        </a:solidFill>
                        <a:effectLst/>
                        <a:latin typeface="+mn-lt"/>
                      </a:endParaRPr>
                    </a:p>
                  </a:txBody>
                  <a:tcPr marL="862" marR="862" marT="862" marB="0" anchor="ctr"/>
                </a:tc>
                <a:tc>
                  <a:txBody>
                    <a:bodyPr/>
                    <a:lstStyle/>
                    <a:p>
                      <a:pPr algn="ctr" fontAlgn="ctr"/>
                      <a:r>
                        <a:rPr lang="es-CO" sz="1100" b="1" u="none" strike="noStrike">
                          <a:effectLst/>
                        </a:rPr>
                        <a:t>2</a:t>
                      </a:r>
                      <a:endParaRPr lang="es-CO" sz="1100" b="1" i="0" u="none" strike="noStrike">
                        <a:solidFill>
                          <a:srgbClr val="000000"/>
                        </a:solidFill>
                        <a:effectLst/>
                        <a:latin typeface="+mn-lt"/>
                      </a:endParaRPr>
                    </a:p>
                  </a:txBody>
                  <a:tcPr marL="862" marR="862" marT="862" marB="0" anchor="ctr"/>
                </a:tc>
                <a:tc>
                  <a:txBody>
                    <a:bodyPr/>
                    <a:lstStyle/>
                    <a:p>
                      <a:pPr algn="ctr" fontAlgn="ctr"/>
                      <a:r>
                        <a:rPr lang="es-CO" sz="1100" b="1" u="none" strike="noStrike">
                          <a:effectLst/>
                        </a:rPr>
                        <a:t>4</a:t>
                      </a:r>
                      <a:endParaRPr lang="es-CO" sz="1100" b="1" i="0" u="none" strike="noStrike">
                        <a:solidFill>
                          <a:srgbClr val="000000"/>
                        </a:solidFill>
                        <a:effectLst/>
                        <a:latin typeface="+mn-lt"/>
                      </a:endParaRPr>
                    </a:p>
                  </a:txBody>
                  <a:tcPr marL="862" marR="862" marT="862" marB="0" anchor="ctr"/>
                </a:tc>
                <a:tc>
                  <a:txBody>
                    <a:bodyPr/>
                    <a:lstStyle/>
                    <a:p>
                      <a:pPr algn="ctr" fontAlgn="ctr"/>
                      <a:r>
                        <a:rPr lang="es-CO" sz="1100" b="1" u="none" strike="noStrike">
                          <a:effectLst/>
                        </a:rPr>
                        <a:t>3</a:t>
                      </a:r>
                      <a:endParaRPr lang="es-CO" sz="1100" b="1" i="0" u="none" strike="noStrike">
                        <a:solidFill>
                          <a:srgbClr val="000000"/>
                        </a:solidFill>
                        <a:effectLst/>
                        <a:latin typeface="+mn-lt"/>
                      </a:endParaRPr>
                    </a:p>
                  </a:txBody>
                  <a:tcPr marL="862" marR="862" marT="862" marB="0" anchor="ctr"/>
                </a:tc>
                <a:extLst>
                  <a:ext uri="{0D108BD9-81ED-4DB2-BD59-A6C34878D82A}">
                    <a16:rowId xmlns:a16="http://schemas.microsoft.com/office/drawing/2014/main" val="3472420328"/>
                  </a:ext>
                </a:extLst>
              </a:tr>
              <a:tr h="0">
                <a:tc>
                  <a:txBody>
                    <a:bodyPr/>
                    <a:lstStyle/>
                    <a:p>
                      <a:pPr algn="r" fontAlgn="t"/>
                      <a:r>
                        <a:rPr lang="es-CO" sz="1100" b="1" u="none" strike="noStrike" dirty="0">
                          <a:effectLst/>
                        </a:rPr>
                        <a:t>Media</a:t>
                      </a:r>
                      <a:endParaRPr lang="es-CO" sz="1100" b="1" i="0" u="none" strike="noStrike" dirty="0">
                        <a:solidFill>
                          <a:srgbClr val="000000"/>
                        </a:solidFill>
                        <a:effectLst/>
                        <a:latin typeface="+mn-lt"/>
                      </a:endParaRPr>
                    </a:p>
                  </a:txBody>
                  <a:tcPr marL="862" marR="862" marT="862" marB="0"/>
                </a:tc>
                <a:tc>
                  <a:txBody>
                    <a:bodyPr/>
                    <a:lstStyle/>
                    <a:p>
                      <a:pPr algn="ctr" fontAlgn="ctr"/>
                      <a:r>
                        <a:rPr lang="es-CO" sz="1100" b="1" u="none" strike="noStrike">
                          <a:effectLst/>
                        </a:rPr>
                        <a:t>30,6</a:t>
                      </a:r>
                      <a:endParaRPr lang="es-CO" sz="1100" b="1" i="0" u="none" strike="noStrike">
                        <a:solidFill>
                          <a:srgbClr val="000000"/>
                        </a:solidFill>
                        <a:effectLst/>
                        <a:latin typeface="+mn-lt"/>
                      </a:endParaRPr>
                    </a:p>
                  </a:txBody>
                  <a:tcPr marL="862" marR="862" marT="862" marB="0" anchor="ctr"/>
                </a:tc>
                <a:tc>
                  <a:txBody>
                    <a:bodyPr/>
                    <a:lstStyle/>
                    <a:p>
                      <a:pPr algn="ctr" fontAlgn="ctr"/>
                      <a:r>
                        <a:rPr lang="es-CO" sz="1100" b="1" u="none" strike="noStrike">
                          <a:effectLst/>
                        </a:rPr>
                        <a:t>52,3</a:t>
                      </a:r>
                      <a:endParaRPr lang="es-CO" sz="1100" b="1" i="0" u="none" strike="noStrike">
                        <a:solidFill>
                          <a:srgbClr val="000000"/>
                        </a:solidFill>
                        <a:effectLst/>
                        <a:latin typeface="+mn-lt"/>
                      </a:endParaRPr>
                    </a:p>
                  </a:txBody>
                  <a:tcPr marL="862" marR="862" marT="862" marB="0" anchor="ctr"/>
                </a:tc>
                <a:tc>
                  <a:txBody>
                    <a:bodyPr/>
                    <a:lstStyle/>
                    <a:p>
                      <a:pPr algn="ctr" fontAlgn="ctr"/>
                      <a:r>
                        <a:rPr lang="es-CO" sz="1100" b="1" u="none" strike="noStrike">
                          <a:effectLst/>
                        </a:rPr>
                        <a:t>15,0</a:t>
                      </a:r>
                      <a:endParaRPr lang="es-CO" sz="1100" b="1" i="0" u="none" strike="noStrike">
                        <a:solidFill>
                          <a:srgbClr val="000000"/>
                        </a:solidFill>
                        <a:effectLst/>
                        <a:latin typeface="+mn-lt"/>
                      </a:endParaRPr>
                    </a:p>
                  </a:txBody>
                  <a:tcPr marL="862" marR="862" marT="862" marB="0" anchor="ctr"/>
                </a:tc>
                <a:tc>
                  <a:txBody>
                    <a:bodyPr/>
                    <a:lstStyle/>
                    <a:p>
                      <a:pPr algn="ctr" fontAlgn="ctr"/>
                      <a:r>
                        <a:rPr lang="es-CO" sz="1100" b="1" u="none" strike="noStrike" dirty="0">
                          <a:effectLst/>
                        </a:rPr>
                        <a:t>20,0</a:t>
                      </a:r>
                      <a:endParaRPr lang="es-CO" sz="1100" b="1" i="0" u="none" strike="noStrike" dirty="0">
                        <a:solidFill>
                          <a:srgbClr val="000000"/>
                        </a:solidFill>
                        <a:effectLst/>
                        <a:latin typeface="+mn-lt"/>
                      </a:endParaRPr>
                    </a:p>
                  </a:txBody>
                  <a:tcPr marL="862" marR="862" marT="862" marB="0" anchor="ctr"/>
                </a:tc>
                <a:tc>
                  <a:txBody>
                    <a:bodyPr/>
                    <a:lstStyle/>
                    <a:p>
                      <a:pPr algn="ctr" fontAlgn="ctr"/>
                      <a:r>
                        <a:rPr lang="es-CO" sz="1100" b="1" u="none" strike="noStrike" dirty="0">
                          <a:effectLst/>
                        </a:rPr>
                        <a:t>102,2</a:t>
                      </a:r>
                      <a:endParaRPr lang="es-CO" sz="1100" b="1" i="0" u="none" strike="noStrike" dirty="0">
                        <a:solidFill>
                          <a:srgbClr val="000000"/>
                        </a:solidFill>
                        <a:effectLst/>
                        <a:latin typeface="+mn-lt"/>
                      </a:endParaRPr>
                    </a:p>
                  </a:txBody>
                  <a:tcPr marL="862" marR="862" marT="862" marB="0" anchor="ctr"/>
                </a:tc>
                <a:tc>
                  <a:txBody>
                    <a:bodyPr/>
                    <a:lstStyle/>
                    <a:p>
                      <a:pPr algn="ctr" fontAlgn="ctr"/>
                      <a:r>
                        <a:rPr lang="es-CO" sz="1100" b="1" u="none" strike="noStrike" dirty="0">
                          <a:effectLst/>
                        </a:rPr>
                        <a:t>21,7</a:t>
                      </a:r>
                      <a:endParaRPr lang="es-CO" sz="1100" b="1" i="0" u="none" strike="noStrike" dirty="0">
                        <a:solidFill>
                          <a:srgbClr val="000000"/>
                        </a:solidFill>
                        <a:effectLst/>
                        <a:latin typeface="+mn-lt"/>
                      </a:endParaRPr>
                    </a:p>
                  </a:txBody>
                  <a:tcPr marL="862" marR="862" marT="862" marB="0" anchor="ctr"/>
                </a:tc>
                <a:tc>
                  <a:txBody>
                    <a:bodyPr/>
                    <a:lstStyle/>
                    <a:p>
                      <a:pPr algn="ctr" fontAlgn="ctr"/>
                      <a:r>
                        <a:rPr lang="es-CO" sz="1100" b="1" u="none" strike="noStrike" dirty="0">
                          <a:effectLst/>
                        </a:rPr>
                        <a:t>19,0</a:t>
                      </a:r>
                      <a:endParaRPr lang="es-CO" sz="1100" b="1" i="0" u="none" strike="noStrike" dirty="0">
                        <a:solidFill>
                          <a:srgbClr val="000000"/>
                        </a:solidFill>
                        <a:effectLst/>
                        <a:latin typeface="+mn-lt"/>
                      </a:endParaRPr>
                    </a:p>
                  </a:txBody>
                  <a:tcPr marL="862" marR="862" marT="862" marB="0" anchor="ctr"/>
                </a:tc>
                <a:extLst>
                  <a:ext uri="{0D108BD9-81ED-4DB2-BD59-A6C34878D82A}">
                    <a16:rowId xmlns:a16="http://schemas.microsoft.com/office/drawing/2014/main" val="3393640287"/>
                  </a:ext>
                </a:extLst>
              </a:tr>
            </a:tbl>
          </a:graphicData>
        </a:graphic>
      </p:graphicFrame>
    </p:spTree>
    <p:extLst>
      <p:ext uri="{BB962C8B-B14F-4D97-AF65-F5344CB8AC3E}">
        <p14:creationId xmlns:p14="http://schemas.microsoft.com/office/powerpoint/2010/main" val="278066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duotone>
              <a:schemeClr val="bg2">
                <a:shade val="45000"/>
                <a:satMod val="135000"/>
              </a:schemeClr>
              <a:prstClr val="white"/>
            </a:duotone>
          </a:blip>
          <a:stretch>
            <a:fillRect/>
          </a:stretch>
        </p:blipFill>
        <p:spPr>
          <a:xfrm>
            <a:off x="0" y="0"/>
            <a:ext cx="12192000" cy="6858000"/>
          </a:xfrm>
          <a:prstGeom prst="rect">
            <a:avLst/>
          </a:prstGeom>
        </p:spPr>
      </p:pic>
      <p:sp>
        <p:nvSpPr>
          <p:cNvPr id="5" name="object 5"/>
          <p:cNvSpPr txBox="1">
            <a:spLocks noGrp="1"/>
          </p:cNvSpPr>
          <p:nvPr>
            <p:ph type="title" idx="4294967295"/>
          </p:nvPr>
        </p:nvSpPr>
        <p:spPr>
          <a:xfrm>
            <a:off x="1775520" y="2708920"/>
            <a:ext cx="8064896" cy="1239763"/>
          </a:xfrm>
          <a:prstGeom prst="rect">
            <a:avLst/>
          </a:prstGeom>
          <a:solidFill>
            <a:schemeClr val="accent3">
              <a:lumMod val="75000"/>
            </a:schemeClr>
          </a:solidFill>
          <a:ln>
            <a:solidFill>
              <a:schemeClr val="accent3">
                <a:lumMod val="75000"/>
              </a:schemeClr>
            </a:solidFill>
          </a:ln>
        </p:spPr>
        <p:txBody>
          <a:bodyPr vert="horz" wrap="square" lIns="0" tIns="8573" rIns="0" bIns="0" rtlCol="0">
            <a:spAutoFit/>
          </a:bodyPr>
          <a:lstStyle/>
          <a:p>
            <a:pPr marL="8573" marR="3429" algn="l">
              <a:spcBef>
                <a:spcPts val="68"/>
              </a:spcBef>
            </a:pPr>
            <a:r>
              <a:rPr lang="es-MX" sz="4000" spc="159" dirty="0"/>
              <a:t>SUBMÓDULO CARACTERÍSTICAS VIAJE</a:t>
            </a:r>
            <a:endParaRPr lang="es-MX" sz="4000" dirty="0"/>
          </a:p>
        </p:txBody>
      </p:sp>
      <p:sp>
        <p:nvSpPr>
          <p:cNvPr id="7" name="object 7"/>
          <p:cNvSpPr/>
          <p:nvPr/>
        </p:nvSpPr>
        <p:spPr>
          <a:xfrm>
            <a:off x="1376849" y="2562508"/>
            <a:ext cx="162878" cy="1585913"/>
          </a:xfrm>
          <a:custGeom>
            <a:avLst/>
            <a:gdLst/>
            <a:ahLst/>
            <a:cxnLst/>
            <a:rect l="l" t="t" r="r" b="b"/>
            <a:pathLst>
              <a:path w="241300" h="2349500">
                <a:moveTo>
                  <a:pt x="241300" y="0"/>
                </a:moveTo>
                <a:lnTo>
                  <a:pt x="0" y="0"/>
                </a:lnTo>
                <a:lnTo>
                  <a:pt x="0" y="2349500"/>
                </a:lnTo>
                <a:lnTo>
                  <a:pt x="241300" y="2349500"/>
                </a:lnTo>
                <a:lnTo>
                  <a:pt x="241300" y="0"/>
                </a:lnTo>
                <a:close/>
              </a:path>
            </a:pathLst>
          </a:custGeom>
          <a:solidFill>
            <a:schemeClr val="accent3">
              <a:lumMod val="75000"/>
            </a:schemeClr>
          </a:solidFill>
          <a:ln>
            <a:solidFill>
              <a:schemeClr val="accent3">
                <a:lumMod val="75000"/>
              </a:schemeClr>
            </a:solidFill>
          </a:ln>
        </p:spPr>
        <p:txBody>
          <a:bodyPr wrap="square" lIns="0" tIns="0" rIns="0" bIns="0" rtlCol="0"/>
          <a:lstStyle/>
          <a:p>
            <a:pPr defTabSz="617220" fontAlgn="auto">
              <a:spcBef>
                <a:spcPts val="0"/>
              </a:spcBef>
              <a:spcAft>
                <a:spcPts val="0"/>
              </a:spcAft>
            </a:pPr>
            <a:endParaRPr sz="1215" b="0" kern="0" dirty="0">
              <a:solidFill>
                <a:sysClr val="windowText" lastClr="000000"/>
              </a:solidFill>
            </a:endParaRPr>
          </a:p>
        </p:txBody>
      </p:sp>
    </p:spTree>
    <p:extLst>
      <p:ext uri="{BB962C8B-B14F-4D97-AF65-F5344CB8AC3E}">
        <p14:creationId xmlns:p14="http://schemas.microsoft.com/office/powerpoint/2010/main" val="2658724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436607049"/>
              </p:ext>
            </p:extLst>
          </p:nvPr>
        </p:nvGraphicFramePr>
        <p:xfrm>
          <a:off x="4439817" y="2973727"/>
          <a:ext cx="3077467" cy="26838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237340774"/>
              </p:ext>
            </p:extLst>
          </p:nvPr>
        </p:nvGraphicFramePr>
        <p:xfrm>
          <a:off x="8419133" y="2973727"/>
          <a:ext cx="3077467" cy="26856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302546239"/>
              </p:ext>
            </p:extLst>
          </p:nvPr>
        </p:nvGraphicFramePr>
        <p:xfrm>
          <a:off x="767408" y="2973595"/>
          <a:ext cx="3077467" cy="2639743"/>
        </p:xfrm>
        <a:graphic>
          <a:graphicData uri="http://schemas.openxmlformats.org/drawingml/2006/chart">
            <c:chart xmlns:c="http://schemas.openxmlformats.org/drawingml/2006/chart" xmlns:r="http://schemas.openxmlformats.org/officeDocument/2006/relationships" r:id="rId4"/>
          </a:graphicData>
        </a:graphic>
      </p:graphicFrame>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39" name="22 Rectángulo"/>
          <p:cNvSpPr/>
          <p:nvPr/>
        </p:nvSpPr>
        <p:spPr>
          <a:xfrm>
            <a:off x="5525476" y="1646832"/>
            <a:ext cx="1209233" cy="342008"/>
          </a:xfrm>
          <a:prstGeom prst="rect">
            <a:avLst/>
          </a:prstGeom>
        </p:spPr>
        <p:txBody>
          <a:bodyPr wrap="none" lIns="36000" tIns="36000" rIns="36000" bIns="36000">
            <a:spAutoFit/>
          </a:bodyPr>
          <a:lstStyle/>
          <a:p>
            <a:pPr>
              <a:lnSpc>
                <a:spcPts val="2100"/>
              </a:lnSpc>
            </a:pPr>
            <a:r>
              <a:rPr lang="es-CO" sz="900" dirty="0">
                <a:solidFill>
                  <a:schemeClr val="tx1"/>
                </a:solidFill>
              </a:rPr>
              <a:t>% Respondieron </a:t>
            </a:r>
            <a:r>
              <a:rPr lang="es-CO" sz="1600" dirty="0">
                <a:solidFill>
                  <a:schemeClr val="tx1"/>
                </a:solidFill>
              </a:rPr>
              <a:t>Sí</a:t>
            </a:r>
            <a:endParaRPr lang="es-CO" sz="1400" dirty="0">
              <a:solidFill>
                <a:schemeClr val="tx1"/>
              </a:solidFill>
            </a:endParaRPr>
          </a:p>
        </p:txBody>
      </p:sp>
      <p:grpSp>
        <p:nvGrpSpPr>
          <p:cNvPr id="203" name="Grupo 202"/>
          <p:cNvGrpSpPr/>
          <p:nvPr/>
        </p:nvGrpSpPr>
        <p:grpSpPr>
          <a:xfrm>
            <a:off x="4893576" y="5862605"/>
            <a:ext cx="2114861" cy="446715"/>
            <a:chOff x="9536152" y="5954085"/>
            <a:chExt cx="2114861" cy="446715"/>
          </a:xfrm>
        </p:grpSpPr>
        <p:sp>
          <p:nvSpPr>
            <p:cNvPr id="204"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205" name="Rectángulo 204">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6" name="CuadroTexto 205">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207" name="Rectángulo 206">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208" name="CuadroTexto 207">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210" name="Grupo 209"/>
          <p:cNvGrpSpPr/>
          <p:nvPr/>
        </p:nvGrpSpPr>
        <p:grpSpPr>
          <a:xfrm>
            <a:off x="1631504" y="5853916"/>
            <a:ext cx="1212265" cy="430887"/>
            <a:chOff x="8433990" y="5969913"/>
            <a:chExt cx="1212265" cy="430887"/>
          </a:xfrm>
        </p:grpSpPr>
        <p:sp>
          <p:nvSpPr>
            <p:cNvPr id="21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212" name="Rectángulo 21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3" name="CuadroTexto 21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229" name="Grupo 228"/>
          <p:cNvGrpSpPr/>
          <p:nvPr/>
        </p:nvGrpSpPr>
        <p:grpSpPr>
          <a:xfrm>
            <a:off x="8845727" y="5862605"/>
            <a:ext cx="2517106" cy="446715"/>
            <a:chOff x="8256240" y="6309320"/>
            <a:chExt cx="2517106" cy="446715"/>
          </a:xfrm>
        </p:grpSpPr>
        <p:sp>
          <p:nvSpPr>
            <p:cNvPr id="23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1" name="Rectángulo 23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2" name="CuadroTexto 23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233" name="Rectángulo 23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4" name="CuadroTexto 23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235" name="Rectángulo 23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36" name="CuadroTexto 23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9</a:t>
            </a:fld>
            <a:endParaRPr sz="1350" dirty="0">
              <a:solidFill>
                <a:schemeClr val="accent3">
                  <a:lumMod val="75000"/>
                </a:schemeClr>
              </a:solidFill>
              <a:latin typeface="Calibri"/>
              <a:cs typeface="Calibri"/>
            </a:endParaRPr>
          </a:p>
        </p:txBody>
      </p:sp>
      <p:sp>
        <p:nvSpPr>
          <p:cNvPr id="78" name="object 4">
            <a:extLst>
              <a:ext uri="{FF2B5EF4-FFF2-40B4-BE49-F238E27FC236}">
                <a16:creationId xmlns:a16="http://schemas.microsoft.com/office/drawing/2014/main" id="{A7157F5C-9DC2-425E-A31F-74B0C3BE6816}"/>
              </a:ext>
            </a:extLst>
          </p:cNvPr>
          <p:cNvSpPr txBox="1"/>
          <p:nvPr/>
        </p:nvSpPr>
        <p:spPr>
          <a:xfrm>
            <a:off x="1133032"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79" name="object 4">
            <a:extLst>
              <a:ext uri="{FF2B5EF4-FFF2-40B4-BE49-F238E27FC236}">
                <a16:creationId xmlns:a16="http://schemas.microsoft.com/office/drawing/2014/main" id="{FC66D8EB-E0AF-40E7-8EE1-0C25FBC9B55C}"/>
              </a:ext>
            </a:extLst>
          </p:cNvPr>
          <p:cNvSpPr txBox="1"/>
          <p:nvPr/>
        </p:nvSpPr>
        <p:spPr>
          <a:xfrm>
            <a:off x="4975325" y="264237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80" name="Rectángulo 79">
            <a:extLst>
              <a:ext uri="{FF2B5EF4-FFF2-40B4-BE49-F238E27FC236}">
                <a16:creationId xmlns:a16="http://schemas.microsoft.com/office/drawing/2014/main" id="{82BEA086-6F56-425E-93AB-1C9BCBCE5A27}"/>
              </a:ext>
            </a:extLst>
          </p:cNvPr>
          <p:cNvSpPr/>
          <p:nvPr/>
        </p:nvSpPr>
        <p:spPr>
          <a:xfrm>
            <a:off x="983432" y="2275025"/>
            <a:ext cx="2546149"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1" name="Rectángulo 80">
            <a:extLst>
              <a:ext uri="{FF2B5EF4-FFF2-40B4-BE49-F238E27FC236}">
                <a16:creationId xmlns:a16="http://schemas.microsoft.com/office/drawing/2014/main" id="{7081C7F0-A3E9-4743-9530-F2B4C8089B2D}"/>
              </a:ext>
            </a:extLst>
          </p:cNvPr>
          <p:cNvSpPr/>
          <p:nvPr/>
        </p:nvSpPr>
        <p:spPr>
          <a:xfrm>
            <a:off x="4236369" y="2275025"/>
            <a:ext cx="3515815"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2" name="object 4">
            <a:extLst>
              <a:ext uri="{FF2B5EF4-FFF2-40B4-BE49-F238E27FC236}">
                <a16:creationId xmlns:a16="http://schemas.microsoft.com/office/drawing/2014/main" id="{FC66D8EB-E0AF-40E7-8EE1-0C25FBC9B55C}"/>
              </a:ext>
            </a:extLst>
          </p:cNvPr>
          <p:cNvSpPr txBox="1"/>
          <p:nvPr/>
        </p:nvSpPr>
        <p:spPr>
          <a:xfrm>
            <a:off x="8719741" y="264422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83" name="Rectángulo 82">
            <a:extLst>
              <a:ext uri="{FF2B5EF4-FFF2-40B4-BE49-F238E27FC236}">
                <a16:creationId xmlns:a16="http://schemas.microsoft.com/office/drawing/2014/main" id="{7081C7F0-A3E9-4743-9530-F2B4C8089B2D}"/>
              </a:ext>
            </a:extLst>
          </p:cNvPr>
          <p:cNvSpPr/>
          <p:nvPr/>
        </p:nvSpPr>
        <p:spPr>
          <a:xfrm>
            <a:off x="8256240" y="2276872"/>
            <a:ext cx="3312368" cy="3456384"/>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NACIÓ EN </a:t>
            </a:r>
          </a:p>
          <a:p>
            <a:pPr marL="8573" marR="3429">
              <a:spcBef>
                <a:spcPts val="68"/>
              </a:spcBef>
            </a:pPr>
            <a:r>
              <a:rPr lang="es-MX" sz="2363" spc="101" dirty="0">
                <a:solidFill>
                  <a:schemeClr val="accent3">
                    <a:lumMod val="75000"/>
                  </a:schemeClr>
                </a:solidFill>
                <a:latin typeface="+mn-lt"/>
              </a:rPr>
              <a:t>COLOMBIA</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 ¿Usted nació en Colombia?</a:t>
            </a:r>
          </a:p>
        </p:txBody>
      </p:sp>
      <p:grpSp>
        <p:nvGrpSpPr>
          <p:cNvPr id="8" name="Grupo 7"/>
          <p:cNvGrpSpPr/>
          <p:nvPr/>
        </p:nvGrpSpPr>
        <p:grpSpPr>
          <a:xfrm>
            <a:off x="1911506" y="5517233"/>
            <a:ext cx="2577748" cy="1206103"/>
            <a:chOff x="1911506" y="5517233"/>
            <a:chExt cx="2577748" cy="1206103"/>
          </a:xfrm>
        </p:grpSpPr>
        <p:cxnSp>
          <p:nvCxnSpPr>
            <p:cNvPr id="6" name="Conector angular 5"/>
            <p:cNvCxnSpPr/>
            <p:nvPr/>
          </p:nvCxnSpPr>
          <p:spPr>
            <a:xfrm rot="16200000" flipH="1">
              <a:off x="2611526" y="5833355"/>
              <a:ext cx="920276" cy="2880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22 Rectángulo"/>
            <p:cNvSpPr/>
            <p:nvPr/>
          </p:nvSpPr>
          <p:spPr>
            <a:xfrm>
              <a:off x="1911506" y="6381328"/>
              <a:ext cx="2577748" cy="342008"/>
            </a:xfrm>
            <a:prstGeom prst="rect">
              <a:avLst/>
            </a:prstGeom>
          </p:spPr>
          <p:txBody>
            <a:bodyPr wrap="none" lIns="36000" tIns="36000" rIns="36000" bIns="36000">
              <a:spAutoFit/>
            </a:bodyPr>
            <a:lstStyle/>
            <a:p>
              <a:pPr>
                <a:lnSpc>
                  <a:spcPts val="2100"/>
                </a:lnSpc>
              </a:pPr>
              <a:r>
                <a:rPr lang="es-CO" sz="1200" dirty="0">
                  <a:solidFill>
                    <a:schemeClr val="tx1"/>
                  </a:solidFill>
                </a:rPr>
                <a:t>El 3% restante nació en Venezuela</a:t>
              </a:r>
              <a:endParaRPr lang="es-CO" sz="2400" dirty="0">
                <a:solidFill>
                  <a:schemeClr val="tx1"/>
                </a:solidFill>
              </a:endParaRPr>
            </a:p>
          </p:txBody>
        </p:sp>
      </p:grpSp>
    </p:spTree>
    <p:extLst>
      <p:ext uri="{BB962C8B-B14F-4D97-AF65-F5344CB8AC3E}">
        <p14:creationId xmlns:p14="http://schemas.microsoft.com/office/powerpoint/2010/main" val="22677686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90</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COMUNA EN LA QUE</a:t>
            </a:r>
          </a:p>
          <a:p>
            <a:pPr marL="8573" marR="3429">
              <a:spcBef>
                <a:spcPts val="68"/>
              </a:spcBef>
            </a:pPr>
            <a:r>
              <a:rPr lang="es-MX" sz="2363" spc="101" dirty="0">
                <a:solidFill>
                  <a:schemeClr val="accent3">
                    <a:lumMod val="75000"/>
                  </a:schemeClr>
                </a:solidFill>
                <a:latin typeface="+mn-lt"/>
              </a:rPr>
              <a:t>VIVE</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el número de comuna en donde vive</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11824"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6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633639183"/>
              </p:ext>
            </p:extLst>
          </p:nvPr>
        </p:nvGraphicFramePr>
        <p:xfrm>
          <a:off x="4476307" y="183805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458694565"/>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943064465"/>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653335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91</a:t>
            </a:fld>
            <a:endParaRPr sz="1350" dirty="0">
              <a:solidFill>
                <a:schemeClr val="accent3">
                  <a:lumMod val="75000"/>
                </a:schemeClr>
              </a:solidFill>
              <a:latin typeface="Calibri"/>
              <a:cs typeface="Calibri"/>
            </a:endParaRPr>
          </a:p>
        </p:txBody>
      </p:sp>
      <p:sp>
        <p:nvSpPr>
          <p:cNvPr id="23" name="object 8"/>
          <p:cNvSpPr txBox="1"/>
          <p:nvPr/>
        </p:nvSpPr>
        <p:spPr>
          <a:xfrm>
            <a:off x="335360" y="1556792"/>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Edad</a:t>
            </a:r>
          </a:p>
        </p:txBody>
      </p:sp>
      <p:sp>
        <p:nvSpPr>
          <p:cNvPr id="36" name="object 8"/>
          <p:cNvSpPr txBox="1"/>
          <p:nvPr/>
        </p:nvSpPr>
        <p:spPr>
          <a:xfrm>
            <a:off x="6096000" y="1556792"/>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Zona</a:t>
            </a:r>
          </a:p>
        </p:txBody>
      </p:sp>
      <p:sp>
        <p:nvSpPr>
          <p:cNvPr id="1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COMUNA EN LA QUE</a:t>
            </a:r>
          </a:p>
          <a:p>
            <a:pPr marL="8573" marR="3429">
              <a:spcBef>
                <a:spcPts val="68"/>
              </a:spcBef>
            </a:pPr>
            <a:r>
              <a:rPr lang="es-MX" sz="2363" spc="101" dirty="0">
                <a:solidFill>
                  <a:schemeClr val="accent3">
                    <a:lumMod val="75000"/>
                  </a:schemeClr>
                </a:solidFill>
                <a:latin typeface="+mn-lt"/>
              </a:rPr>
              <a:t>VIVE</a:t>
            </a:r>
            <a:endParaRPr lang="es-MX" sz="2363" spc="84" dirty="0">
              <a:solidFill>
                <a:schemeClr val="accent3">
                  <a:lumMod val="75000"/>
                </a:schemeClr>
              </a:solidFill>
              <a:latin typeface="+mn-lt"/>
            </a:endParaRPr>
          </a:p>
        </p:txBody>
      </p:sp>
      <p:sp>
        <p:nvSpPr>
          <p:cNvPr id="1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Indique el número de comuna en donde vive</a:t>
            </a:r>
          </a:p>
        </p:txBody>
      </p:sp>
      <p:graphicFrame>
        <p:nvGraphicFramePr>
          <p:cNvPr id="4" name="Tabla 3"/>
          <p:cNvGraphicFramePr>
            <a:graphicFrameLocks noGrp="1"/>
          </p:cNvGraphicFramePr>
          <p:nvPr>
            <p:extLst>
              <p:ext uri="{D42A27DB-BD31-4B8C-83A1-F6EECF244321}">
                <p14:modId xmlns:p14="http://schemas.microsoft.com/office/powerpoint/2010/main" val="3705596363"/>
              </p:ext>
            </p:extLst>
          </p:nvPr>
        </p:nvGraphicFramePr>
        <p:xfrm>
          <a:off x="119337" y="1845208"/>
          <a:ext cx="5976661" cy="4876491"/>
        </p:xfrm>
        <a:graphic>
          <a:graphicData uri="http://schemas.openxmlformats.org/drawingml/2006/table">
            <a:tbl>
              <a:tblPr>
                <a:tableStyleId>{69C7853C-536D-4A76-A0AE-DD22124D55A5}</a:tableStyleId>
              </a:tblPr>
              <a:tblGrid>
                <a:gridCol w="1290966">
                  <a:extLst>
                    <a:ext uri="{9D8B030D-6E8A-4147-A177-3AD203B41FA5}">
                      <a16:colId xmlns:a16="http://schemas.microsoft.com/office/drawing/2014/main" val="1341414859"/>
                    </a:ext>
                  </a:extLst>
                </a:gridCol>
                <a:gridCol w="669385">
                  <a:extLst>
                    <a:ext uri="{9D8B030D-6E8A-4147-A177-3AD203B41FA5}">
                      <a16:colId xmlns:a16="http://schemas.microsoft.com/office/drawing/2014/main" val="4287407537"/>
                    </a:ext>
                  </a:extLst>
                </a:gridCol>
                <a:gridCol w="669385">
                  <a:extLst>
                    <a:ext uri="{9D8B030D-6E8A-4147-A177-3AD203B41FA5}">
                      <a16:colId xmlns:a16="http://schemas.microsoft.com/office/drawing/2014/main" val="2812750346"/>
                    </a:ext>
                  </a:extLst>
                </a:gridCol>
                <a:gridCol w="669385">
                  <a:extLst>
                    <a:ext uri="{9D8B030D-6E8A-4147-A177-3AD203B41FA5}">
                      <a16:colId xmlns:a16="http://schemas.microsoft.com/office/drawing/2014/main" val="2864062720"/>
                    </a:ext>
                  </a:extLst>
                </a:gridCol>
                <a:gridCol w="669385">
                  <a:extLst>
                    <a:ext uri="{9D8B030D-6E8A-4147-A177-3AD203B41FA5}">
                      <a16:colId xmlns:a16="http://schemas.microsoft.com/office/drawing/2014/main" val="1336385841"/>
                    </a:ext>
                  </a:extLst>
                </a:gridCol>
                <a:gridCol w="669385">
                  <a:extLst>
                    <a:ext uri="{9D8B030D-6E8A-4147-A177-3AD203B41FA5}">
                      <a16:colId xmlns:a16="http://schemas.microsoft.com/office/drawing/2014/main" val="3883632742"/>
                    </a:ext>
                  </a:extLst>
                </a:gridCol>
                <a:gridCol w="669385">
                  <a:extLst>
                    <a:ext uri="{9D8B030D-6E8A-4147-A177-3AD203B41FA5}">
                      <a16:colId xmlns:a16="http://schemas.microsoft.com/office/drawing/2014/main" val="4104429249"/>
                    </a:ext>
                  </a:extLst>
                </a:gridCol>
                <a:gridCol w="669385">
                  <a:extLst>
                    <a:ext uri="{9D8B030D-6E8A-4147-A177-3AD203B41FA5}">
                      <a16:colId xmlns:a16="http://schemas.microsoft.com/office/drawing/2014/main" val="4001753558"/>
                    </a:ext>
                  </a:extLst>
                </a:gridCol>
              </a:tblGrid>
              <a:tr h="0">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553" marR="553" marT="55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53" marR="553" marT="553"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553" marR="553" marT="55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489441"/>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553" marR="553" marT="55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553" marR="553" marT="55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553" marR="553" marT="55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553" marR="553" marT="553" marB="0" anchor="b"/>
                </a:tc>
                <a:tc>
                  <a:txBody>
                    <a:bodyPr/>
                    <a:lstStyle/>
                    <a:p>
                      <a:pPr algn="ctr" fontAlgn="b"/>
                      <a:r>
                        <a:rPr lang="es-CO" sz="1100" b="1" u="none" strike="noStrike">
                          <a:effectLst/>
                        </a:rPr>
                        <a:t>55 - 64 años</a:t>
                      </a:r>
                      <a:endParaRPr lang="es-CO" sz="1100" b="1" i="0" u="none" strike="noStrike">
                        <a:solidFill>
                          <a:srgbClr val="000000"/>
                        </a:solidFill>
                        <a:effectLst/>
                        <a:latin typeface="+mn-lt"/>
                      </a:endParaRPr>
                    </a:p>
                  </a:txBody>
                  <a:tcPr marL="553" marR="553" marT="55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553" marR="553" marT="553" marB="0" anchor="b"/>
                </a:tc>
                <a:extLst>
                  <a:ext uri="{0D108BD9-81ED-4DB2-BD59-A6C34878D82A}">
                    <a16:rowId xmlns:a16="http://schemas.microsoft.com/office/drawing/2014/main" val="1499123219"/>
                  </a:ext>
                </a:extLst>
              </a:tr>
              <a:tr h="0">
                <a:tc>
                  <a:txBody>
                    <a:bodyPr/>
                    <a:lstStyle/>
                    <a:p>
                      <a:pPr algn="r" fontAlgn="t"/>
                      <a:r>
                        <a:rPr lang="es-CO" sz="1100" b="1" u="none" strike="noStrike" dirty="0">
                          <a:effectLst/>
                        </a:rPr>
                        <a:t>Comuna 1</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3556088174"/>
                  </a:ext>
                </a:extLst>
              </a:tr>
              <a:tr h="0">
                <a:tc>
                  <a:txBody>
                    <a:bodyPr/>
                    <a:lstStyle/>
                    <a:p>
                      <a:pPr algn="r" fontAlgn="t"/>
                      <a:r>
                        <a:rPr lang="es-CO" sz="1100" b="1" u="none" strike="noStrike" dirty="0">
                          <a:effectLst/>
                        </a:rPr>
                        <a:t>Comuna 2</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3916989279"/>
                  </a:ext>
                </a:extLst>
              </a:tr>
              <a:tr h="0">
                <a:tc>
                  <a:txBody>
                    <a:bodyPr/>
                    <a:lstStyle/>
                    <a:p>
                      <a:pPr algn="r" fontAlgn="t"/>
                      <a:r>
                        <a:rPr lang="es-CO" sz="1100" b="1" u="none" strike="noStrike">
                          <a:effectLst/>
                        </a:rPr>
                        <a:t>Comuna 3</a:t>
                      </a:r>
                      <a:endParaRPr lang="es-CO" sz="1100" b="1" i="0" u="none" strike="noStrike">
                        <a:solidFill>
                          <a:srgbClr val="000000"/>
                        </a:solidFill>
                        <a:effectLst/>
                        <a:latin typeface="+mn-lt"/>
                      </a:endParaRPr>
                    </a:p>
                  </a:txBody>
                  <a:tcPr marL="553" marR="553" marT="553"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4042879063"/>
                  </a:ext>
                </a:extLst>
              </a:tr>
              <a:tr h="0">
                <a:tc>
                  <a:txBody>
                    <a:bodyPr/>
                    <a:lstStyle/>
                    <a:p>
                      <a:pPr algn="r" fontAlgn="t"/>
                      <a:r>
                        <a:rPr lang="es-CO" sz="1100" b="1" u="none" strike="noStrike" dirty="0">
                          <a:effectLst/>
                        </a:rPr>
                        <a:t>Comuna 4</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1449952592"/>
                  </a:ext>
                </a:extLst>
              </a:tr>
              <a:tr h="0">
                <a:tc>
                  <a:txBody>
                    <a:bodyPr/>
                    <a:lstStyle/>
                    <a:p>
                      <a:pPr algn="r" fontAlgn="t"/>
                      <a:r>
                        <a:rPr lang="es-CO" sz="1100" b="1" u="none" strike="noStrike" dirty="0">
                          <a:effectLst/>
                        </a:rPr>
                        <a:t>Comuna 5</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3504441360"/>
                  </a:ext>
                </a:extLst>
              </a:tr>
              <a:tr h="0">
                <a:tc>
                  <a:txBody>
                    <a:bodyPr/>
                    <a:lstStyle/>
                    <a:p>
                      <a:pPr algn="r" fontAlgn="t"/>
                      <a:r>
                        <a:rPr lang="es-CO" sz="1100" b="1" u="none" strike="noStrike">
                          <a:effectLst/>
                        </a:rPr>
                        <a:t>Comuna 6</a:t>
                      </a:r>
                      <a:endParaRPr lang="es-CO" sz="1100" b="1" i="0" u="none" strike="noStrike">
                        <a:solidFill>
                          <a:srgbClr val="000000"/>
                        </a:solidFill>
                        <a:effectLst/>
                        <a:latin typeface="+mn-lt"/>
                      </a:endParaRPr>
                    </a:p>
                  </a:txBody>
                  <a:tcPr marL="553" marR="553" marT="553"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3168578275"/>
                  </a:ext>
                </a:extLst>
              </a:tr>
              <a:tr h="0">
                <a:tc>
                  <a:txBody>
                    <a:bodyPr/>
                    <a:lstStyle/>
                    <a:p>
                      <a:pPr algn="r" fontAlgn="t"/>
                      <a:r>
                        <a:rPr lang="es-CO" sz="1100" b="1" u="none" strike="noStrike">
                          <a:effectLst/>
                        </a:rPr>
                        <a:t>Comuna 7</a:t>
                      </a:r>
                      <a:endParaRPr lang="es-CO" sz="1100" b="1" i="0" u="none" strike="noStrike">
                        <a:solidFill>
                          <a:srgbClr val="000000"/>
                        </a:solidFill>
                        <a:effectLst/>
                        <a:latin typeface="+mn-lt"/>
                      </a:endParaRPr>
                    </a:p>
                  </a:txBody>
                  <a:tcPr marL="553" marR="553" marT="553"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2765687468"/>
                  </a:ext>
                </a:extLst>
              </a:tr>
              <a:tr h="0">
                <a:tc>
                  <a:txBody>
                    <a:bodyPr/>
                    <a:lstStyle/>
                    <a:p>
                      <a:pPr algn="r" fontAlgn="t"/>
                      <a:r>
                        <a:rPr lang="es-CO" sz="1100" b="1" u="none" strike="noStrike">
                          <a:effectLst/>
                        </a:rPr>
                        <a:t>Comuna 8</a:t>
                      </a:r>
                      <a:endParaRPr lang="es-CO" sz="1100" b="1" i="0" u="none" strike="noStrike">
                        <a:solidFill>
                          <a:srgbClr val="000000"/>
                        </a:solidFill>
                        <a:effectLst/>
                        <a:latin typeface="+mn-lt"/>
                      </a:endParaRPr>
                    </a:p>
                  </a:txBody>
                  <a:tcPr marL="553" marR="553" marT="553"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1480157049"/>
                  </a:ext>
                </a:extLst>
              </a:tr>
              <a:tr h="0">
                <a:tc>
                  <a:txBody>
                    <a:bodyPr/>
                    <a:lstStyle/>
                    <a:p>
                      <a:pPr algn="r" fontAlgn="t"/>
                      <a:r>
                        <a:rPr lang="es-CO" sz="1100" b="1" u="none" strike="noStrike" dirty="0">
                          <a:effectLst/>
                        </a:rPr>
                        <a:t>Comuna 9</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1048857222"/>
                  </a:ext>
                </a:extLst>
              </a:tr>
              <a:tr h="0">
                <a:tc>
                  <a:txBody>
                    <a:bodyPr/>
                    <a:lstStyle/>
                    <a:p>
                      <a:pPr algn="r" fontAlgn="t"/>
                      <a:r>
                        <a:rPr lang="es-CO" sz="1100" b="1" u="none" strike="noStrike">
                          <a:effectLst/>
                        </a:rPr>
                        <a:t>Comuna 10</a:t>
                      </a:r>
                      <a:endParaRPr lang="es-CO" sz="1100" b="1" i="0" u="none" strike="noStrike">
                        <a:solidFill>
                          <a:srgbClr val="000000"/>
                        </a:solidFill>
                        <a:effectLst/>
                        <a:latin typeface="+mn-lt"/>
                      </a:endParaRPr>
                    </a:p>
                  </a:txBody>
                  <a:tcPr marL="553" marR="553" marT="553"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3452328697"/>
                  </a:ext>
                </a:extLst>
              </a:tr>
              <a:tr h="0">
                <a:tc>
                  <a:txBody>
                    <a:bodyPr/>
                    <a:lstStyle/>
                    <a:p>
                      <a:pPr algn="r" fontAlgn="t"/>
                      <a:r>
                        <a:rPr lang="es-CO" sz="1100" b="1" u="none" strike="noStrike">
                          <a:effectLst/>
                        </a:rPr>
                        <a:t>Comuna 11</a:t>
                      </a:r>
                      <a:endParaRPr lang="es-CO" sz="1100" b="1" i="0" u="none" strike="noStrike">
                        <a:solidFill>
                          <a:srgbClr val="000000"/>
                        </a:solidFill>
                        <a:effectLst/>
                        <a:latin typeface="+mn-lt"/>
                      </a:endParaRPr>
                    </a:p>
                  </a:txBody>
                  <a:tcPr marL="553" marR="553" marT="553"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1583048963"/>
                  </a:ext>
                </a:extLst>
              </a:tr>
              <a:tr h="0">
                <a:tc>
                  <a:txBody>
                    <a:bodyPr/>
                    <a:lstStyle/>
                    <a:p>
                      <a:pPr algn="r" fontAlgn="t"/>
                      <a:r>
                        <a:rPr lang="es-CO" sz="1100" b="1" u="none" strike="noStrike" dirty="0">
                          <a:effectLst/>
                        </a:rPr>
                        <a:t>Comuna 12</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1849351965"/>
                  </a:ext>
                </a:extLst>
              </a:tr>
              <a:tr h="0">
                <a:tc>
                  <a:txBody>
                    <a:bodyPr/>
                    <a:lstStyle/>
                    <a:p>
                      <a:pPr algn="r" fontAlgn="t"/>
                      <a:r>
                        <a:rPr lang="es-CO" sz="1100" b="1" u="none" strike="noStrike" dirty="0">
                          <a:effectLst/>
                        </a:rPr>
                        <a:t>Comuna 13</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1727160679"/>
                  </a:ext>
                </a:extLst>
              </a:tr>
              <a:tr h="0">
                <a:tc>
                  <a:txBody>
                    <a:bodyPr/>
                    <a:lstStyle/>
                    <a:p>
                      <a:pPr algn="r" fontAlgn="t"/>
                      <a:r>
                        <a:rPr lang="es-CO" sz="1100" b="1" u="none" strike="noStrike" dirty="0">
                          <a:effectLst/>
                        </a:rPr>
                        <a:t>Comuna 14</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903644303"/>
                  </a:ext>
                </a:extLst>
              </a:tr>
              <a:tr h="0">
                <a:tc>
                  <a:txBody>
                    <a:bodyPr/>
                    <a:lstStyle/>
                    <a:p>
                      <a:pPr algn="r" fontAlgn="t"/>
                      <a:r>
                        <a:rPr lang="es-CO" sz="1100" b="1" u="none" strike="noStrike" dirty="0">
                          <a:effectLst/>
                        </a:rPr>
                        <a:t>Comuna 15</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3980823022"/>
                  </a:ext>
                </a:extLst>
              </a:tr>
              <a:tr h="0">
                <a:tc>
                  <a:txBody>
                    <a:bodyPr/>
                    <a:lstStyle/>
                    <a:p>
                      <a:pPr algn="r" fontAlgn="t"/>
                      <a:r>
                        <a:rPr lang="es-CO" sz="1100" b="1" u="none" strike="noStrike" dirty="0">
                          <a:effectLst/>
                        </a:rPr>
                        <a:t>Comuna 16</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2916363578"/>
                  </a:ext>
                </a:extLst>
              </a:tr>
              <a:tr h="0">
                <a:tc>
                  <a:txBody>
                    <a:bodyPr/>
                    <a:lstStyle/>
                    <a:p>
                      <a:pPr algn="r" fontAlgn="t"/>
                      <a:r>
                        <a:rPr lang="es-CO" sz="1100" b="1" u="none" strike="noStrike" dirty="0">
                          <a:effectLst/>
                        </a:rPr>
                        <a:t>Comuna 17</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2330409431"/>
                  </a:ext>
                </a:extLst>
              </a:tr>
              <a:tr h="0">
                <a:tc>
                  <a:txBody>
                    <a:bodyPr/>
                    <a:lstStyle/>
                    <a:p>
                      <a:pPr algn="r" fontAlgn="t"/>
                      <a:r>
                        <a:rPr lang="es-CO" sz="1100" b="1" u="none" strike="noStrike" dirty="0">
                          <a:effectLst/>
                        </a:rPr>
                        <a:t>Comuna 18</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1960564755"/>
                  </a:ext>
                </a:extLst>
              </a:tr>
              <a:tr h="0">
                <a:tc>
                  <a:txBody>
                    <a:bodyPr/>
                    <a:lstStyle/>
                    <a:p>
                      <a:pPr algn="r" fontAlgn="t"/>
                      <a:r>
                        <a:rPr lang="es-CO" sz="1100" b="1" u="none" strike="noStrike" dirty="0">
                          <a:effectLst/>
                        </a:rPr>
                        <a:t>Comuna 19</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2348297416"/>
                  </a:ext>
                </a:extLst>
              </a:tr>
              <a:tr h="0">
                <a:tc>
                  <a:txBody>
                    <a:bodyPr/>
                    <a:lstStyle/>
                    <a:p>
                      <a:pPr algn="r" fontAlgn="t"/>
                      <a:r>
                        <a:rPr lang="es-CO" sz="1100" b="1" u="none" strike="noStrike" dirty="0">
                          <a:effectLst/>
                        </a:rPr>
                        <a:t>Comuna 20</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2135337324"/>
                  </a:ext>
                </a:extLst>
              </a:tr>
              <a:tr h="0">
                <a:tc>
                  <a:txBody>
                    <a:bodyPr/>
                    <a:lstStyle/>
                    <a:p>
                      <a:pPr algn="r" fontAlgn="t"/>
                      <a:r>
                        <a:rPr lang="es-CO" sz="1100" b="1" u="none" strike="noStrike" dirty="0">
                          <a:effectLst/>
                        </a:rPr>
                        <a:t>Comuna 21</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2422780497"/>
                  </a:ext>
                </a:extLst>
              </a:tr>
              <a:tr h="0">
                <a:tc>
                  <a:txBody>
                    <a:bodyPr/>
                    <a:lstStyle/>
                    <a:p>
                      <a:pPr algn="r" fontAlgn="t"/>
                      <a:r>
                        <a:rPr lang="es-CO" sz="1100" b="1" u="none" strike="noStrike" dirty="0">
                          <a:effectLst/>
                        </a:rPr>
                        <a:t>Comuna 22</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2740724970"/>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553" marR="553" marT="55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53" marR="553" marT="553"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53" marR="553" marT="553" marB="0" anchor="ctr"/>
                </a:tc>
                <a:extLst>
                  <a:ext uri="{0D108BD9-81ED-4DB2-BD59-A6C34878D82A}">
                    <a16:rowId xmlns:a16="http://schemas.microsoft.com/office/drawing/2014/main" val="3919151023"/>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553" marR="553" marT="553"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553" marR="553" marT="553"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553" marR="553" marT="553"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553" marR="553" marT="553"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553" marR="553" marT="553"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553" marR="553" marT="553"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553" marR="553" marT="553" marB="0" anchor="ctr"/>
                </a:tc>
                <a:extLst>
                  <a:ext uri="{0D108BD9-81ED-4DB2-BD59-A6C34878D82A}">
                    <a16:rowId xmlns:a16="http://schemas.microsoft.com/office/drawing/2014/main" val="1045196000"/>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53" marR="553" marT="553" marB="0"/>
                </a:tc>
                <a:tc>
                  <a:txBody>
                    <a:bodyPr/>
                    <a:lstStyle/>
                    <a:p>
                      <a:pPr algn="ctr" fontAlgn="ctr"/>
                      <a:r>
                        <a:rPr lang="es-CO" sz="1100" b="1" u="none" strike="noStrike" dirty="0">
                          <a:effectLst/>
                        </a:rPr>
                        <a:t>435</a:t>
                      </a:r>
                      <a:endParaRPr lang="es-CO" sz="1100" b="1" i="0" u="none" strike="noStrike" dirty="0">
                        <a:solidFill>
                          <a:srgbClr val="000000"/>
                        </a:solidFill>
                        <a:effectLst/>
                        <a:latin typeface="+mn-lt"/>
                      </a:endParaRPr>
                    </a:p>
                  </a:txBody>
                  <a:tcPr marL="553" marR="553" marT="553"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553" marR="553" marT="553"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553" marR="553" marT="553"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553" marR="553" marT="553"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553" marR="553" marT="553"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553" marR="553" marT="553"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553" marR="553" marT="553" marB="0" anchor="ctr"/>
                </a:tc>
                <a:extLst>
                  <a:ext uri="{0D108BD9-81ED-4DB2-BD59-A6C34878D82A}">
                    <a16:rowId xmlns:a16="http://schemas.microsoft.com/office/drawing/2014/main" val="3083665100"/>
                  </a:ext>
                </a:extLst>
              </a:tr>
            </a:tbl>
          </a:graphicData>
        </a:graphic>
      </p:graphicFrame>
      <p:graphicFrame>
        <p:nvGraphicFramePr>
          <p:cNvPr id="2" name="Tabla 1"/>
          <p:cNvGraphicFramePr>
            <a:graphicFrameLocks noGrp="1"/>
          </p:cNvGraphicFramePr>
          <p:nvPr>
            <p:extLst>
              <p:ext uri="{D42A27DB-BD31-4B8C-83A1-F6EECF244321}">
                <p14:modId xmlns:p14="http://schemas.microsoft.com/office/powerpoint/2010/main" val="2757933664"/>
              </p:ext>
            </p:extLst>
          </p:nvPr>
        </p:nvGraphicFramePr>
        <p:xfrm>
          <a:off x="6240664" y="1826862"/>
          <a:ext cx="5832000" cy="4875870"/>
        </p:xfrm>
        <a:graphic>
          <a:graphicData uri="http://schemas.openxmlformats.org/drawingml/2006/table">
            <a:tbl>
              <a:tblPr>
                <a:tableStyleId>{69C7853C-536D-4A76-A0AE-DD22124D55A5}</a:tableStyleId>
              </a:tblPr>
              <a:tblGrid>
                <a:gridCol w="972000">
                  <a:extLst>
                    <a:ext uri="{9D8B030D-6E8A-4147-A177-3AD203B41FA5}">
                      <a16:colId xmlns:a16="http://schemas.microsoft.com/office/drawing/2014/main" val="2791301323"/>
                    </a:ext>
                  </a:extLst>
                </a:gridCol>
                <a:gridCol w="972000">
                  <a:extLst>
                    <a:ext uri="{9D8B030D-6E8A-4147-A177-3AD203B41FA5}">
                      <a16:colId xmlns:a16="http://schemas.microsoft.com/office/drawing/2014/main" val="2835815401"/>
                    </a:ext>
                  </a:extLst>
                </a:gridCol>
                <a:gridCol w="972000">
                  <a:extLst>
                    <a:ext uri="{9D8B030D-6E8A-4147-A177-3AD203B41FA5}">
                      <a16:colId xmlns:a16="http://schemas.microsoft.com/office/drawing/2014/main" val="2572889390"/>
                    </a:ext>
                  </a:extLst>
                </a:gridCol>
                <a:gridCol w="972000">
                  <a:extLst>
                    <a:ext uri="{9D8B030D-6E8A-4147-A177-3AD203B41FA5}">
                      <a16:colId xmlns:a16="http://schemas.microsoft.com/office/drawing/2014/main" val="605447504"/>
                    </a:ext>
                  </a:extLst>
                </a:gridCol>
                <a:gridCol w="972000">
                  <a:extLst>
                    <a:ext uri="{9D8B030D-6E8A-4147-A177-3AD203B41FA5}">
                      <a16:colId xmlns:a16="http://schemas.microsoft.com/office/drawing/2014/main" val="195125966"/>
                    </a:ext>
                  </a:extLst>
                </a:gridCol>
                <a:gridCol w="972000">
                  <a:extLst>
                    <a:ext uri="{9D8B030D-6E8A-4147-A177-3AD203B41FA5}">
                      <a16:colId xmlns:a16="http://schemas.microsoft.com/office/drawing/2014/main" val="2584632181"/>
                    </a:ext>
                  </a:extLst>
                </a:gridCol>
              </a:tblGrid>
              <a:tr h="0">
                <a:tc rowSpan="2">
                  <a:txBody>
                    <a:bodyPr/>
                    <a:lstStyle/>
                    <a:p>
                      <a:pPr algn="ctr" fontAlgn="b"/>
                      <a:r>
                        <a:rPr lang="es-CO" sz="1100" u="none" strike="noStrike" dirty="0">
                          <a:effectLst/>
                        </a:rPr>
                        <a:t> </a:t>
                      </a:r>
                      <a:endParaRPr lang="es-CO" sz="1100" b="0" i="0" u="none" strike="noStrike" dirty="0">
                        <a:solidFill>
                          <a:srgbClr val="000000"/>
                        </a:solidFill>
                        <a:effectLst/>
                        <a:latin typeface="+mn-lt"/>
                      </a:endParaRPr>
                    </a:p>
                  </a:txBody>
                  <a:tcPr marL="530" marR="530" marT="530" marB="0" anchor="ctr"/>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30" marR="530" marT="530" marB="0" anchor="ctr"/>
                </a:tc>
                <a:tc gridSpan="4">
                  <a:txBody>
                    <a:bodyPr/>
                    <a:lstStyle/>
                    <a:p>
                      <a:pPr algn="ctr" fontAlgn="b"/>
                      <a:r>
                        <a:rPr lang="es-CO" sz="1100" b="1" u="none" strike="noStrike">
                          <a:effectLst/>
                        </a:rPr>
                        <a:t>Zona</a:t>
                      </a:r>
                      <a:endParaRPr lang="es-CO" sz="1100" b="1" i="0" u="none" strike="noStrike">
                        <a:solidFill>
                          <a:srgbClr val="000000"/>
                        </a:solidFill>
                        <a:effectLst/>
                        <a:latin typeface="+mn-lt"/>
                      </a:endParaRPr>
                    </a:p>
                  </a:txBody>
                  <a:tcPr marL="530" marR="530" marT="53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37460236"/>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Centro Ampliado</a:t>
                      </a:r>
                      <a:endParaRPr lang="es-CO" sz="1100" b="1" i="0" u="none" strike="noStrike" dirty="0">
                        <a:solidFill>
                          <a:srgbClr val="000000"/>
                        </a:solidFill>
                        <a:effectLst/>
                        <a:latin typeface="+mn-lt"/>
                      </a:endParaRPr>
                    </a:p>
                  </a:txBody>
                  <a:tcPr marL="530" marR="530" marT="530" marB="0" anchor="ctr"/>
                </a:tc>
                <a:tc>
                  <a:txBody>
                    <a:bodyPr/>
                    <a:lstStyle/>
                    <a:p>
                      <a:pPr algn="ctr" fontAlgn="b"/>
                      <a:r>
                        <a:rPr lang="es-CO" sz="1100" b="1" u="none" strike="noStrike" dirty="0">
                          <a:effectLst/>
                        </a:rPr>
                        <a:t>Ladera</a:t>
                      </a:r>
                      <a:endParaRPr lang="es-CO" sz="1100" b="1" i="0" u="none" strike="noStrike" dirty="0">
                        <a:solidFill>
                          <a:srgbClr val="000000"/>
                        </a:solidFill>
                        <a:effectLst/>
                        <a:latin typeface="+mn-lt"/>
                      </a:endParaRPr>
                    </a:p>
                  </a:txBody>
                  <a:tcPr marL="530" marR="530" marT="530" marB="0" anchor="ctr"/>
                </a:tc>
                <a:tc>
                  <a:txBody>
                    <a:bodyPr/>
                    <a:lstStyle/>
                    <a:p>
                      <a:pPr algn="ctr" fontAlgn="b"/>
                      <a:r>
                        <a:rPr lang="es-CO" sz="1100" b="1" u="none" strike="noStrike" dirty="0">
                          <a:effectLst/>
                        </a:rPr>
                        <a:t>Urbana Corredor</a:t>
                      </a:r>
                      <a:endParaRPr lang="es-CO" sz="1100" b="1" i="0" u="none" strike="noStrike" dirty="0">
                        <a:solidFill>
                          <a:srgbClr val="000000"/>
                        </a:solidFill>
                        <a:effectLst/>
                        <a:latin typeface="+mn-lt"/>
                      </a:endParaRPr>
                    </a:p>
                  </a:txBody>
                  <a:tcPr marL="530" marR="530" marT="530" marB="0" anchor="ctr"/>
                </a:tc>
                <a:tc>
                  <a:txBody>
                    <a:bodyPr/>
                    <a:lstStyle/>
                    <a:p>
                      <a:pPr algn="ctr" fontAlgn="b"/>
                      <a:r>
                        <a:rPr lang="es-CO" sz="1100" b="1" u="none" strike="noStrike" dirty="0">
                          <a:effectLst/>
                        </a:rPr>
                        <a:t>Urbana Oriente</a:t>
                      </a:r>
                      <a:endParaRPr lang="es-CO" sz="1100" b="1" i="0" u="none" strike="noStrike" dirty="0">
                        <a:solidFill>
                          <a:srgbClr val="000000"/>
                        </a:solidFill>
                        <a:effectLst/>
                        <a:latin typeface="+mn-lt"/>
                      </a:endParaRPr>
                    </a:p>
                  </a:txBody>
                  <a:tcPr marL="530" marR="530" marT="530" marB="0" anchor="ctr"/>
                </a:tc>
                <a:extLst>
                  <a:ext uri="{0D108BD9-81ED-4DB2-BD59-A6C34878D82A}">
                    <a16:rowId xmlns:a16="http://schemas.microsoft.com/office/drawing/2014/main" val="1247232043"/>
                  </a:ext>
                </a:extLst>
              </a:tr>
              <a:tr h="0">
                <a:tc>
                  <a:txBody>
                    <a:bodyPr/>
                    <a:lstStyle/>
                    <a:p>
                      <a:pPr algn="l" fontAlgn="t"/>
                      <a:r>
                        <a:rPr lang="es-CO" sz="1100" b="1" u="none" strike="noStrike" dirty="0">
                          <a:effectLst/>
                        </a:rPr>
                        <a:t>Comuna 1</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1916196084"/>
                  </a:ext>
                </a:extLst>
              </a:tr>
              <a:tr h="0">
                <a:tc>
                  <a:txBody>
                    <a:bodyPr/>
                    <a:lstStyle/>
                    <a:p>
                      <a:pPr algn="l" fontAlgn="t"/>
                      <a:r>
                        <a:rPr lang="es-CO" sz="1100" b="1" u="none" strike="noStrike" dirty="0">
                          <a:effectLst/>
                        </a:rPr>
                        <a:t>Comuna 2</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4064089763"/>
                  </a:ext>
                </a:extLst>
              </a:tr>
              <a:tr h="0">
                <a:tc>
                  <a:txBody>
                    <a:bodyPr/>
                    <a:lstStyle/>
                    <a:p>
                      <a:pPr algn="l" fontAlgn="t"/>
                      <a:r>
                        <a:rPr lang="es-CO" sz="1100" b="1" u="none" strike="noStrike" dirty="0">
                          <a:effectLst/>
                        </a:rPr>
                        <a:t>Comuna 3</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1580567091"/>
                  </a:ext>
                </a:extLst>
              </a:tr>
              <a:tr h="0">
                <a:tc>
                  <a:txBody>
                    <a:bodyPr/>
                    <a:lstStyle/>
                    <a:p>
                      <a:pPr algn="l" fontAlgn="t"/>
                      <a:r>
                        <a:rPr lang="es-CO" sz="1100" b="1" u="none" strike="noStrike">
                          <a:effectLst/>
                        </a:rPr>
                        <a:t>Comuna 4</a:t>
                      </a:r>
                      <a:endParaRPr lang="es-CO" sz="1100" b="1" i="0" u="none" strike="noStrike">
                        <a:solidFill>
                          <a:srgbClr val="000000"/>
                        </a:solidFill>
                        <a:effectLst/>
                        <a:latin typeface="+mn-lt"/>
                      </a:endParaRPr>
                    </a:p>
                  </a:txBody>
                  <a:tcPr marL="530" marR="530" marT="530"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201374127"/>
                  </a:ext>
                </a:extLst>
              </a:tr>
              <a:tr h="0">
                <a:tc>
                  <a:txBody>
                    <a:bodyPr/>
                    <a:lstStyle/>
                    <a:p>
                      <a:pPr algn="l" fontAlgn="t"/>
                      <a:r>
                        <a:rPr lang="es-CO" sz="1100" b="1" u="none" strike="noStrike">
                          <a:effectLst/>
                        </a:rPr>
                        <a:t>Comuna 5</a:t>
                      </a:r>
                      <a:endParaRPr lang="es-CO" sz="1100" b="1" i="0" u="none" strike="noStrike">
                        <a:solidFill>
                          <a:srgbClr val="000000"/>
                        </a:solidFill>
                        <a:effectLst/>
                        <a:latin typeface="+mn-lt"/>
                      </a:endParaRPr>
                    </a:p>
                  </a:txBody>
                  <a:tcPr marL="530" marR="530" marT="530"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2577900580"/>
                  </a:ext>
                </a:extLst>
              </a:tr>
              <a:tr h="0">
                <a:tc>
                  <a:txBody>
                    <a:bodyPr/>
                    <a:lstStyle/>
                    <a:p>
                      <a:pPr algn="l" fontAlgn="t"/>
                      <a:r>
                        <a:rPr lang="es-CO" sz="1100" b="1" u="none" strike="noStrike">
                          <a:effectLst/>
                        </a:rPr>
                        <a:t>Comuna 6</a:t>
                      </a:r>
                      <a:endParaRPr lang="es-CO" sz="1100" b="1" i="0" u="none" strike="noStrike">
                        <a:solidFill>
                          <a:srgbClr val="000000"/>
                        </a:solidFill>
                        <a:effectLst/>
                        <a:latin typeface="+mn-lt"/>
                      </a:endParaRPr>
                    </a:p>
                  </a:txBody>
                  <a:tcPr marL="530" marR="530" marT="530"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1095930531"/>
                  </a:ext>
                </a:extLst>
              </a:tr>
              <a:tr h="0">
                <a:tc>
                  <a:txBody>
                    <a:bodyPr/>
                    <a:lstStyle/>
                    <a:p>
                      <a:pPr algn="l" fontAlgn="t"/>
                      <a:r>
                        <a:rPr lang="es-CO" sz="1100" b="1" u="none" strike="noStrike">
                          <a:effectLst/>
                        </a:rPr>
                        <a:t>Comuna 7</a:t>
                      </a:r>
                      <a:endParaRPr lang="es-CO" sz="1100" b="1" i="0" u="none" strike="noStrike">
                        <a:solidFill>
                          <a:srgbClr val="000000"/>
                        </a:solidFill>
                        <a:effectLst/>
                        <a:latin typeface="+mn-lt"/>
                      </a:endParaRPr>
                    </a:p>
                  </a:txBody>
                  <a:tcPr marL="530" marR="530" marT="530"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1807850794"/>
                  </a:ext>
                </a:extLst>
              </a:tr>
              <a:tr h="0">
                <a:tc>
                  <a:txBody>
                    <a:bodyPr/>
                    <a:lstStyle/>
                    <a:p>
                      <a:pPr algn="l" fontAlgn="t"/>
                      <a:r>
                        <a:rPr lang="es-CO" sz="1100" b="1" u="none" strike="noStrike">
                          <a:effectLst/>
                        </a:rPr>
                        <a:t>Comuna 8</a:t>
                      </a:r>
                      <a:endParaRPr lang="es-CO" sz="1100" b="1" i="0" u="none" strike="noStrike">
                        <a:solidFill>
                          <a:srgbClr val="000000"/>
                        </a:solidFill>
                        <a:effectLst/>
                        <a:latin typeface="+mn-lt"/>
                      </a:endParaRPr>
                    </a:p>
                  </a:txBody>
                  <a:tcPr marL="530" marR="530" marT="530"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1491380346"/>
                  </a:ext>
                </a:extLst>
              </a:tr>
              <a:tr h="0">
                <a:tc>
                  <a:txBody>
                    <a:bodyPr/>
                    <a:lstStyle/>
                    <a:p>
                      <a:pPr algn="l" fontAlgn="t"/>
                      <a:r>
                        <a:rPr lang="es-CO" sz="1100" b="1" u="none" strike="noStrike">
                          <a:effectLst/>
                        </a:rPr>
                        <a:t>Comuna 9</a:t>
                      </a:r>
                      <a:endParaRPr lang="es-CO" sz="1100" b="1" i="0" u="none" strike="noStrike">
                        <a:solidFill>
                          <a:srgbClr val="000000"/>
                        </a:solidFill>
                        <a:effectLst/>
                        <a:latin typeface="+mn-lt"/>
                      </a:endParaRPr>
                    </a:p>
                  </a:txBody>
                  <a:tcPr marL="530" marR="530" marT="530"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1086014358"/>
                  </a:ext>
                </a:extLst>
              </a:tr>
              <a:tr h="0">
                <a:tc>
                  <a:txBody>
                    <a:bodyPr/>
                    <a:lstStyle/>
                    <a:p>
                      <a:pPr algn="l" fontAlgn="t"/>
                      <a:r>
                        <a:rPr lang="es-CO" sz="1100" b="1" u="none" strike="noStrike" dirty="0">
                          <a:effectLst/>
                        </a:rPr>
                        <a:t>Comuna 10</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1830710086"/>
                  </a:ext>
                </a:extLst>
              </a:tr>
              <a:tr h="0">
                <a:tc>
                  <a:txBody>
                    <a:bodyPr/>
                    <a:lstStyle/>
                    <a:p>
                      <a:pPr algn="l" fontAlgn="t"/>
                      <a:r>
                        <a:rPr lang="es-CO" sz="1100" b="1" u="none" strike="noStrike">
                          <a:effectLst/>
                        </a:rPr>
                        <a:t>Comuna 11</a:t>
                      </a:r>
                      <a:endParaRPr lang="es-CO" sz="1100" b="1" i="0" u="none" strike="noStrike">
                        <a:solidFill>
                          <a:srgbClr val="000000"/>
                        </a:solidFill>
                        <a:effectLst/>
                        <a:latin typeface="+mn-lt"/>
                      </a:endParaRPr>
                    </a:p>
                  </a:txBody>
                  <a:tcPr marL="530" marR="530" marT="530"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916868760"/>
                  </a:ext>
                </a:extLst>
              </a:tr>
              <a:tr h="0">
                <a:tc>
                  <a:txBody>
                    <a:bodyPr/>
                    <a:lstStyle/>
                    <a:p>
                      <a:pPr algn="l" fontAlgn="t"/>
                      <a:r>
                        <a:rPr lang="es-CO" sz="1100" b="1" u="none" strike="noStrike">
                          <a:effectLst/>
                        </a:rPr>
                        <a:t>Comuna 12</a:t>
                      </a:r>
                      <a:endParaRPr lang="es-CO" sz="1100" b="1" i="0" u="none" strike="noStrike">
                        <a:solidFill>
                          <a:srgbClr val="000000"/>
                        </a:solidFill>
                        <a:effectLst/>
                        <a:latin typeface="+mn-lt"/>
                      </a:endParaRPr>
                    </a:p>
                  </a:txBody>
                  <a:tcPr marL="530" marR="530" marT="530"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483214929"/>
                  </a:ext>
                </a:extLst>
              </a:tr>
              <a:tr h="0">
                <a:tc>
                  <a:txBody>
                    <a:bodyPr/>
                    <a:lstStyle/>
                    <a:p>
                      <a:pPr algn="l" fontAlgn="t"/>
                      <a:r>
                        <a:rPr lang="es-CO" sz="1100" b="1" u="none" strike="noStrike" dirty="0">
                          <a:effectLst/>
                        </a:rPr>
                        <a:t>Comuna 13</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2193929322"/>
                  </a:ext>
                </a:extLst>
              </a:tr>
              <a:tr h="0">
                <a:tc>
                  <a:txBody>
                    <a:bodyPr/>
                    <a:lstStyle/>
                    <a:p>
                      <a:pPr algn="l" fontAlgn="t"/>
                      <a:r>
                        <a:rPr lang="es-CO" sz="1100" b="1" u="none" strike="noStrike" dirty="0">
                          <a:effectLst/>
                        </a:rPr>
                        <a:t>Comuna 14</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2121309069"/>
                  </a:ext>
                </a:extLst>
              </a:tr>
              <a:tr h="0">
                <a:tc>
                  <a:txBody>
                    <a:bodyPr/>
                    <a:lstStyle/>
                    <a:p>
                      <a:pPr algn="l" fontAlgn="t"/>
                      <a:r>
                        <a:rPr lang="es-CO" sz="1100" b="1" u="none" strike="noStrike" dirty="0">
                          <a:effectLst/>
                        </a:rPr>
                        <a:t>Comuna 15</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2544251668"/>
                  </a:ext>
                </a:extLst>
              </a:tr>
              <a:tr h="0">
                <a:tc>
                  <a:txBody>
                    <a:bodyPr/>
                    <a:lstStyle/>
                    <a:p>
                      <a:pPr algn="l" fontAlgn="t"/>
                      <a:r>
                        <a:rPr lang="es-CO" sz="1100" b="1" u="none" strike="noStrike" dirty="0">
                          <a:effectLst/>
                        </a:rPr>
                        <a:t>Comuna 16</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313686002"/>
                  </a:ext>
                </a:extLst>
              </a:tr>
              <a:tr h="0">
                <a:tc>
                  <a:txBody>
                    <a:bodyPr/>
                    <a:lstStyle/>
                    <a:p>
                      <a:pPr algn="l" fontAlgn="t"/>
                      <a:r>
                        <a:rPr lang="es-CO" sz="1100" b="1" u="none" strike="noStrike" dirty="0">
                          <a:effectLst/>
                        </a:rPr>
                        <a:t>Comuna 17</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31%</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2066378449"/>
                  </a:ext>
                </a:extLst>
              </a:tr>
              <a:tr h="0">
                <a:tc>
                  <a:txBody>
                    <a:bodyPr/>
                    <a:lstStyle/>
                    <a:p>
                      <a:pPr algn="l" fontAlgn="t"/>
                      <a:r>
                        <a:rPr lang="es-CO" sz="1100" b="1" u="none" strike="noStrike" dirty="0">
                          <a:effectLst/>
                        </a:rPr>
                        <a:t>Comuna 18</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49%</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3118131115"/>
                  </a:ext>
                </a:extLst>
              </a:tr>
              <a:tr h="0">
                <a:tc>
                  <a:txBody>
                    <a:bodyPr/>
                    <a:lstStyle/>
                    <a:p>
                      <a:pPr algn="l" fontAlgn="t"/>
                      <a:r>
                        <a:rPr lang="es-CO" sz="1100" b="1" u="none" strike="noStrike" dirty="0">
                          <a:effectLst/>
                        </a:rPr>
                        <a:t>Comuna 19</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1930790128"/>
                  </a:ext>
                </a:extLst>
              </a:tr>
              <a:tr h="0">
                <a:tc>
                  <a:txBody>
                    <a:bodyPr/>
                    <a:lstStyle/>
                    <a:p>
                      <a:pPr algn="l" fontAlgn="t"/>
                      <a:r>
                        <a:rPr lang="es-CO" sz="1100" b="1" u="none" strike="noStrike" dirty="0">
                          <a:effectLst/>
                        </a:rPr>
                        <a:t>Comuna 20</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1366066002"/>
                  </a:ext>
                </a:extLst>
              </a:tr>
              <a:tr h="0">
                <a:tc>
                  <a:txBody>
                    <a:bodyPr/>
                    <a:lstStyle/>
                    <a:p>
                      <a:pPr algn="l" fontAlgn="t"/>
                      <a:r>
                        <a:rPr lang="es-CO" sz="1100" b="1" u="none" strike="noStrike" dirty="0">
                          <a:effectLst/>
                        </a:rPr>
                        <a:t>Comuna 21</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2675021771"/>
                  </a:ext>
                </a:extLst>
              </a:tr>
              <a:tr h="0">
                <a:tc>
                  <a:txBody>
                    <a:bodyPr/>
                    <a:lstStyle/>
                    <a:p>
                      <a:pPr algn="l" fontAlgn="t"/>
                      <a:r>
                        <a:rPr lang="es-CO" sz="1100" b="1" u="none" strike="noStrike" dirty="0">
                          <a:effectLst/>
                        </a:rPr>
                        <a:t>Comuna 22</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2055652175"/>
                  </a:ext>
                </a:extLst>
              </a:tr>
              <a:tr h="0">
                <a:tc>
                  <a:txBody>
                    <a:bodyPr/>
                    <a:lstStyle/>
                    <a:p>
                      <a:pPr algn="l" fontAlgn="t"/>
                      <a:r>
                        <a:rPr lang="es-CO" sz="1100" b="1" u="none" strike="noStrike" dirty="0">
                          <a:effectLst/>
                        </a:rPr>
                        <a:t>Total</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30" marR="530" marT="530"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1101800190"/>
                  </a:ext>
                </a:extLst>
              </a:tr>
              <a:tr h="0">
                <a:tc>
                  <a:txBody>
                    <a:bodyPr/>
                    <a:lstStyle/>
                    <a:p>
                      <a:pPr algn="l" fontAlgn="t"/>
                      <a:r>
                        <a:rPr lang="es-CO" sz="1100" b="1" u="none" strike="noStrike" dirty="0">
                          <a:effectLst/>
                        </a:rPr>
                        <a:t>Base Expandida</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530" marR="530" marT="530" marB="0" anchor="ctr"/>
                </a:tc>
                <a:tc>
                  <a:txBody>
                    <a:bodyPr/>
                    <a:lstStyle/>
                    <a:p>
                      <a:pPr algn="ctr" fontAlgn="ctr"/>
                      <a:r>
                        <a:rPr lang="es-CO" sz="1100" b="1" u="none" strike="noStrike">
                          <a:effectLst/>
                        </a:rPr>
                        <a:t>385.273</a:t>
                      </a:r>
                      <a:endParaRPr lang="es-CO" sz="1100" b="1" i="0" u="none" strike="noStrike">
                        <a:solidFill>
                          <a:srgbClr val="000000"/>
                        </a:solidFill>
                        <a:effectLst/>
                        <a:latin typeface="+mn-lt"/>
                      </a:endParaRPr>
                    </a:p>
                  </a:txBody>
                  <a:tcPr marL="530" marR="530" marT="530" marB="0" anchor="ctr"/>
                </a:tc>
                <a:tc>
                  <a:txBody>
                    <a:bodyPr/>
                    <a:lstStyle/>
                    <a:p>
                      <a:pPr algn="ctr" fontAlgn="ctr"/>
                      <a:r>
                        <a:rPr lang="es-CO" sz="1100" b="1" u="none" strike="noStrike">
                          <a:effectLst/>
                        </a:rPr>
                        <a:t>182.481</a:t>
                      </a:r>
                      <a:endParaRPr lang="es-CO" sz="1100" b="1" i="0" u="none" strike="noStrike">
                        <a:solidFill>
                          <a:srgbClr val="000000"/>
                        </a:solidFill>
                        <a:effectLst/>
                        <a:latin typeface="+mn-lt"/>
                      </a:endParaRPr>
                    </a:p>
                  </a:txBody>
                  <a:tcPr marL="530" marR="530" marT="530" marB="0" anchor="ctr"/>
                </a:tc>
                <a:tc>
                  <a:txBody>
                    <a:bodyPr/>
                    <a:lstStyle/>
                    <a:p>
                      <a:pPr algn="ctr" fontAlgn="ctr"/>
                      <a:r>
                        <a:rPr lang="es-CO" sz="1100" b="1" u="none" strike="noStrike">
                          <a:effectLst/>
                        </a:rPr>
                        <a:t>414.957</a:t>
                      </a:r>
                      <a:endParaRPr lang="es-CO" sz="1100" b="1" i="0" u="none" strike="noStrike">
                        <a:solidFill>
                          <a:srgbClr val="000000"/>
                        </a:solidFill>
                        <a:effectLst/>
                        <a:latin typeface="+mn-lt"/>
                      </a:endParaRPr>
                    </a:p>
                  </a:txBody>
                  <a:tcPr marL="530" marR="530" marT="530" marB="0" anchor="ctr"/>
                </a:tc>
                <a:tc>
                  <a:txBody>
                    <a:bodyPr/>
                    <a:lstStyle/>
                    <a:p>
                      <a:pPr algn="ctr" fontAlgn="ctr"/>
                      <a:r>
                        <a:rPr lang="es-CO" sz="1100" b="1" u="none" strike="noStrike">
                          <a:effectLst/>
                        </a:rPr>
                        <a:t>669.847</a:t>
                      </a:r>
                      <a:endParaRPr lang="es-CO" sz="1100" b="1" i="0" u="none" strike="noStrike">
                        <a:solidFill>
                          <a:srgbClr val="000000"/>
                        </a:solidFill>
                        <a:effectLst/>
                        <a:latin typeface="+mn-lt"/>
                      </a:endParaRPr>
                    </a:p>
                  </a:txBody>
                  <a:tcPr marL="530" marR="530" marT="530" marB="0" anchor="ctr"/>
                </a:tc>
                <a:extLst>
                  <a:ext uri="{0D108BD9-81ED-4DB2-BD59-A6C34878D82A}">
                    <a16:rowId xmlns:a16="http://schemas.microsoft.com/office/drawing/2014/main" val="2757879604"/>
                  </a:ext>
                </a:extLst>
              </a:tr>
              <a:tr h="0">
                <a:tc>
                  <a:txBody>
                    <a:bodyPr/>
                    <a:lstStyle/>
                    <a:p>
                      <a:pPr algn="l"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1" u="none" strike="noStrike" dirty="0">
                          <a:effectLst/>
                        </a:rPr>
                        <a:t>435</a:t>
                      </a:r>
                      <a:endParaRPr lang="es-CO" sz="1100" b="1" i="0" u="none" strike="noStrike" dirty="0">
                        <a:solidFill>
                          <a:srgbClr val="000000"/>
                        </a:solidFill>
                        <a:effectLst/>
                        <a:latin typeface="+mn-lt"/>
                      </a:endParaRPr>
                    </a:p>
                  </a:txBody>
                  <a:tcPr marL="530" marR="530" marT="530" marB="0" anchor="ctr"/>
                </a:tc>
                <a:tc>
                  <a:txBody>
                    <a:bodyPr/>
                    <a:lstStyle/>
                    <a:p>
                      <a:pPr algn="ctr" fontAlgn="ctr"/>
                      <a:r>
                        <a:rPr lang="es-CO" sz="1100" b="1" u="none" strike="noStrike" dirty="0">
                          <a:effectLst/>
                        </a:rPr>
                        <a:t>89</a:t>
                      </a:r>
                      <a:endParaRPr lang="es-CO" sz="1100" b="1" i="0" u="none" strike="noStrike" dirty="0">
                        <a:solidFill>
                          <a:srgbClr val="000000"/>
                        </a:solidFill>
                        <a:effectLst/>
                        <a:latin typeface="+mn-lt"/>
                      </a:endParaRPr>
                    </a:p>
                  </a:txBody>
                  <a:tcPr marL="530" marR="530" marT="530" marB="0" anchor="ctr"/>
                </a:tc>
                <a:tc>
                  <a:txBody>
                    <a:bodyPr/>
                    <a:lstStyle/>
                    <a:p>
                      <a:pPr algn="ctr" fontAlgn="ctr"/>
                      <a:r>
                        <a:rPr lang="es-CO" sz="1100" b="1" u="none" strike="noStrike" dirty="0">
                          <a:effectLst/>
                        </a:rPr>
                        <a:t>42</a:t>
                      </a:r>
                      <a:endParaRPr lang="es-CO" sz="1100" b="1" i="0" u="none" strike="noStrike" dirty="0">
                        <a:solidFill>
                          <a:srgbClr val="000000"/>
                        </a:solidFill>
                        <a:effectLst/>
                        <a:latin typeface="+mn-lt"/>
                      </a:endParaRPr>
                    </a:p>
                  </a:txBody>
                  <a:tcPr marL="530" marR="530" marT="530" marB="0" anchor="ctr"/>
                </a:tc>
                <a:tc>
                  <a:txBody>
                    <a:bodyPr/>
                    <a:lstStyle/>
                    <a:p>
                      <a:pPr algn="ctr" fontAlgn="ctr"/>
                      <a:r>
                        <a:rPr lang="es-CO" sz="1100" b="1" u="none" strike="noStrike" dirty="0">
                          <a:effectLst/>
                        </a:rPr>
                        <a:t>171</a:t>
                      </a:r>
                      <a:endParaRPr lang="es-CO" sz="1100" b="1" i="0" u="none" strike="noStrike" dirty="0">
                        <a:solidFill>
                          <a:srgbClr val="000000"/>
                        </a:solidFill>
                        <a:effectLst/>
                        <a:latin typeface="+mn-lt"/>
                      </a:endParaRPr>
                    </a:p>
                  </a:txBody>
                  <a:tcPr marL="530" marR="530" marT="530" marB="0" anchor="ctr"/>
                </a:tc>
                <a:tc>
                  <a:txBody>
                    <a:bodyPr/>
                    <a:lstStyle/>
                    <a:p>
                      <a:pPr algn="ctr" fontAlgn="ctr"/>
                      <a:r>
                        <a:rPr lang="es-CO" sz="1100" b="1" u="none" strike="noStrike" dirty="0">
                          <a:effectLst/>
                        </a:rPr>
                        <a:t>133</a:t>
                      </a:r>
                      <a:endParaRPr lang="es-CO" sz="1100" b="1" i="0" u="none" strike="noStrike" dirty="0">
                        <a:solidFill>
                          <a:srgbClr val="000000"/>
                        </a:solidFill>
                        <a:effectLst/>
                        <a:latin typeface="+mn-lt"/>
                      </a:endParaRPr>
                    </a:p>
                  </a:txBody>
                  <a:tcPr marL="530" marR="530" marT="530" marB="0" anchor="ctr"/>
                </a:tc>
                <a:extLst>
                  <a:ext uri="{0D108BD9-81ED-4DB2-BD59-A6C34878D82A}">
                    <a16:rowId xmlns:a16="http://schemas.microsoft.com/office/drawing/2014/main" val="1511577814"/>
                  </a:ext>
                </a:extLst>
              </a:tr>
            </a:tbl>
          </a:graphicData>
        </a:graphic>
      </p:graphicFrame>
    </p:spTree>
    <p:extLst>
      <p:ext uri="{BB962C8B-B14F-4D97-AF65-F5344CB8AC3E}">
        <p14:creationId xmlns:p14="http://schemas.microsoft.com/office/powerpoint/2010/main" val="21220486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UBICACIÓN DESTINO</a:t>
            </a:r>
          </a:p>
          <a:p>
            <a:pPr marL="8573" marR="3429">
              <a:spcBef>
                <a:spcPts val="68"/>
              </a:spcBef>
            </a:pPr>
            <a:r>
              <a:rPr lang="es-MX" sz="2363" spc="101" dirty="0">
                <a:solidFill>
                  <a:schemeClr val="accent3">
                    <a:lumMod val="75000"/>
                  </a:schemeClr>
                </a:solidFill>
                <a:latin typeface="+mn-lt"/>
              </a:rPr>
              <a:t>FRECUENTE</a:t>
            </a:r>
            <a:endParaRPr lang="es-MX" sz="2363" spc="84" dirty="0">
              <a:solidFill>
                <a:schemeClr val="accent3">
                  <a:lumMod val="75000"/>
                </a:schemeClr>
              </a:solidFill>
              <a:latin typeface="+mn-lt"/>
            </a:endParaRPr>
          </a:p>
        </p:txBody>
      </p:sp>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92</a:t>
            </a:fld>
            <a:endParaRPr sz="1350" dirty="0">
              <a:solidFill>
                <a:schemeClr val="accent3">
                  <a:lumMod val="75000"/>
                </a:schemeClr>
              </a:solidFill>
              <a:latin typeface="Calibri"/>
              <a:cs typeface="Calibri"/>
            </a:endParaRPr>
          </a:p>
        </p:txBody>
      </p:sp>
      <p:sp>
        <p:nvSpPr>
          <p:cNvPr id="89"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El destino frecuente de sus recorridos cotidianos se encuentra en:</a:t>
            </a:r>
          </a:p>
        </p:txBody>
      </p:sp>
      <p:sp>
        <p:nvSpPr>
          <p:cNvPr id="108" name="object 4">
            <a:extLst>
              <a:ext uri="{FF2B5EF4-FFF2-40B4-BE49-F238E27FC236}">
                <a16:creationId xmlns:a16="http://schemas.microsoft.com/office/drawing/2014/main" id="{A7157F5C-9DC2-425E-A31F-74B0C3BE6816}"/>
              </a:ext>
            </a:extLst>
          </p:cNvPr>
          <p:cNvSpPr txBox="1"/>
          <p:nvPr/>
        </p:nvSpPr>
        <p:spPr>
          <a:xfrm>
            <a:off x="484960"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109" name="object 4">
            <a:extLst>
              <a:ext uri="{FF2B5EF4-FFF2-40B4-BE49-F238E27FC236}">
                <a16:creationId xmlns:a16="http://schemas.microsoft.com/office/drawing/2014/main" id="{FC66D8EB-E0AF-40E7-8EE1-0C25FBC9B55C}"/>
              </a:ext>
            </a:extLst>
          </p:cNvPr>
          <p:cNvSpPr txBox="1"/>
          <p:nvPr/>
        </p:nvSpPr>
        <p:spPr>
          <a:xfrm>
            <a:off x="4295800" y="1550509"/>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143" name="object 4">
            <a:extLst>
              <a:ext uri="{FF2B5EF4-FFF2-40B4-BE49-F238E27FC236}">
                <a16:creationId xmlns:a16="http://schemas.microsoft.com/office/drawing/2014/main" id="{FC66D8EB-E0AF-40E7-8EE1-0C25FBC9B55C}"/>
              </a:ext>
            </a:extLst>
          </p:cNvPr>
          <p:cNvSpPr txBox="1"/>
          <p:nvPr/>
        </p:nvSpPr>
        <p:spPr>
          <a:xfrm>
            <a:off x="8616280" y="1552356"/>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grpSp>
        <p:nvGrpSpPr>
          <p:cNvPr id="39" name="Grupo 38"/>
          <p:cNvGrpSpPr/>
          <p:nvPr/>
        </p:nvGrpSpPr>
        <p:grpSpPr>
          <a:xfrm>
            <a:off x="4341179" y="6050511"/>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1" name="Rectángulo 40">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2" name="CuadroTexto 41">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3" name="Rectángulo 42">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45" name="Grupo 44"/>
          <p:cNvGrpSpPr/>
          <p:nvPr/>
        </p:nvGrpSpPr>
        <p:grpSpPr>
          <a:xfrm>
            <a:off x="905362" y="6021288"/>
            <a:ext cx="1212265" cy="430887"/>
            <a:chOff x="8433990" y="5969913"/>
            <a:chExt cx="1212265" cy="430887"/>
          </a:xfrm>
        </p:grpSpPr>
        <p:sp>
          <p:nvSpPr>
            <p:cNvPr id="46"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47" name="Rectángulo 46">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8" name="CuadroTexto 47">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grpSp>
        <p:nvGrpSpPr>
          <p:cNvPr id="49" name="Grupo 48"/>
          <p:cNvGrpSpPr/>
          <p:nvPr/>
        </p:nvGrpSpPr>
        <p:grpSpPr>
          <a:xfrm>
            <a:off x="8472264" y="6078629"/>
            <a:ext cx="2517106" cy="446715"/>
            <a:chOff x="8256240" y="6309320"/>
            <a:chExt cx="2517106" cy="446715"/>
          </a:xfrm>
        </p:grpSpPr>
        <p:sp>
          <p:nvSpPr>
            <p:cNvPr id="50"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1" name="Rectángulo 50">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2" name="CuadroTexto 51">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53" name="Rectángulo 52">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4" name="CuadroTexto 53">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55" name="Rectángulo 54">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6" name="CuadroTexto 55">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cxnSp>
        <p:nvCxnSpPr>
          <p:cNvPr id="57" name="Conector recto 56"/>
          <p:cNvCxnSpPr/>
          <p:nvPr/>
        </p:nvCxnSpPr>
        <p:spPr>
          <a:xfrm>
            <a:off x="3353634" y="1844824"/>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Conector recto 57"/>
          <p:cNvCxnSpPr/>
          <p:nvPr/>
        </p:nvCxnSpPr>
        <p:spPr>
          <a:xfrm>
            <a:off x="7536160" y="1844824"/>
            <a:ext cx="0" cy="4280191"/>
          </a:xfrm>
          <a:prstGeom prst="line">
            <a:avLst/>
          </a:prstGeom>
          <a:ln w="1905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3" name="Group 17"/>
          <p:cNvGrpSpPr/>
          <p:nvPr/>
        </p:nvGrpSpPr>
        <p:grpSpPr>
          <a:xfrm>
            <a:off x="5251015" y="2698391"/>
            <a:ext cx="262859" cy="464260"/>
            <a:chOff x="7613650" y="4532313"/>
            <a:chExt cx="646113" cy="1768475"/>
          </a:xfrm>
        </p:grpSpPr>
        <p:sp>
          <p:nvSpPr>
            <p:cNvPr id="64" name="Freeform 208"/>
            <p:cNvSpPr>
              <a:spLocks/>
            </p:cNvSpPr>
            <p:nvPr/>
          </p:nvSpPr>
          <p:spPr bwMode="auto">
            <a:xfrm>
              <a:off x="7708900" y="4573588"/>
              <a:ext cx="465138" cy="476250"/>
            </a:xfrm>
            <a:custGeom>
              <a:avLst/>
              <a:gdLst>
                <a:gd name="T0" fmla="*/ 1169 w 1169"/>
                <a:gd name="T1" fmla="*/ 600 h 1201"/>
                <a:gd name="T2" fmla="*/ 1168 w 1169"/>
                <a:gd name="T3" fmla="*/ 631 h 1201"/>
                <a:gd name="T4" fmla="*/ 1161 w 1169"/>
                <a:gd name="T5" fmla="*/ 692 h 1201"/>
                <a:gd name="T6" fmla="*/ 1148 w 1169"/>
                <a:gd name="T7" fmla="*/ 750 h 1201"/>
                <a:gd name="T8" fmla="*/ 1129 w 1169"/>
                <a:gd name="T9" fmla="*/ 807 h 1201"/>
                <a:gd name="T10" fmla="*/ 1091 w 1169"/>
                <a:gd name="T11" fmla="*/ 887 h 1201"/>
                <a:gd name="T12" fmla="*/ 1023 w 1169"/>
                <a:gd name="T13" fmla="*/ 982 h 1201"/>
                <a:gd name="T14" fmla="*/ 940 w 1169"/>
                <a:gd name="T15" fmla="*/ 1064 h 1201"/>
                <a:gd name="T16" fmla="*/ 845 w 1169"/>
                <a:gd name="T17" fmla="*/ 1129 h 1201"/>
                <a:gd name="T18" fmla="*/ 743 w 1169"/>
                <a:gd name="T19" fmla="*/ 1174 h 1201"/>
                <a:gd name="T20" fmla="*/ 638 w 1169"/>
                <a:gd name="T21" fmla="*/ 1199 h 1201"/>
                <a:gd name="T22" fmla="*/ 585 w 1169"/>
                <a:gd name="T23" fmla="*/ 1201 h 1201"/>
                <a:gd name="T24" fmla="*/ 531 w 1169"/>
                <a:gd name="T25" fmla="*/ 1199 h 1201"/>
                <a:gd name="T26" fmla="*/ 425 w 1169"/>
                <a:gd name="T27" fmla="*/ 1174 h 1201"/>
                <a:gd name="T28" fmla="*/ 324 w 1169"/>
                <a:gd name="T29" fmla="*/ 1129 h 1201"/>
                <a:gd name="T30" fmla="*/ 229 w 1169"/>
                <a:gd name="T31" fmla="*/ 1064 h 1201"/>
                <a:gd name="T32" fmla="*/ 146 w 1169"/>
                <a:gd name="T33" fmla="*/ 982 h 1201"/>
                <a:gd name="T34" fmla="*/ 78 w 1169"/>
                <a:gd name="T35" fmla="*/ 887 h 1201"/>
                <a:gd name="T36" fmla="*/ 40 w 1169"/>
                <a:gd name="T37" fmla="*/ 807 h 1201"/>
                <a:gd name="T38" fmla="*/ 21 w 1169"/>
                <a:gd name="T39" fmla="*/ 750 h 1201"/>
                <a:gd name="T40" fmla="*/ 8 w 1169"/>
                <a:gd name="T41" fmla="*/ 692 h 1201"/>
                <a:gd name="T42" fmla="*/ 0 w 1169"/>
                <a:gd name="T43" fmla="*/ 631 h 1201"/>
                <a:gd name="T44" fmla="*/ 0 w 1169"/>
                <a:gd name="T45" fmla="*/ 600 h 1201"/>
                <a:gd name="T46" fmla="*/ 1 w 1169"/>
                <a:gd name="T47" fmla="*/ 539 h 1201"/>
                <a:gd name="T48" fmla="*/ 25 w 1169"/>
                <a:gd name="T49" fmla="*/ 421 h 1201"/>
                <a:gd name="T50" fmla="*/ 70 w 1169"/>
                <a:gd name="T51" fmla="*/ 313 h 1201"/>
                <a:gd name="T52" fmla="*/ 132 w 1169"/>
                <a:gd name="T53" fmla="*/ 217 h 1201"/>
                <a:gd name="T54" fmla="*/ 213 w 1169"/>
                <a:gd name="T55" fmla="*/ 137 h 1201"/>
                <a:gd name="T56" fmla="*/ 306 w 1169"/>
                <a:gd name="T57" fmla="*/ 72 h 1201"/>
                <a:gd name="T58" fmla="*/ 410 w 1169"/>
                <a:gd name="T59" fmla="*/ 26 h 1201"/>
                <a:gd name="T60" fmla="*/ 495 w 1169"/>
                <a:gd name="T61" fmla="*/ 6 h 1201"/>
                <a:gd name="T62" fmla="*/ 555 w 1169"/>
                <a:gd name="T63" fmla="*/ 1 h 1201"/>
                <a:gd name="T64" fmla="*/ 585 w 1169"/>
                <a:gd name="T65" fmla="*/ 0 h 1201"/>
                <a:gd name="T66" fmla="*/ 614 w 1169"/>
                <a:gd name="T67" fmla="*/ 1 h 1201"/>
                <a:gd name="T68" fmla="*/ 674 w 1169"/>
                <a:gd name="T69" fmla="*/ 6 h 1201"/>
                <a:gd name="T70" fmla="*/ 758 w 1169"/>
                <a:gd name="T71" fmla="*/ 26 h 1201"/>
                <a:gd name="T72" fmla="*/ 863 w 1169"/>
                <a:gd name="T73" fmla="*/ 72 h 1201"/>
                <a:gd name="T74" fmla="*/ 957 w 1169"/>
                <a:gd name="T75" fmla="*/ 137 h 1201"/>
                <a:gd name="T76" fmla="*/ 1036 w 1169"/>
                <a:gd name="T77" fmla="*/ 217 h 1201"/>
                <a:gd name="T78" fmla="*/ 1099 w 1169"/>
                <a:gd name="T79" fmla="*/ 313 h 1201"/>
                <a:gd name="T80" fmla="*/ 1143 w 1169"/>
                <a:gd name="T81" fmla="*/ 421 h 1201"/>
                <a:gd name="T82" fmla="*/ 1166 w 1169"/>
                <a:gd name="T83" fmla="*/ 539 h 1201"/>
                <a:gd name="T84" fmla="*/ 1169 w 1169"/>
                <a:gd name="T85" fmla="*/ 60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9" h="1201">
                  <a:moveTo>
                    <a:pt x="1169" y="600"/>
                  </a:moveTo>
                  <a:lnTo>
                    <a:pt x="1168" y="631"/>
                  </a:lnTo>
                  <a:lnTo>
                    <a:pt x="1161" y="692"/>
                  </a:lnTo>
                  <a:lnTo>
                    <a:pt x="1148" y="750"/>
                  </a:lnTo>
                  <a:lnTo>
                    <a:pt x="1129" y="807"/>
                  </a:lnTo>
                  <a:lnTo>
                    <a:pt x="1091" y="887"/>
                  </a:lnTo>
                  <a:lnTo>
                    <a:pt x="1023" y="982"/>
                  </a:lnTo>
                  <a:lnTo>
                    <a:pt x="940" y="1064"/>
                  </a:lnTo>
                  <a:lnTo>
                    <a:pt x="845" y="1129"/>
                  </a:lnTo>
                  <a:lnTo>
                    <a:pt x="743" y="1174"/>
                  </a:lnTo>
                  <a:lnTo>
                    <a:pt x="638" y="1199"/>
                  </a:lnTo>
                  <a:lnTo>
                    <a:pt x="585" y="1201"/>
                  </a:lnTo>
                  <a:lnTo>
                    <a:pt x="531" y="1199"/>
                  </a:lnTo>
                  <a:lnTo>
                    <a:pt x="425" y="1174"/>
                  </a:lnTo>
                  <a:lnTo>
                    <a:pt x="324" y="1129"/>
                  </a:lnTo>
                  <a:lnTo>
                    <a:pt x="229" y="1064"/>
                  </a:lnTo>
                  <a:lnTo>
                    <a:pt x="146" y="982"/>
                  </a:lnTo>
                  <a:lnTo>
                    <a:pt x="78" y="887"/>
                  </a:lnTo>
                  <a:lnTo>
                    <a:pt x="40" y="807"/>
                  </a:lnTo>
                  <a:lnTo>
                    <a:pt x="21" y="750"/>
                  </a:lnTo>
                  <a:lnTo>
                    <a:pt x="8" y="692"/>
                  </a:lnTo>
                  <a:lnTo>
                    <a:pt x="0" y="631"/>
                  </a:lnTo>
                  <a:lnTo>
                    <a:pt x="0" y="600"/>
                  </a:lnTo>
                  <a:lnTo>
                    <a:pt x="1" y="539"/>
                  </a:lnTo>
                  <a:lnTo>
                    <a:pt x="25" y="421"/>
                  </a:lnTo>
                  <a:lnTo>
                    <a:pt x="70" y="313"/>
                  </a:lnTo>
                  <a:lnTo>
                    <a:pt x="132" y="217"/>
                  </a:lnTo>
                  <a:lnTo>
                    <a:pt x="213" y="137"/>
                  </a:lnTo>
                  <a:lnTo>
                    <a:pt x="306" y="72"/>
                  </a:lnTo>
                  <a:lnTo>
                    <a:pt x="410" y="26"/>
                  </a:lnTo>
                  <a:lnTo>
                    <a:pt x="495" y="6"/>
                  </a:lnTo>
                  <a:lnTo>
                    <a:pt x="555" y="1"/>
                  </a:lnTo>
                  <a:lnTo>
                    <a:pt x="585" y="0"/>
                  </a:lnTo>
                  <a:lnTo>
                    <a:pt x="614" y="1"/>
                  </a:lnTo>
                  <a:lnTo>
                    <a:pt x="674" y="6"/>
                  </a:lnTo>
                  <a:lnTo>
                    <a:pt x="758" y="26"/>
                  </a:lnTo>
                  <a:lnTo>
                    <a:pt x="863" y="72"/>
                  </a:lnTo>
                  <a:lnTo>
                    <a:pt x="957" y="137"/>
                  </a:lnTo>
                  <a:lnTo>
                    <a:pt x="1036" y="217"/>
                  </a:lnTo>
                  <a:lnTo>
                    <a:pt x="1099" y="313"/>
                  </a:lnTo>
                  <a:lnTo>
                    <a:pt x="1143" y="421"/>
                  </a:lnTo>
                  <a:lnTo>
                    <a:pt x="1166" y="539"/>
                  </a:lnTo>
                  <a:lnTo>
                    <a:pt x="1169" y="600"/>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7" name="Rectangle 209"/>
            <p:cNvSpPr>
              <a:spLocks noChangeArrowheads="1"/>
            </p:cNvSpPr>
            <p:nvPr/>
          </p:nvSpPr>
          <p:spPr bwMode="auto">
            <a:xfrm>
              <a:off x="7870825" y="5032375"/>
              <a:ext cx="136525" cy="68263"/>
            </a:xfrm>
            <a:prstGeom prst="rect">
              <a:avLst/>
            </a:prstGeom>
            <a:solidFill>
              <a:srgbClr val="FFC99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8" name="Freeform 210"/>
            <p:cNvSpPr>
              <a:spLocks/>
            </p:cNvSpPr>
            <p:nvPr/>
          </p:nvSpPr>
          <p:spPr bwMode="auto">
            <a:xfrm>
              <a:off x="7613650" y="5083175"/>
              <a:ext cx="642938" cy="749300"/>
            </a:xfrm>
            <a:custGeom>
              <a:avLst/>
              <a:gdLst>
                <a:gd name="T0" fmla="*/ 819 w 1620"/>
                <a:gd name="T1" fmla="*/ 0 h 1884"/>
                <a:gd name="T2" fmla="*/ 631 w 1620"/>
                <a:gd name="T3" fmla="*/ 16 h 1884"/>
                <a:gd name="T4" fmla="*/ 504 w 1620"/>
                <a:gd name="T5" fmla="*/ 53 h 1884"/>
                <a:gd name="T6" fmla="*/ 398 w 1620"/>
                <a:gd name="T7" fmla="*/ 110 h 1884"/>
                <a:gd name="T8" fmla="*/ 311 w 1620"/>
                <a:gd name="T9" fmla="*/ 188 h 1884"/>
                <a:gd name="T10" fmla="*/ 227 w 1620"/>
                <a:gd name="T11" fmla="*/ 312 h 1884"/>
                <a:gd name="T12" fmla="*/ 149 w 1620"/>
                <a:gd name="T13" fmla="*/ 576 h 1884"/>
                <a:gd name="T14" fmla="*/ 15 w 1620"/>
                <a:gd name="T15" fmla="*/ 1620 h 1884"/>
                <a:gd name="T16" fmla="*/ 0 w 1620"/>
                <a:gd name="T17" fmla="*/ 1778 h 1884"/>
                <a:gd name="T18" fmla="*/ 18 w 1620"/>
                <a:gd name="T19" fmla="*/ 1838 h 1884"/>
                <a:gd name="T20" fmla="*/ 85 w 1620"/>
                <a:gd name="T21" fmla="*/ 1883 h 1884"/>
                <a:gd name="T22" fmla="*/ 129 w 1620"/>
                <a:gd name="T23" fmla="*/ 1883 h 1884"/>
                <a:gd name="T24" fmla="*/ 197 w 1620"/>
                <a:gd name="T25" fmla="*/ 1838 h 1884"/>
                <a:gd name="T26" fmla="*/ 215 w 1620"/>
                <a:gd name="T27" fmla="*/ 1778 h 1884"/>
                <a:gd name="T28" fmla="*/ 272 w 1620"/>
                <a:gd name="T29" fmla="*/ 1707 h 1884"/>
                <a:gd name="T30" fmla="*/ 372 w 1620"/>
                <a:gd name="T31" fmla="*/ 615 h 1884"/>
                <a:gd name="T32" fmla="*/ 387 w 1620"/>
                <a:gd name="T33" fmla="*/ 477 h 1884"/>
                <a:gd name="T34" fmla="*/ 459 w 1620"/>
                <a:gd name="T35" fmla="*/ 369 h 1884"/>
                <a:gd name="T36" fmla="*/ 586 w 1620"/>
                <a:gd name="T37" fmla="*/ 321 h 1884"/>
                <a:gd name="T38" fmla="*/ 819 w 1620"/>
                <a:gd name="T39" fmla="*/ 309 h 1884"/>
                <a:gd name="T40" fmla="*/ 929 w 1620"/>
                <a:gd name="T41" fmla="*/ 322 h 1884"/>
                <a:gd name="T42" fmla="*/ 1128 w 1620"/>
                <a:gd name="T43" fmla="*/ 343 h 1884"/>
                <a:gd name="T44" fmla="*/ 1227 w 1620"/>
                <a:gd name="T45" fmla="*/ 411 h 1884"/>
                <a:gd name="T46" fmla="*/ 1270 w 1620"/>
                <a:gd name="T47" fmla="*/ 556 h 1884"/>
                <a:gd name="T48" fmla="*/ 1370 w 1620"/>
                <a:gd name="T49" fmla="*/ 1707 h 1884"/>
                <a:gd name="T50" fmla="*/ 1404 w 1620"/>
                <a:gd name="T51" fmla="*/ 1778 h 1884"/>
                <a:gd name="T52" fmla="*/ 1422 w 1620"/>
                <a:gd name="T53" fmla="*/ 1838 h 1884"/>
                <a:gd name="T54" fmla="*/ 1490 w 1620"/>
                <a:gd name="T55" fmla="*/ 1883 h 1884"/>
                <a:gd name="T56" fmla="*/ 1533 w 1620"/>
                <a:gd name="T57" fmla="*/ 1883 h 1884"/>
                <a:gd name="T58" fmla="*/ 1602 w 1620"/>
                <a:gd name="T59" fmla="*/ 1838 h 1884"/>
                <a:gd name="T60" fmla="*/ 1620 w 1620"/>
                <a:gd name="T61" fmla="*/ 1778 h 1884"/>
                <a:gd name="T62" fmla="*/ 1620 w 1620"/>
                <a:gd name="T63" fmla="*/ 1654 h 1884"/>
                <a:gd name="T64" fmla="*/ 1468 w 1620"/>
                <a:gd name="T65" fmla="*/ 578 h 1884"/>
                <a:gd name="T66" fmla="*/ 1420 w 1620"/>
                <a:gd name="T67" fmla="*/ 341 h 1884"/>
                <a:gd name="T68" fmla="*/ 1366 w 1620"/>
                <a:gd name="T69" fmla="*/ 233 h 1884"/>
                <a:gd name="T70" fmla="*/ 1291 w 1620"/>
                <a:gd name="T71" fmla="*/ 145 h 1884"/>
                <a:gd name="T72" fmla="*/ 1195 w 1620"/>
                <a:gd name="T73" fmla="*/ 79 h 1884"/>
                <a:gd name="T74" fmla="*/ 1078 w 1620"/>
                <a:gd name="T75" fmla="*/ 32 h 1884"/>
                <a:gd name="T76" fmla="*/ 905 w 1620"/>
                <a:gd name="T77" fmla="*/ 2 h 1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20" h="1884">
                  <a:moveTo>
                    <a:pt x="824" y="0"/>
                  </a:moveTo>
                  <a:lnTo>
                    <a:pt x="819" y="0"/>
                  </a:lnTo>
                  <a:lnTo>
                    <a:pt x="739" y="2"/>
                  </a:lnTo>
                  <a:lnTo>
                    <a:pt x="631" y="16"/>
                  </a:lnTo>
                  <a:lnTo>
                    <a:pt x="565" y="32"/>
                  </a:lnTo>
                  <a:lnTo>
                    <a:pt x="504" y="53"/>
                  </a:lnTo>
                  <a:lnTo>
                    <a:pt x="448" y="79"/>
                  </a:lnTo>
                  <a:lnTo>
                    <a:pt x="398" y="110"/>
                  </a:lnTo>
                  <a:lnTo>
                    <a:pt x="352" y="146"/>
                  </a:lnTo>
                  <a:lnTo>
                    <a:pt x="311" y="188"/>
                  </a:lnTo>
                  <a:lnTo>
                    <a:pt x="273" y="234"/>
                  </a:lnTo>
                  <a:lnTo>
                    <a:pt x="227" y="312"/>
                  </a:lnTo>
                  <a:lnTo>
                    <a:pt x="180" y="435"/>
                  </a:lnTo>
                  <a:lnTo>
                    <a:pt x="149" y="576"/>
                  </a:lnTo>
                  <a:lnTo>
                    <a:pt x="140" y="655"/>
                  </a:lnTo>
                  <a:lnTo>
                    <a:pt x="15" y="1620"/>
                  </a:lnTo>
                  <a:lnTo>
                    <a:pt x="0" y="1730"/>
                  </a:lnTo>
                  <a:lnTo>
                    <a:pt x="0" y="1778"/>
                  </a:lnTo>
                  <a:lnTo>
                    <a:pt x="1" y="1799"/>
                  </a:lnTo>
                  <a:lnTo>
                    <a:pt x="18" y="1838"/>
                  </a:lnTo>
                  <a:lnTo>
                    <a:pt x="47" y="1866"/>
                  </a:lnTo>
                  <a:lnTo>
                    <a:pt x="85" y="1883"/>
                  </a:lnTo>
                  <a:lnTo>
                    <a:pt x="107" y="1884"/>
                  </a:lnTo>
                  <a:lnTo>
                    <a:pt x="129" y="1883"/>
                  </a:lnTo>
                  <a:lnTo>
                    <a:pt x="168" y="1866"/>
                  </a:lnTo>
                  <a:lnTo>
                    <a:pt x="197" y="1838"/>
                  </a:lnTo>
                  <a:lnTo>
                    <a:pt x="214" y="1799"/>
                  </a:lnTo>
                  <a:lnTo>
                    <a:pt x="215" y="1778"/>
                  </a:lnTo>
                  <a:lnTo>
                    <a:pt x="215" y="1707"/>
                  </a:lnTo>
                  <a:lnTo>
                    <a:pt x="272" y="1707"/>
                  </a:lnTo>
                  <a:lnTo>
                    <a:pt x="342" y="1125"/>
                  </a:lnTo>
                  <a:lnTo>
                    <a:pt x="372" y="615"/>
                  </a:lnTo>
                  <a:lnTo>
                    <a:pt x="373" y="562"/>
                  </a:lnTo>
                  <a:lnTo>
                    <a:pt x="387" y="477"/>
                  </a:lnTo>
                  <a:lnTo>
                    <a:pt x="416" y="413"/>
                  </a:lnTo>
                  <a:lnTo>
                    <a:pt x="459" y="369"/>
                  </a:lnTo>
                  <a:lnTo>
                    <a:pt x="514" y="339"/>
                  </a:lnTo>
                  <a:lnTo>
                    <a:pt x="586" y="321"/>
                  </a:lnTo>
                  <a:lnTo>
                    <a:pt x="714" y="311"/>
                  </a:lnTo>
                  <a:lnTo>
                    <a:pt x="819" y="309"/>
                  </a:lnTo>
                  <a:lnTo>
                    <a:pt x="823" y="322"/>
                  </a:lnTo>
                  <a:lnTo>
                    <a:pt x="929" y="322"/>
                  </a:lnTo>
                  <a:lnTo>
                    <a:pt x="1058" y="330"/>
                  </a:lnTo>
                  <a:lnTo>
                    <a:pt x="1128" y="343"/>
                  </a:lnTo>
                  <a:lnTo>
                    <a:pt x="1185" y="369"/>
                  </a:lnTo>
                  <a:lnTo>
                    <a:pt x="1227" y="411"/>
                  </a:lnTo>
                  <a:lnTo>
                    <a:pt x="1256" y="471"/>
                  </a:lnTo>
                  <a:lnTo>
                    <a:pt x="1270" y="556"/>
                  </a:lnTo>
                  <a:lnTo>
                    <a:pt x="1271" y="608"/>
                  </a:lnTo>
                  <a:lnTo>
                    <a:pt x="1370" y="1707"/>
                  </a:lnTo>
                  <a:lnTo>
                    <a:pt x="1404" y="1707"/>
                  </a:lnTo>
                  <a:lnTo>
                    <a:pt x="1404" y="1778"/>
                  </a:lnTo>
                  <a:lnTo>
                    <a:pt x="1405" y="1799"/>
                  </a:lnTo>
                  <a:lnTo>
                    <a:pt x="1422" y="1838"/>
                  </a:lnTo>
                  <a:lnTo>
                    <a:pt x="1452" y="1866"/>
                  </a:lnTo>
                  <a:lnTo>
                    <a:pt x="1490" y="1883"/>
                  </a:lnTo>
                  <a:lnTo>
                    <a:pt x="1511" y="1884"/>
                  </a:lnTo>
                  <a:lnTo>
                    <a:pt x="1533" y="1883"/>
                  </a:lnTo>
                  <a:lnTo>
                    <a:pt x="1572" y="1866"/>
                  </a:lnTo>
                  <a:lnTo>
                    <a:pt x="1602" y="1838"/>
                  </a:lnTo>
                  <a:lnTo>
                    <a:pt x="1617" y="1799"/>
                  </a:lnTo>
                  <a:lnTo>
                    <a:pt x="1620" y="1778"/>
                  </a:lnTo>
                  <a:lnTo>
                    <a:pt x="1620" y="1730"/>
                  </a:lnTo>
                  <a:lnTo>
                    <a:pt x="1620" y="1654"/>
                  </a:lnTo>
                  <a:lnTo>
                    <a:pt x="1470" y="658"/>
                  </a:lnTo>
                  <a:lnTo>
                    <a:pt x="1468" y="578"/>
                  </a:lnTo>
                  <a:lnTo>
                    <a:pt x="1449" y="435"/>
                  </a:lnTo>
                  <a:lnTo>
                    <a:pt x="1420" y="341"/>
                  </a:lnTo>
                  <a:lnTo>
                    <a:pt x="1396" y="285"/>
                  </a:lnTo>
                  <a:lnTo>
                    <a:pt x="1366" y="233"/>
                  </a:lnTo>
                  <a:lnTo>
                    <a:pt x="1331" y="186"/>
                  </a:lnTo>
                  <a:lnTo>
                    <a:pt x="1291" y="145"/>
                  </a:lnTo>
                  <a:lnTo>
                    <a:pt x="1245" y="109"/>
                  </a:lnTo>
                  <a:lnTo>
                    <a:pt x="1195" y="79"/>
                  </a:lnTo>
                  <a:lnTo>
                    <a:pt x="1139" y="53"/>
                  </a:lnTo>
                  <a:lnTo>
                    <a:pt x="1078" y="32"/>
                  </a:lnTo>
                  <a:lnTo>
                    <a:pt x="1012" y="16"/>
                  </a:lnTo>
                  <a:lnTo>
                    <a:pt x="905" y="2"/>
                  </a:lnTo>
                  <a:lnTo>
                    <a:pt x="824" y="0"/>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69" name="Freeform 211"/>
            <p:cNvSpPr>
              <a:spLocks/>
            </p:cNvSpPr>
            <p:nvPr/>
          </p:nvSpPr>
          <p:spPr bwMode="auto">
            <a:xfrm>
              <a:off x="7780338" y="5564188"/>
              <a:ext cx="320675" cy="685800"/>
            </a:xfrm>
            <a:custGeom>
              <a:avLst/>
              <a:gdLst>
                <a:gd name="T0" fmla="*/ 0 w 809"/>
                <a:gd name="T1" fmla="*/ 0 h 1728"/>
                <a:gd name="T2" fmla="*/ 60 w 809"/>
                <a:gd name="T3" fmla="*/ 1720 h 1728"/>
                <a:gd name="T4" fmla="*/ 239 w 809"/>
                <a:gd name="T5" fmla="*/ 1719 h 1728"/>
                <a:gd name="T6" fmla="*/ 398 w 809"/>
                <a:gd name="T7" fmla="*/ 401 h 1728"/>
                <a:gd name="T8" fmla="*/ 563 w 809"/>
                <a:gd name="T9" fmla="*/ 1728 h 1728"/>
                <a:gd name="T10" fmla="*/ 739 w 809"/>
                <a:gd name="T11" fmla="*/ 1728 h 1728"/>
                <a:gd name="T12" fmla="*/ 809 w 809"/>
                <a:gd name="T13" fmla="*/ 0 h 1728"/>
                <a:gd name="T14" fmla="*/ 0 w 809"/>
                <a:gd name="T15" fmla="*/ 0 h 17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1728">
                  <a:moveTo>
                    <a:pt x="0" y="0"/>
                  </a:moveTo>
                  <a:lnTo>
                    <a:pt x="60" y="1720"/>
                  </a:lnTo>
                  <a:lnTo>
                    <a:pt x="239" y="1719"/>
                  </a:lnTo>
                  <a:lnTo>
                    <a:pt x="398" y="401"/>
                  </a:lnTo>
                  <a:lnTo>
                    <a:pt x="563" y="1728"/>
                  </a:lnTo>
                  <a:lnTo>
                    <a:pt x="739" y="1728"/>
                  </a:lnTo>
                  <a:lnTo>
                    <a:pt x="809" y="0"/>
                  </a:lnTo>
                  <a:lnTo>
                    <a:pt x="0" y="0"/>
                  </a:lnTo>
                  <a:close/>
                </a:path>
              </a:pathLst>
            </a:custGeom>
            <a:solidFill>
              <a:srgbClr val="6AD3D8"/>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70" name="Freeform 212"/>
            <p:cNvSpPr>
              <a:spLocks/>
            </p:cNvSpPr>
            <p:nvPr/>
          </p:nvSpPr>
          <p:spPr bwMode="auto">
            <a:xfrm>
              <a:off x="7620000" y="5087938"/>
              <a:ext cx="639763" cy="630238"/>
            </a:xfrm>
            <a:custGeom>
              <a:avLst/>
              <a:gdLst>
                <a:gd name="T0" fmla="*/ 810 w 1614"/>
                <a:gd name="T1" fmla="*/ 233 h 1589"/>
                <a:gd name="T2" fmla="*/ 723 w 1614"/>
                <a:gd name="T3" fmla="*/ 117 h 1589"/>
                <a:gd name="T4" fmla="*/ 631 w 1614"/>
                <a:gd name="T5" fmla="*/ 0 h 1589"/>
                <a:gd name="T6" fmla="*/ 582 w 1614"/>
                <a:gd name="T7" fmla="*/ 9 h 1589"/>
                <a:gd name="T8" fmla="*/ 491 w 1614"/>
                <a:gd name="T9" fmla="*/ 36 h 1589"/>
                <a:gd name="T10" fmla="*/ 411 w 1614"/>
                <a:gd name="T11" fmla="*/ 75 h 1589"/>
                <a:gd name="T12" fmla="*/ 340 w 1614"/>
                <a:gd name="T13" fmla="*/ 124 h 1589"/>
                <a:gd name="T14" fmla="*/ 280 w 1614"/>
                <a:gd name="T15" fmla="*/ 183 h 1589"/>
                <a:gd name="T16" fmla="*/ 230 w 1614"/>
                <a:gd name="T17" fmla="*/ 253 h 1589"/>
                <a:gd name="T18" fmla="*/ 191 w 1614"/>
                <a:gd name="T19" fmla="*/ 332 h 1589"/>
                <a:gd name="T20" fmla="*/ 161 w 1614"/>
                <a:gd name="T21" fmla="*/ 420 h 1589"/>
                <a:gd name="T22" fmla="*/ 150 w 1614"/>
                <a:gd name="T23" fmla="*/ 468 h 1589"/>
                <a:gd name="T24" fmla="*/ 70 w 1614"/>
                <a:gd name="T25" fmla="*/ 1056 h 1589"/>
                <a:gd name="T26" fmla="*/ 0 w 1614"/>
                <a:gd name="T27" fmla="*/ 1589 h 1589"/>
                <a:gd name="T28" fmla="*/ 278 w 1614"/>
                <a:gd name="T29" fmla="*/ 1589 h 1589"/>
                <a:gd name="T30" fmla="*/ 394 w 1614"/>
                <a:gd name="T31" fmla="*/ 704 h 1589"/>
                <a:gd name="T32" fmla="*/ 398 w 1614"/>
                <a:gd name="T33" fmla="*/ 1408 h 1589"/>
                <a:gd name="T34" fmla="*/ 1212 w 1614"/>
                <a:gd name="T35" fmla="*/ 1418 h 1589"/>
                <a:gd name="T36" fmla="*/ 1233 w 1614"/>
                <a:gd name="T37" fmla="*/ 726 h 1589"/>
                <a:gd name="T38" fmla="*/ 1346 w 1614"/>
                <a:gd name="T39" fmla="*/ 1589 h 1589"/>
                <a:gd name="T40" fmla="*/ 1614 w 1614"/>
                <a:gd name="T41" fmla="*/ 1589 h 1589"/>
                <a:gd name="T42" fmla="*/ 1596 w 1614"/>
                <a:gd name="T43" fmla="*/ 1448 h 1589"/>
                <a:gd name="T44" fmla="*/ 1506 w 1614"/>
                <a:gd name="T45" fmla="*/ 796 h 1589"/>
                <a:gd name="T46" fmla="*/ 1456 w 1614"/>
                <a:gd name="T47" fmla="*/ 447 h 1589"/>
                <a:gd name="T48" fmla="*/ 1443 w 1614"/>
                <a:gd name="T49" fmla="*/ 386 h 1589"/>
                <a:gd name="T50" fmla="*/ 1430 w 1614"/>
                <a:gd name="T51" fmla="*/ 347 h 1589"/>
                <a:gd name="T52" fmla="*/ 1397 w 1614"/>
                <a:gd name="T53" fmla="*/ 277 h 1589"/>
                <a:gd name="T54" fmla="*/ 1357 w 1614"/>
                <a:gd name="T55" fmla="*/ 213 h 1589"/>
                <a:gd name="T56" fmla="*/ 1308 w 1614"/>
                <a:gd name="T57" fmla="*/ 157 h 1589"/>
                <a:gd name="T58" fmla="*/ 1252 w 1614"/>
                <a:gd name="T59" fmla="*/ 108 h 1589"/>
                <a:gd name="T60" fmla="*/ 1189 w 1614"/>
                <a:gd name="T61" fmla="*/ 66 h 1589"/>
                <a:gd name="T62" fmla="*/ 1117 w 1614"/>
                <a:gd name="T63" fmla="*/ 32 h 1589"/>
                <a:gd name="T64" fmla="*/ 1037 w 1614"/>
                <a:gd name="T65" fmla="*/ 9 h 1589"/>
                <a:gd name="T66" fmla="*/ 996 w 1614"/>
                <a:gd name="T67" fmla="*/ 1 h 1589"/>
                <a:gd name="T68" fmla="*/ 810 w 1614"/>
                <a:gd name="T69" fmla="*/ 233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589">
                  <a:moveTo>
                    <a:pt x="810" y="233"/>
                  </a:moveTo>
                  <a:lnTo>
                    <a:pt x="723" y="117"/>
                  </a:lnTo>
                  <a:lnTo>
                    <a:pt x="631" y="0"/>
                  </a:lnTo>
                  <a:lnTo>
                    <a:pt x="582" y="9"/>
                  </a:lnTo>
                  <a:lnTo>
                    <a:pt x="491" y="36"/>
                  </a:lnTo>
                  <a:lnTo>
                    <a:pt x="411" y="75"/>
                  </a:lnTo>
                  <a:lnTo>
                    <a:pt x="340" y="124"/>
                  </a:lnTo>
                  <a:lnTo>
                    <a:pt x="280" y="183"/>
                  </a:lnTo>
                  <a:lnTo>
                    <a:pt x="230" y="253"/>
                  </a:lnTo>
                  <a:lnTo>
                    <a:pt x="191" y="332"/>
                  </a:lnTo>
                  <a:lnTo>
                    <a:pt x="161" y="420"/>
                  </a:lnTo>
                  <a:lnTo>
                    <a:pt x="150" y="468"/>
                  </a:lnTo>
                  <a:lnTo>
                    <a:pt x="70" y="1056"/>
                  </a:lnTo>
                  <a:lnTo>
                    <a:pt x="0" y="1589"/>
                  </a:lnTo>
                  <a:lnTo>
                    <a:pt x="278" y="1589"/>
                  </a:lnTo>
                  <a:lnTo>
                    <a:pt x="394" y="704"/>
                  </a:lnTo>
                  <a:lnTo>
                    <a:pt x="398" y="1408"/>
                  </a:lnTo>
                  <a:lnTo>
                    <a:pt x="1212" y="1418"/>
                  </a:lnTo>
                  <a:lnTo>
                    <a:pt x="1233" y="726"/>
                  </a:lnTo>
                  <a:lnTo>
                    <a:pt x="1346" y="1589"/>
                  </a:lnTo>
                  <a:lnTo>
                    <a:pt x="1614" y="1589"/>
                  </a:lnTo>
                  <a:lnTo>
                    <a:pt x="1596" y="1448"/>
                  </a:lnTo>
                  <a:lnTo>
                    <a:pt x="1506" y="796"/>
                  </a:lnTo>
                  <a:lnTo>
                    <a:pt x="1456" y="447"/>
                  </a:lnTo>
                  <a:lnTo>
                    <a:pt x="1443" y="386"/>
                  </a:lnTo>
                  <a:lnTo>
                    <a:pt x="1430" y="347"/>
                  </a:lnTo>
                  <a:lnTo>
                    <a:pt x="1397" y="277"/>
                  </a:lnTo>
                  <a:lnTo>
                    <a:pt x="1357" y="213"/>
                  </a:lnTo>
                  <a:lnTo>
                    <a:pt x="1308" y="157"/>
                  </a:lnTo>
                  <a:lnTo>
                    <a:pt x="1252" y="108"/>
                  </a:lnTo>
                  <a:lnTo>
                    <a:pt x="1189" y="66"/>
                  </a:lnTo>
                  <a:lnTo>
                    <a:pt x="1117" y="32"/>
                  </a:lnTo>
                  <a:lnTo>
                    <a:pt x="1037" y="9"/>
                  </a:lnTo>
                  <a:lnTo>
                    <a:pt x="996" y="1"/>
                  </a:lnTo>
                  <a:lnTo>
                    <a:pt x="810" y="233"/>
                  </a:lnTo>
                  <a:close/>
                </a:path>
              </a:pathLst>
            </a:custGeom>
            <a:solidFill>
              <a:srgbClr val="D8493B"/>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71" name="Freeform 213"/>
            <p:cNvSpPr>
              <a:spLocks/>
            </p:cNvSpPr>
            <p:nvPr/>
          </p:nvSpPr>
          <p:spPr bwMode="auto">
            <a:xfrm>
              <a:off x="7700963" y="6243638"/>
              <a:ext cx="177800" cy="57150"/>
            </a:xfrm>
            <a:custGeom>
              <a:avLst/>
              <a:gdLst>
                <a:gd name="T0" fmla="*/ 440 w 446"/>
                <a:gd name="T1" fmla="*/ 0 h 146"/>
                <a:gd name="T2" fmla="*/ 446 w 446"/>
                <a:gd name="T3" fmla="*/ 146 h 146"/>
                <a:gd name="T4" fmla="*/ 27 w 446"/>
                <a:gd name="T5" fmla="*/ 146 h 146"/>
                <a:gd name="T6" fmla="*/ 9 w 446"/>
                <a:gd name="T7" fmla="*/ 144 h 146"/>
                <a:gd name="T8" fmla="*/ 0 w 446"/>
                <a:gd name="T9" fmla="*/ 130 h 146"/>
                <a:gd name="T10" fmla="*/ 16 w 446"/>
                <a:gd name="T11" fmla="*/ 108 h 146"/>
                <a:gd name="T12" fmla="*/ 51 w 446"/>
                <a:gd name="T13" fmla="*/ 85 h 146"/>
                <a:gd name="T14" fmla="*/ 73 w 446"/>
                <a:gd name="T15" fmla="*/ 73 h 146"/>
                <a:gd name="T16" fmla="*/ 152 w 446"/>
                <a:gd name="T17" fmla="*/ 37 h 146"/>
                <a:gd name="T18" fmla="*/ 253 w 446"/>
                <a:gd name="T19" fmla="*/ 4 h 146"/>
                <a:gd name="T20" fmla="*/ 263 w 446"/>
                <a:gd name="T21" fmla="*/ 2 h 146"/>
                <a:gd name="T22" fmla="*/ 440 w 446"/>
                <a:gd name="T2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146">
                  <a:moveTo>
                    <a:pt x="440" y="0"/>
                  </a:moveTo>
                  <a:lnTo>
                    <a:pt x="446" y="146"/>
                  </a:lnTo>
                  <a:lnTo>
                    <a:pt x="27" y="146"/>
                  </a:lnTo>
                  <a:lnTo>
                    <a:pt x="9" y="144"/>
                  </a:lnTo>
                  <a:lnTo>
                    <a:pt x="0" y="130"/>
                  </a:lnTo>
                  <a:lnTo>
                    <a:pt x="16" y="108"/>
                  </a:lnTo>
                  <a:lnTo>
                    <a:pt x="51" y="85"/>
                  </a:lnTo>
                  <a:lnTo>
                    <a:pt x="73" y="73"/>
                  </a:lnTo>
                  <a:lnTo>
                    <a:pt x="152" y="37"/>
                  </a:lnTo>
                  <a:lnTo>
                    <a:pt x="253" y="4"/>
                  </a:lnTo>
                  <a:lnTo>
                    <a:pt x="263" y="2"/>
                  </a:lnTo>
                  <a:lnTo>
                    <a:pt x="440" y="0"/>
                  </a:lnTo>
                  <a:close/>
                </a:path>
              </a:pathLst>
            </a:custGeom>
            <a:solidFill>
              <a:srgbClr val="433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2" name="Freeform 214"/>
            <p:cNvSpPr>
              <a:spLocks/>
            </p:cNvSpPr>
            <p:nvPr/>
          </p:nvSpPr>
          <p:spPr bwMode="auto">
            <a:xfrm>
              <a:off x="7999413" y="6248400"/>
              <a:ext cx="184150" cy="52388"/>
            </a:xfrm>
            <a:custGeom>
              <a:avLst/>
              <a:gdLst>
                <a:gd name="T0" fmla="*/ 11 w 466"/>
                <a:gd name="T1" fmla="*/ 0 h 135"/>
                <a:gd name="T2" fmla="*/ 0 w 466"/>
                <a:gd name="T3" fmla="*/ 135 h 135"/>
                <a:gd name="T4" fmla="*/ 437 w 466"/>
                <a:gd name="T5" fmla="*/ 135 h 135"/>
                <a:gd name="T6" fmla="*/ 455 w 466"/>
                <a:gd name="T7" fmla="*/ 133 h 135"/>
                <a:gd name="T8" fmla="*/ 466 w 466"/>
                <a:gd name="T9" fmla="*/ 122 h 135"/>
                <a:gd name="T10" fmla="*/ 449 w 466"/>
                <a:gd name="T11" fmla="*/ 102 h 135"/>
                <a:gd name="T12" fmla="*/ 413 w 466"/>
                <a:gd name="T13" fmla="*/ 80 h 135"/>
                <a:gd name="T14" fmla="*/ 391 w 466"/>
                <a:gd name="T15" fmla="*/ 68 h 135"/>
                <a:gd name="T16" fmla="*/ 348 w 466"/>
                <a:gd name="T17" fmla="*/ 49 h 135"/>
                <a:gd name="T18" fmla="*/ 273 w 466"/>
                <a:gd name="T19" fmla="*/ 22 h 135"/>
                <a:gd name="T20" fmla="*/ 195 w 466"/>
                <a:gd name="T21" fmla="*/ 1 h 135"/>
                <a:gd name="T22" fmla="*/ 183 w 466"/>
                <a:gd name="T23" fmla="*/ 0 h 135"/>
                <a:gd name="T24" fmla="*/ 11 w 466"/>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6" h="135">
                  <a:moveTo>
                    <a:pt x="11" y="0"/>
                  </a:moveTo>
                  <a:lnTo>
                    <a:pt x="0" y="135"/>
                  </a:lnTo>
                  <a:lnTo>
                    <a:pt x="437" y="135"/>
                  </a:lnTo>
                  <a:lnTo>
                    <a:pt x="455" y="133"/>
                  </a:lnTo>
                  <a:lnTo>
                    <a:pt x="466" y="122"/>
                  </a:lnTo>
                  <a:lnTo>
                    <a:pt x="449" y="102"/>
                  </a:lnTo>
                  <a:lnTo>
                    <a:pt x="413" y="80"/>
                  </a:lnTo>
                  <a:lnTo>
                    <a:pt x="391" y="68"/>
                  </a:lnTo>
                  <a:lnTo>
                    <a:pt x="348" y="49"/>
                  </a:lnTo>
                  <a:lnTo>
                    <a:pt x="273" y="22"/>
                  </a:lnTo>
                  <a:lnTo>
                    <a:pt x="195" y="1"/>
                  </a:lnTo>
                  <a:lnTo>
                    <a:pt x="183" y="0"/>
                  </a:lnTo>
                  <a:lnTo>
                    <a:pt x="11" y="0"/>
                  </a:lnTo>
                  <a:close/>
                </a:path>
              </a:pathLst>
            </a:custGeom>
            <a:solidFill>
              <a:srgbClr val="433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3" name="Freeform 215"/>
            <p:cNvSpPr>
              <a:spLocks/>
            </p:cNvSpPr>
            <p:nvPr/>
          </p:nvSpPr>
          <p:spPr bwMode="auto">
            <a:xfrm>
              <a:off x="7707313" y="4532313"/>
              <a:ext cx="469900" cy="292100"/>
            </a:xfrm>
            <a:custGeom>
              <a:avLst/>
              <a:gdLst>
                <a:gd name="T0" fmla="*/ 812 w 1187"/>
                <a:gd name="T1" fmla="*/ 51 h 736"/>
                <a:gd name="T2" fmla="*/ 755 w 1187"/>
                <a:gd name="T3" fmla="*/ 34 h 736"/>
                <a:gd name="T4" fmla="*/ 659 w 1187"/>
                <a:gd name="T5" fmla="*/ 14 h 736"/>
                <a:gd name="T6" fmla="*/ 590 w 1187"/>
                <a:gd name="T7" fmla="*/ 7 h 736"/>
                <a:gd name="T8" fmla="*/ 520 w 1187"/>
                <a:gd name="T9" fmla="*/ 7 h 736"/>
                <a:gd name="T10" fmla="*/ 449 w 1187"/>
                <a:gd name="T11" fmla="*/ 17 h 736"/>
                <a:gd name="T12" fmla="*/ 379 w 1187"/>
                <a:gd name="T13" fmla="*/ 39 h 736"/>
                <a:gd name="T14" fmla="*/ 310 w 1187"/>
                <a:gd name="T15" fmla="*/ 74 h 736"/>
                <a:gd name="T16" fmla="*/ 278 w 1187"/>
                <a:gd name="T17" fmla="*/ 99 h 736"/>
                <a:gd name="T18" fmla="*/ 276 w 1187"/>
                <a:gd name="T19" fmla="*/ 71 h 736"/>
                <a:gd name="T20" fmla="*/ 281 w 1187"/>
                <a:gd name="T21" fmla="*/ 21 h 736"/>
                <a:gd name="T22" fmla="*/ 289 w 1187"/>
                <a:gd name="T23" fmla="*/ 0 h 736"/>
                <a:gd name="T24" fmla="*/ 284 w 1187"/>
                <a:gd name="T25" fmla="*/ 8 h 736"/>
                <a:gd name="T26" fmla="*/ 258 w 1187"/>
                <a:gd name="T27" fmla="*/ 59 h 736"/>
                <a:gd name="T28" fmla="*/ 240 w 1187"/>
                <a:gd name="T29" fmla="*/ 105 h 736"/>
                <a:gd name="T30" fmla="*/ 233 w 1187"/>
                <a:gd name="T31" fmla="*/ 131 h 736"/>
                <a:gd name="T32" fmla="*/ 219 w 1187"/>
                <a:gd name="T33" fmla="*/ 140 h 736"/>
                <a:gd name="T34" fmla="*/ 202 w 1187"/>
                <a:gd name="T35" fmla="*/ 154 h 736"/>
                <a:gd name="T36" fmla="*/ 149 w 1187"/>
                <a:gd name="T37" fmla="*/ 156 h 736"/>
                <a:gd name="T38" fmla="*/ 71 w 1187"/>
                <a:gd name="T39" fmla="*/ 174 h 736"/>
                <a:gd name="T40" fmla="*/ 64 w 1187"/>
                <a:gd name="T41" fmla="*/ 178 h 736"/>
                <a:gd name="T42" fmla="*/ 86 w 1187"/>
                <a:gd name="T43" fmla="*/ 174 h 736"/>
                <a:gd name="T44" fmla="*/ 136 w 1187"/>
                <a:gd name="T45" fmla="*/ 182 h 736"/>
                <a:gd name="T46" fmla="*/ 163 w 1187"/>
                <a:gd name="T47" fmla="*/ 189 h 736"/>
                <a:gd name="T48" fmla="*/ 130 w 1187"/>
                <a:gd name="T49" fmla="*/ 223 h 736"/>
                <a:gd name="T50" fmla="*/ 81 w 1187"/>
                <a:gd name="T51" fmla="*/ 291 h 736"/>
                <a:gd name="T52" fmla="*/ 51 w 1187"/>
                <a:gd name="T53" fmla="*/ 344 h 736"/>
                <a:gd name="T54" fmla="*/ 26 w 1187"/>
                <a:gd name="T55" fmla="*/ 405 h 736"/>
                <a:gd name="T56" fmla="*/ 9 w 1187"/>
                <a:gd name="T57" fmla="*/ 473 h 736"/>
                <a:gd name="T58" fmla="*/ 0 w 1187"/>
                <a:gd name="T59" fmla="*/ 548 h 736"/>
                <a:gd name="T60" fmla="*/ 1 w 1187"/>
                <a:gd name="T61" fmla="*/ 633 h 736"/>
                <a:gd name="T62" fmla="*/ 8 w 1187"/>
                <a:gd name="T63" fmla="*/ 677 h 736"/>
                <a:gd name="T64" fmla="*/ 38 w 1187"/>
                <a:gd name="T65" fmla="*/ 644 h 736"/>
                <a:gd name="T66" fmla="*/ 178 w 1187"/>
                <a:gd name="T67" fmla="*/ 472 h 736"/>
                <a:gd name="T68" fmla="*/ 241 w 1187"/>
                <a:gd name="T69" fmla="*/ 380 h 736"/>
                <a:gd name="T70" fmla="*/ 271 w 1187"/>
                <a:gd name="T71" fmla="*/ 326 h 736"/>
                <a:gd name="T72" fmla="*/ 279 w 1187"/>
                <a:gd name="T73" fmla="*/ 302 h 736"/>
                <a:gd name="T74" fmla="*/ 389 w 1187"/>
                <a:gd name="T75" fmla="*/ 346 h 736"/>
                <a:gd name="T76" fmla="*/ 888 w 1187"/>
                <a:gd name="T77" fmla="*/ 563 h 736"/>
                <a:gd name="T78" fmla="*/ 1093 w 1187"/>
                <a:gd name="T79" fmla="*/ 665 h 736"/>
                <a:gd name="T80" fmla="*/ 1156 w 1187"/>
                <a:gd name="T81" fmla="*/ 707 h 736"/>
                <a:gd name="T82" fmla="*/ 1181 w 1187"/>
                <a:gd name="T83" fmla="*/ 729 h 736"/>
                <a:gd name="T84" fmla="*/ 1185 w 1187"/>
                <a:gd name="T85" fmla="*/ 736 h 736"/>
                <a:gd name="T86" fmla="*/ 1187 w 1187"/>
                <a:gd name="T87" fmla="*/ 720 h 736"/>
                <a:gd name="T88" fmla="*/ 1187 w 1187"/>
                <a:gd name="T89" fmla="*/ 605 h 736"/>
                <a:gd name="T90" fmla="*/ 1177 w 1187"/>
                <a:gd name="T91" fmla="*/ 502 h 736"/>
                <a:gd name="T92" fmla="*/ 1149 w 1187"/>
                <a:gd name="T93" fmla="*/ 386 h 736"/>
                <a:gd name="T94" fmla="*/ 1111 w 1187"/>
                <a:gd name="T95" fmla="*/ 298 h 736"/>
                <a:gd name="T96" fmla="*/ 1077 w 1187"/>
                <a:gd name="T97" fmla="*/ 243 h 736"/>
                <a:gd name="T98" fmla="*/ 1036 w 1187"/>
                <a:gd name="T99" fmla="*/ 189 h 736"/>
                <a:gd name="T100" fmla="*/ 984 w 1187"/>
                <a:gd name="T101" fmla="*/ 141 h 736"/>
                <a:gd name="T102" fmla="*/ 923 w 1187"/>
                <a:gd name="T103" fmla="*/ 99 h 736"/>
                <a:gd name="T104" fmla="*/ 852 w 1187"/>
                <a:gd name="T105" fmla="*/ 65 h 736"/>
                <a:gd name="T106" fmla="*/ 812 w 1187"/>
                <a:gd name="T107" fmla="*/ 51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7" h="736">
                  <a:moveTo>
                    <a:pt x="812" y="51"/>
                  </a:moveTo>
                  <a:lnTo>
                    <a:pt x="755" y="34"/>
                  </a:lnTo>
                  <a:lnTo>
                    <a:pt x="659" y="14"/>
                  </a:lnTo>
                  <a:lnTo>
                    <a:pt x="590" y="7"/>
                  </a:lnTo>
                  <a:lnTo>
                    <a:pt x="520" y="7"/>
                  </a:lnTo>
                  <a:lnTo>
                    <a:pt x="449" y="17"/>
                  </a:lnTo>
                  <a:lnTo>
                    <a:pt x="379" y="39"/>
                  </a:lnTo>
                  <a:lnTo>
                    <a:pt x="310" y="74"/>
                  </a:lnTo>
                  <a:lnTo>
                    <a:pt x="278" y="99"/>
                  </a:lnTo>
                  <a:lnTo>
                    <a:pt x="276" y="71"/>
                  </a:lnTo>
                  <a:lnTo>
                    <a:pt x="281" y="21"/>
                  </a:lnTo>
                  <a:lnTo>
                    <a:pt x="289" y="0"/>
                  </a:lnTo>
                  <a:lnTo>
                    <a:pt x="284" y="8"/>
                  </a:lnTo>
                  <a:lnTo>
                    <a:pt x="258" y="59"/>
                  </a:lnTo>
                  <a:lnTo>
                    <a:pt x="240" y="105"/>
                  </a:lnTo>
                  <a:lnTo>
                    <a:pt x="233" y="131"/>
                  </a:lnTo>
                  <a:lnTo>
                    <a:pt x="219" y="140"/>
                  </a:lnTo>
                  <a:lnTo>
                    <a:pt x="202" y="154"/>
                  </a:lnTo>
                  <a:lnTo>
                    <a:pt x="149" y="156"/>
                  </a:lnTo>
                  <a:lnTo>
                    <a:pt x="71" y="174"/>
                  </a:lnTo>
                  <a:lnTo>
                    <a:pt x="64" y="178"/>
                  </a:lnTo>
                  <a:lnTo>
                    <a:pt x="86" y="174"/>
                  </a:lnTo>
                  <a:lnTo>
                    <a:pt x="136" y="182"/>
                  </a:lnTo>
                  <a:lnTo>
                    <a:pt x="163" y="189"/>
                  </a:lnTo>
                  <a:lnTo>
                    <a:pt x="130" y="223"/>
                  </a:lnTo>
                  <a:lnTo>
                    <a:pt x="81" y="291"/>
                  </a:lnTo>
                  <a:lnTo>
                    <a:pt x="51" y="344"/>
                  </a:lnTo>
                  <a:lnTo>
                    <a:pt x="26" y="405"/>
                  </a:lnTo>
                  <a:lnTo>
                    <a:pt x="9" y="473"/>
                  </a:lnTo>
                  <a:lnTo>
                    <a:pt x="0" y="548"/>
                  </a:lnTo>
                  <a:lnTo>
                    <a:pt x="1" y="633"/>
                  </a:lnTo>
                  <a:lnTo>
                    <a:pt x="8" y="677"/>
                  </a:lnTo>
                  <a:lnTo>
                    <a:pt x="38" y="644"/>
                  </a:lnTo>
                  <a:lnTo>
                    <a:pt x="178" y="472"/>
                  </a:lnTo>
                  <a:lnTo>
                    <a:pt x="241" y="380"/>
                  </a:lnTo>
                  <a:lnTo>
                    <a:pt x="271" y="326"/>
                  </a:lnTo>
                  <a:lnTo>
                    <a:pt x="279" y="302"/>
                  </a:lnTo>
                  <a:lnTo>
                    <a:pt x="389" y="346"/>
                  </a:lnTo>
                  <a:lnTo>
                    <a:pt x="888" y="563"/>
                  </a:lnTo>
                  <a:lnTo>
                    <a:pt x="1093" y="665"/>
                  </a:lnTo>
                  <a:lnTo>
                    <a:pt x="1156" y="707"/>
                  </a:lnTo>
                  <a:lnTo>
                    <a:pt x="1181" y="729"/>
                  </a:lnTo>
                  <a:lnTo>
                    <a:pt x="1185" y="736"/>
                  </a:lnTo>
                  <a:lnTo>
                    <a:pt x="1187" y="720"/>
                  </a:lnTo>
                  <a:lnTo>
                    <a:pt x="1187" y="605"/>
                  </a:lnTo>
                  <a:lnTo>
                    <a:pt x="1177" y="502"/>
                  </a:lnTo>
                  <a:lnTo>
                    <a:pt x="1149" y="386"/>
                  </a:lnTo>
                  <a:lnTo>
                    <a:pt x="1111" y="298"/>
                  </a:lnTo>
                  <a:lnTo>
                    <a:pt x="1077" y="243"/>
                  </a:lnTo>
                  <a:lnTo>
                    <a:pt x="1036" y="189"/>
                  </a:lnTo>
                  <a:lnTo>
                    <a:pt x="984" y="141"/>
                  </a:lnTo>
                  <a:lnTo>
                    <a:pt x="923" y="99"/>
                  </a:lnTo>
                  <a:lnTo>
                    <a:pt x="852" y="65"/>
                  </a:lnTo>
                  <a:lnTo>
                    <a:pt x="812" y="51"/>
                  </a:lnTo>
                  <a:close/>
                </a:path>
              </a:pathLst>
            </a:custGeom>
            <a:solidFill>
              <a:srgbClr val="522E2C"/>
            </a:solidFill>
            <a:ln>
              <a:noFill/>
            </a:ln>
          </p:spPr>
          <p:txBody>
            <a:bodyPr vert="horz" wrap="square" lIns="68580" tIns="34290" rIns="68580" bIns="34290" numCol="1" anchor="t" anchorCtr="0" compatLnSpc="1">
              <a:prstTxWarp prst="textNoShape">
                <a:avLst/>
              </a:prstTxWarp>
            </a:bodyPr>
            <a:lstStyle/>
            <a:p>
              <a:endParaRPr lang="en-US" sz="1350" dirty="0"/>
            </a:p>
          </p:txBody>
        </p:sp>
      </p:grpSp>
      <p:grpSp>
        <p:nvGrpSpPr>
          <p:cNvPr id="74" name="Group 4"/>
          <p:cNvGrpSpPr/>
          <p:nvPr/>
        </p:nvGrpSpPr>
        <p:grpSpPr>
          <a:xfrm>
            <a:off x="5224922" y="4708355"/>
            <a:ext cx="316356" cy="543624"/>
            <a:chOff x="1553369" y="4646613"/>
            <a:chExt cx="665162" cy="1654175"/>
          </a:xfrm>
        </p:grpSpPr>
        <p:sp>
          <p:nvSpPr>
            <p:cNvPr id="76" name="Freeform 196"/>
            <p:cNvSpPr>
              <a:spLocks/>
            </p:cNvSpPr>
            <p:nvPr/>
          </p:nvSpPr>
          <p:spPr bwMode="auto">
            <a:xfrm>
              <a:off x="1564481" y="5092700"/>
              <a:ext cx="644525" cy="671513"/>
            </a:xfrm>
            <a:custGeom>
              <a:avLst/>
              <a:gdLst>
                <a:gd name="T0" fmla="*/ 1423 w 1624"/>
                <a:gd name="T1" fmla="*/ 697 h 1692"/>
                <a:gd name="T2" fmla="*/ 1422 w 1624"/>
                <a:gd name="T3" fmla="*/ 635 h 1692"/>
                <a:gd name="T4" fmla="*/ 1410 w 1624"/>
                <a:gd name="T5" fmla="*/ 522 h 1692"/>
                <a:gd name="T6" fmla="*/ 1385 w 1624"/>
                <a:gd name="T7" fmla="*/ 422 h 1692"/>
                <a:gd name="T8" fmla="*/ 1346 w 1624"/>
                <a:gd name="T9" fmla="*/ 337 h 1692"/>
                <a:gd name="T10" fmla="*/ 1292 w 1624"/>
                <a:gd name="T11" fmla="*/ 264 h 1692"/>
                <a:gd name="T12" fmla="*/ 1223 w 1624"/>
                <a:gd name="T13" fmla="*/ 204 h 1692"/>
                <a:gd name="T14" fmla="*/ 1138 w 1624"/>
                <a:gd name="T15" fmla="*/ 159 h 1692"/>
                <a:gd name="T16" fmla="*/ 1034 w 1624"/>
                <a:gd name="T17" fmla="*/ 127 h 1692"/>
                <a:gd name="T18" fmla="*/ 974 w 1624"/>
                <a:gd name="T19" fmla="*/ 115 h 1692"/>
                <a:gd name="T20" fmla="*/ 974 w 1624"/>
                <a:gd name="T21" fmla="*/ 0 h 1692"/>
                <a:gd name="T22" fmla="*/ 650 w 1624"/>
                <a:gd name="T23" fmla="*/ 0 h 1692"/>
                <a:gd name="T24" fmla="*/ 650 w 1624"/>
                <a:gd name="T25" fmla="*/ 115 h 1692"/>
                <a:gd name="T26" fmla="*/ 592 w 1624"/>
                <a:gd name="T27" fmla="*/ 127 h 1692"/>
                <a:gd name="T28" fmla="*/ 488 w 1624"/>
                <a:gd name="T29" fmla="*/ 159 h 1692"/>
                <a:gd name="T30" fmla="*/ 403 w 1624"/>
                <a:gd name="T31" fmla="*/ 204 h 1692"/>
                <a:gd name="T32" fmla="*/ 333 w 1624"/>
                <a:gd name="T33" fmla="*/ 264 h 1692"/>
                <a:gd name="T34" fmla="*/ 278 w 1624"/>
                <a:gd name="T35" fmla="*/ 337 h 1692"/>
                <a:gd name="T36" fmla="*/ 239 w 1624"/>
                <a:gd name="T37" fmla="*/ 422 h 1692"/>
                <a:gd name="T38" fmla="*/ 215 w 1624"/>
                <a:gd name="T39" fmla="*/ 522 h 1692"/>
                <a:gd name="T40" fmla="*/ 202 w 1624"/>
                <a:gd name="T41" fmla="*/ 635 h 1692"/>
                <a:gd name="T42" fmla="*/ 201 w 1624"/>
                <a:gd name="T43" fmla="*/ 697 h 1692"/>
                <a:gd name="T44" fmla="*/ 0 w 1624"/>
                <a:gd name="T45" fmla="*/ 1637 h 1692"/>
                <a:gd name="T46" fmla="*/ 220 w 1624"/>
                <a:gd name="T47" fmla="*/ 1692 h 1692"/>
                <a:gd name="T48" fmla="*/ 434 w 1624"/>
                <a:gd name="T49" fmla="*/ 656 h 1692"/>
                <a:gd name="T50" fmla="*/ 435 w 1624"/>
                <a:gd name="T51" fmla="*/ 609 h 1692"/>
                <a:gd name="T52" fmla="*/ 446 w 1624"/>
                <a:gd name="T53" fmla="*/ 536 h 1692"/>
                <a:gd name="T54" fmla="*/ 465 w 1624"/>
                <a:gd name="T55" fmla="*/ 484 h 1692"/>
                <a:gd name="T56" fmla="*/ 497 w 1624"/>
                <a:gd name="T57" fmla="*/ 449 h 1692"/>
                <a:gd name="T58" fmla="*/ 540 w 1624"/>
                <a:gd name="T59" fmla="*/ 430 h 1692"/>
                <a:gd name="T60" fmla="*/ 596 w 1624"/>
                <a:gd name="T61" fmla="*/ 421 h 1692"/>
                <a:gd name="T62" fmla="*/ 702 w 1624"/>
                <a:gd name="T63" fmla="*/ 418 h 1692"/>
                <a:gd name="T64" fmla="*/ 793 w 1624"/>
                <a:gd name="T65" fmla="*/ 420 h 1692"/>
                <a:gd name="T66" fmla="*/ 792 w 1624"/>
                <a:gd name="T67" fmla="*/ 424 h 1692"/>
                <a:gd name="T68" fmla="*/ 888 w 1624"/>
                <a:gd name="T69" fmla="*/ 422 h 1692"/>
                <a:gd name="T70" fmla="*/ 1003 w 1624"/>
                <a:gd name="T71" fmla="*/ 424 h 1692"/>
                <a:gd name="T72" fmla="*/ 1064 w 1624"/>
                <a:gd name="T73" fmla="*/ 431 h 1692"/>
                <a:gd name="T74" fmla="*/ 1114 w 1624"/>
                <a:gd name="T75" fmla="*/ 449 h 1692"/>
                <a:gd name="T76" fmla="*/ 1151 w 1624"/>
                <a:gd name="T77" fmla="*/ 483 h 1692"/>
                <a:gd name="T78" fmla="*/ 1175 w 1624"/>
                <a:gd name="T79" fmla="*/ 534 h 1692"/>
                <a:gd name="T80" fmla="*/ 1188 w 1624"/>
                <a:gd name="T81" fmla="*/ 608 h 1692"/>
                <a:gd name="T82" fmla="*/ 1190 w 1624"/>
                <a:gd name="T83" fmla="*/ 656 h 1692"/>
                <a:gd name="T84" fmla="*/ 1403 w 1624"/>
                <a:gd name="T85" fmla="*/ 1692 h 1692"/>
                <a:gd name="T86" fmla="*/ 1624 w 1624"/>
                <a:gd name="T87" fmla="*/ 1637 h 1692"/>
                <a:gd name="T88" fmla="*/ 1423 w 1624"/>
                <a:gd name="T89" fmla="*/ 697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4" h="1692">
                  <a:moveTo>
                    <a:pt x="1423" y="697"/>
                  </a:moveTo>
                  <a:lnTo>
                    <a:pt x="1422" y="635"/>
                  </a:lnTo>
                  <a:lnTo>
                    <a:pt x="1410" y="522"/>
                  </a:lnTo>
                  <a:lnTo>
                    <a:pt x="1385" y="422"/>
                  </a:lnTo>
                  <a:lnTo>
                    <a:pt x="1346" y="337"/>
                  </a:lnTo>
                  <a:lnTo>
                    <a:pt x="1292" y="264"/>
                  </a:lnTo>
                  <a:lnTo>
                    <a:pt x="1223" y="204"/>
                  </a:lnTo>
                  <a:lnTo>
                    <a:pt x="1138" y="159"/>
                  </a:lnTo>
                  <a:lnTo>
                    <a:pt x="1034" y="127"/>
                  </a:lnTo>
                  <a:lnTo>
                    <a:pt x="974" y="115"/>
                  </a:lnTo>
                  <a:lnTo>
                    <a:pt x="974" y="0"/>
                  </a:lnTo>
                  <a:lnTo>
                    <a:pt x="650" y="0"/>
                  </a:lnTo>
                  <a:lnTo>
                    <a:pt x="650" y="115"/>
                  </a:lnTo>
                  <a:lnTo>
                    <a:pt x="592" y="127"/>
                  </a:lnTo>
                  <a:lnTo>
                    <a:pt x="488" y="159"/>
                  </a:lnTo>
                  <a:lnTo>
                    <a:pt x="403" y="204"/>
                  </a:lnTo>
                  <a:lnTo>
                    <a:pt x="333" y="264"/>
                  </a:lnTo>
                  <a:lnTo>
                    <a:pt x="278" y="337"/>
                  </a:lnTo>
                  <a:lnTo>
                    <a:pt x="239" y="422"/>
                  </a:lnTo>
                  <a:lnTo>
                    <a:pt x="215" y="522"/>
                  </a:lnTo>
                  <a:lnTo>
                    <a:pt x="202" y="635"/>
                  </a:lnTo>
                  <a:lnTo>
                    <a:pt x="201" y="697"/>
                  </a:lnTo>
                  <a:lnTo>
                    <a:pt x="0" y="1637"/>
                  </a:lnTo>
                  <a:lnTo>
                    <a:pt x="220" y="1692"/>
                  </a:lnTo>
                  <a:lnTo>
                    <a:pt x="434" y="656"/>
                  </a:lnTo>
                  <a:lnTo>
                    <a:pt x="435" y="609"/>
                  </a:lnTo>
                  <a:lnTo>
                    <a:pt x="446" y="536"/>
                  </a:lnTo>
                  <a:lnTo>
                    <a:pt x="465" y="484"/>
                  </a:lnTo>
                  <a:lnTo>
                    <a:pt x="497" y="449"/>
                  </a:lnTo>
                  <a:lnTo>
                    <a:pt x="540" y="430"/>
                  </a:lnTo>
                  <a:lnTo>
                    <a:pt x="596" y="421"/>
                  </a:lnTo>
                  <a:lnTo>
                    <a:pt x="702" y="418"/>
                  </a:lnTo>
                  <a:lnTo>
                    <a:pt x="793" y="420"/>
                  </a:lnTo>
                  <a:lnTo>
                    <a:pt x="792" y="424"/>
                  </a:lnTo>
                  <a:lnTo>
                    <a:pt x="888" y="422"/>
                  </a:lnTo>
                  <a:lnTo>
                    <a:pt x="1003" y="424"/>
                  </a:lnTo>
                  <a:lnTo>
                    <a:pt x="1064" y="431"/>
                  </a:lnTo>
                  <a:lnTo>
                    <a:pt x="1114" y="449"/>
                  </a:lnTo>
                  <a:lnTo>
                    <a:pt x="1151" y="483"/>
                  </a:lnTo>
                  <a:lnTo>
                    <a:pt x="1175" y="534"/>
                  </a:lnTo>
                  <a:lnTo>
                    <a:pt x="1188" y="608"/>
                  </a:lnTo>
                  <a:lnTo>
                    <a:pt x="1190" y="656"/>
                  </a:lnTo>
                  <a:lnTo>
                    <a:pt x="1403" y="1692"/>
                  </a:lnTo>
                  <a:lnTo>
                    <a:pt x="1624" y="1637"/>
                  </a:lnTo>
                  <a:lnTo>
                    <a:pt x="1423" y="697"/>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7" name="Freeform 197"/>
            <p:cNvSpPr>
              <a:spLocks/>
            </p:cNvSpPr>
            <p:nvPr/>
          </p:nvSpPr>
          <p:spPr bwMode="auto">
            <a:xfrm>
              <a:off x="1888331" y="5748338"/>
              <a:ext cx="119063" cy="511175"/>
            </a:xfrm>
            <a:custGeom>
              <a:avLst/>
              <a:gdLst>
                <a:gd name="T0" fmla="*/ 16 w 301"/>
                <a:gd name="T1" fmla="*/ 1285 h 1285"/>
                <a:gd name="T2" fmla="*/ 210 w 301"/>
                <a:gd name="T3" fmla="*/ 1272 h 1285"/>
                <a:gd name="T4" fmla="*/ 301 w 301"/>
                <a:gd name="T5" fmla="*/ 0 h 1285"/>
                <a:gd name="T6" fmla="*/ 0 w 301"/>
                <a:gd name="T7" fmla="*/ 6 h 1285"/>
                <a:gd name="T8" fmla="*/ 6 w 301"/>
                <a:gd name="T9" fmla="*/ 160 h 1285"/>
                <a:gd name="T10" fmla="*/ 14 w 301"/>
                <a:gd name="T11" fmla="*/ 545 h 1285"/>
                <a:gd name="T12" fmla="*/ 18 w 301"/>
                <a:gd name="T13" fmla="*/ 1110 h 1285"/>
                <a:gd name="T14" fmla="*/ 16 w 301"/>
                <a:gd name="T15" fmla="*/ 1285 h 1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285">
                  <a:moveTo>
                    <a:pt x="16" y="1285"/>
                  </a:moveTo>
                  <a:lnTo>
                    <a:pt x="210" y="1272"/>
                  </a:lnTo>
                  <a:lnTo>
                    <a:pt x="301" y="0"/>
                  </a:lnTo>
                  <a:lnTo>
                    <a:pt x="0" y="6"/>
                  </a:lnTo>
                  <a:lnTo>
                    <a:pt x="6" y="160"/>
                  </a:lnTo>
                  <a:lnTo>
                    <a:pt x="14" y="545"/>
                  </a:lnTo>
                  <a:lnTo>
                    <a:pt x="18" y="1110"/>
                  </a:lnTo>
                  <a:lnTo>
                    <a:pt x="16" y="1285"/>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8" name="Freeform 198"/>
            <p:cNvSpPr>
              <a:spLocks/>
            </p:cNvSpPr>
            <p:nvPr/>
          </p:nvSpPr>
          <p:spPr bwMode="auto">
            <a:xfrm>
              <a:off x="1753394" y="5748338"/>
              <a:ext cx="119063" cy="506413"/>
            </a:xfrm>
            <a:custGeom>
              <a:avLst/>
              <a:gdLst>
                <a:gd name="T0" fmla="*/ 289 w 302"/>
                <a:gd name="T1" fmla="*/ 1272 h 1272"/>
                <a:gd name="T2" fmla="*/ 288 w 302"/>
                <a:gd name="T3" fmla="*/ 1099 h 1272"/>
                <a:gd name="T4" fmla="*/ 288 w 302"/>
                <a:gd name="T5" fmla="*/ 540 h 1272"/>
                <a:gd name="T6" fmla="*/ 296 w 302"/>
                <a:gd name="T7" fmla="*/ 160 h 1272"/>
                <a:gd name="T8" fmla="*/ 302 w 302"/>
                <a:gd name="T9" fmla="*/ 6 h 1272"/>
                <a:gd name="T10" fmla="*/ 0 w 302"/>
                <a:gd name="T11" fmla="*/ 0 h 1272"/>
                <a:gd name="T12" fmla="*/ 92 w 302"/>
                <a:gd name="T13" fmla="*/ 1272 h 1272"/>
                <a:gd name="T14" fmla="*/ 289 w 302"/>
                <a:gd name="T15" fmla="*/ 1272 h 1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1272">
                  <a:moveTo>
                    <a:pt x="289" y="1272"/>
                  </a:moveTo>
                  <a:lnTo>
                    <a:pt x="288" y="1099"/>
                  </a:lnTo>
                  <a:lnTo>
                    <a:pt x="288" y="540"/>
                  </a:lnTo>
                  <a:lnTo>
                    <a:pt x="296" y="160"/>
                  </a:lnTo>
                  <a:lnTo>
                    <a:pt x="302" y="6"/>
                  </a:lnTo>
                  <a:lnTo>
                    <a:pt x="0" y="0"/>
                  </a:lnTo>
                  <a:lnTo>
                    <a:pt x="92" y="1272"/>
                  </a:lnTo>
                  <a:lnTo>
                    <a:pt x="289" y="1272"/>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79" name="Freeform 199"/>
            <p:cNvSpPr>
              <a:spLocks/>
            </p:cNvSpPr>
            <p:nvPr/>
          </p:nvSpPr>
          <p:spPr bwMode="auto">
            <a:xfrm>
              <a:off x="1661319" y="4662488"/>
              <a:ext cx="447675" cy="458788"/>
            </a:xfrm>
            <a:custGeom>
              <a:avLst/>
              <a:gdLst>
                <a:gd name="T0" fmla="*/ 1126 w 1126"/>
                <a:gd name="T1" fmla="*/ 578 h 1157"/>
                <a:gd name="T2" fmla="*/ 1125 w 1126"/>
                <a:gd name="T3" fmla="*/ 608 h 1157"/>
                <a:gd name="T4" fmla="*/ 1119 w 1126"/>
                <a:gd name="T5" fmla="*/ 667 h 1157"/>
                <a:gd name="T6" fmla="*/ 1098 w 1126"/>
                <a:gd name="T7" fmla="*/ 751 h 1157"/>
                <a:gd name="T8" fmla="*/ 1051 w 1126"/>
                <a:gd name="T9" fmla="*/ 855 h 1157"/>
                <a:gd name="T10" fmla="*/ 985 w 1126"/>
                <a:gd name="T11" fmla="*/ 947 h 1157"/>
                <a:gd name="T12" fmla="*/ 905 w 1126"/>
                <a:gd name="T13" fmla="*/ 1026 h 1157"/>
                <a:gd name="T14" fmla="*/ 814 w 1126"/>
                <a:gd name="T15" fmla="*/ 1088 h 1157"/>
                <a:gd name="T16" fmla="*/ 715 w 1126"/>
                <a:gd name="T17" fmla="*/ 1132 h 1157"/>
                <a:gd name="T18" fmla="*/ 614 w 1126"/>
                <a:gd name="T19" fmla="*/ 1155 h 1157"/>
                <a:gd name="T20" fmla="*/ 562 w 1126"/>
                <a:gd name="T21" fmla="*/ 1157 h 1157"/>
                <a:gd name="T22" fmla="*/ 512 w 1126"/>
                <a:gd name="T23" fmla="*/ 1155 h 1157"/>
                <a:gd name="T24" fmla="*/ 411 w 1126"/>
                <a:gd name="T25" fmla="*/ 1132 h 1157"/>
                <a:gd name="T26" fmla="*/ 312 w 1126"/>
                <a:gd name="T27" fmla="*/ 1088 h 1157"/>
                <a:gd name="T28" fmla="*/ 222 w 1126"/>
                <a:gd name="T29" fmla="*/ 1026 h 1157"/>
                <a:gd name="T30" fmla="*/ 141 w 1126"/>
                <a:gd name="T31" fmla="*/ 947 h 1157"/>
                <a:gd name="T32" fmla="*/ 75 w 1126"/>
                <a:gd name="T33" fmla="*/ 855 h 1157"/>
                <a:gd name="T34" fmla="*/ 28 w 1126"/>
                <a:gd name="T35" fmla="*/ 751 h 1157"/>
                <a:gd name="T36" fmla="*/ 8 w 1126"/>
                <a:gd name="T37" fmla="*/ 667 h 1157"/>
                <a:gd name="T38" fmla="*/ 1 w 1126"/>
                <a:gd name="T39" fmla="*/ 608 h 1157"/>
                <a:gd name="T40" fmla="*/ 0 w 1126"/>
                <a:gd name="T41" fmla="*/ 578 h 1157"/>
                <a:gd name="T42" fmla="*/ 3 w 1126"/>
                <a:gd name="T43" fmla="*/ 519 h 1157"/>
                <a:gd name="T44" fmla="*/ 25 w 1126"/>
                <a:gd name="T45" fmla="*/ 406 h 1157"/>
                <a:gd name="T46" fmla="*/ 67 w 1126"/>
                <a:gd name="T47" fmla="*/ 302 h 1157"/>
                <a:gd name="T48" fmla="*/ 128 w 1126"/>
                <a:gd name="T49" fmla="*/ 210 h 1157"/>
                <a:gd name="T50" fmla="*/ 205 w 1126"/>
                <a:gd name="T51" fmla="*/ 133 h 1157"/>
                <a:gd name="T52" fmla="*/ 294 w 1126"/>
                <a:gd name="T53" fmla="*/ 70 h 1157"/>
                <a:gd name="T54" fmla="*/ 395 w 1126"/>
                <a:gd name="T55" fmla="*/ 26 h 1157"/>
                <a:gd name="T56" fmla="*/ 505 w 1126"/>
                <a:gd name="T57" fmla="*/ 3 h 1157"/>
                <a:gd name="T58" fmla="*/ 562 w 1126"/>
                <a:gd name="T59" fmla="*/ 0 h 1157"/>
                <a:gd name="T60" fmla="*/ 621 w 1126"/>
                <a:gd name="T61" fmla="*/ 3 h 1157"/>
                <a:gd name="T62" fmla="*/ 731 w 1126"/>
                <a:gd name="T63" fmla="*/ 26 h 1157"/>
                <a:gd name="T64" fmla="*/ 832 w 1126"/>
                <a:gd name="T65" fmla="*/ 70 h 1157"/>
                <a:gd name="T66" fmla="*/ 922 w 1126"/>
                <a:gd name="T67" fmla="*/ 133 h 1157"/>
                <a:gd name="T68" fmla="*/ 998 w 1126"/>
                <a:gd name="T69" fmla="*/ 210 h 1157"/>
                <a:gd name="T70" fmla="*/ 1059 w 1126"/>
                <a:gd name="T71" fmla="*/ 302 h 1157"/>
                <a:gd name="T72" fmla="*/ 1102 w 1126"/>
                <a:gd name="T73" fmla="*/ 406 h 1157"/>
                <a:gd name="T74" fmla="*/ 1124 w 1126"/>
                <a:gd name="T75" fmla="*/ 519 h 1157"/>
                <a:gd name="T76" fmla="*/ 1126 w 1126"/>
                <a:gd name="T77" fmla="*/ 578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6" h="1157">
                  <a:moveTo>
                    <a:pt x="1126" y="578"/>
                  </a:moveTo>
                  <a:lnTo>
                    <a:pt x="1125" y="608"/>
                  </a:lnTo>
                  <a:lnTo>
                    <a:pt x="1119" y="667"/>
                  </a:lnTo>
                  <a:lnTo>
                    <a:pt x="1098" y="751"/>
                  </a:lnTo>
                  <a:lnTo>
                    <a:pt x="1051" y="855"/>
                  </a:lnTo>
                  <a:lnTo>
                    <a:pt x="985" y="947"/>
                  </a:lnTo>
                  <a:lnTo>
                    <a:pt x="905" y="1026"/>
                  </a:lnTo>
                  <a:lnTo>
                    <a:pt x="814" y="1088"/>
                  </a:lnTo>
                  <a:lnTo>
                    <a:pt x="715" y="1132"/>
                  </a:lnTo>
                  <a:lnTo>
                    <a:pt x="614" y="1155"/>
                  </a:lnTo>
                  <a:lnTo>
                    <a:pt x="562" y="1157"/>
                  </a:lnTo>
                  <a:lnTo>
                    <a:pt x="512" y="1155"/>
                  </a:lnTo>
                  <a:lnTo>
                    <a:pt x="411" y="1132"/>
                  </a:lnTo>
                  <a:lnTo>
                    <a:pt x="312" y="1088"/>
                  </a:lnTo>
                  <a:lnTo>
                    <a:pt x="222" y="1026"/>
                  </a:lnTo>
                  <a:lnTo>
                    <a:pt x="141" y="947"/>
                  </a:lnTo>
                  <a:lnTo>
                    <a:pt x="75" y="855"/>
                  </a:lnTo>
                  <a:lnTo>
                    <a:pt x="28" y="751"/>
                  </a:lnTo>
                  <a:lnTo>
                    <a:pt x="8" y="667"/>
                  </a:lnTo>
                  <a:lnTo>
                    <a:pt x="1" y="608"/>
                  </a:lnTo>
                  <a:lnTo>
                    <a:pt x="0" y="578"/>
                  </a:lnTo>
                  <a:lnTo>
                    <a:pt x="3" y="519"/>
                  </a:lnTo>
                  <a:lnTo>
                    <a:pt x="25" y="406"/>
                  </a:lnTo>
                  <a:lnTo>
                    <a:pt x="67" y="302"/>
                  </a:lnTo>
                  <a:lnTo>
                    <a:pt x="128" y="210"/>
                  </a:lnTo>
                  <a:lnTo>
                    <a:pt x="205" y="133"/>
                  </a:lnTo>
                  <a:lnTo>
                    <a:pt x="294" y="70"/>
                  </a:lnTo>
                  <a:lnTo>
                    <a:pt x="395" y="26"/>
                  </a:lnTo>
                  <a:lnTo>
                    <a:pt x="505" y="3"/>
                  </a:lnTo>
                  <a:lnTo>
                    <a:pt x="562" y="0"/>
                  </a:lnTo>
                  <a:lnTo>
                    <a:pt x="621" y="3"/>
                  </a:lnTo>
                  <a:lnTo>
                    <a:pt x="731" y="26"/>
                  </a:lnTo>
                  <a:lnTo>
                    <a:pt x="832" y="70"/>
                  </a:lnTo>
                  <a:lnTo>
                    <a:pt x="922" y="133"/>
                  </a:lnTo>
                  <a:lnTo>
                    <a:pt x="998" y="210"/>
                  </a:lnTo>
                  <a:lnTo>
                    <a:pt x="1059" y="302"/>
                  </a:lnTo>
                  <a:lnTo>
                    <a:pt x="1102" y="406"/>
                  </a:lnTo>
                  <a:lnTo>
                    <a:pt x="1124" y="519"/>
                  </a:lnTo>
                  <a:lnTo>
                    <a:pt x="1126" y="578"/>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0" name="Freeform 200"/>
            <p:cNvSpPr>
              <a:spLocks/>
            </p:cNvSpPr>
            <p:nvPr/>
          </p:nvSpPr>
          <p:spPr bwMode="auto">
            <a:xfrm>
              <a:off x="1553369" y="5686425"/>
              <a:ext cx="90488" cy="127000"/>
            </a:xfrm>
            <a:custGeom>
              <a:avLst/>
              <a:gdLst>
                <a:gd name="T0" fmla="*/ 192 w 227"/>
                <a:gd name="T1" fmla="*/ 246 h 320"/>
                <a:gd name="T2" fmla="*/ 186 w 227"/>
                <a:gd name="T3" fmla="*/ 265 h 320"/>
                <a:gd name="T4" fmla="*/ 164 w 227"/>
                <a:gd name="T5" fmla="*/ 295 h 320"/>
                <a:gd name="T6" fmla="*/ 131 w 227"/>
                <a:gd name="T7" fmla="*/ 315 h 320"/>
                <a:gd name="T8" fmla="*/ 94 w 227"/>
                <a:gd name="T9" fmla="*/ 320 h 320"/>
                <a:gd name="T10" fmla="*/ 74 w 227"/>
                <a:gd name="T11" fmla="*/ 316 h 320"/>
                <a:gd name="T12" fmla="*/ 56 w 227"/>
                <a:gd name="T13" fmla="*/ 311 h 320"/>
                <a:gd name="T14" fmla="*/ 25 w 227"/>
                <a:gd name="T15" fmla="*/ 287 h 320"/>
                <a:gd name="T16" fmla="*/ 7 w 227"/>
                <a:gd name="T17" fmla="*/ 255 h 320"/>
                <a:gd name="T18" fmla="*/ 0 w 227"/>
                <a:gd name="T19" fmla="*/ 219 h 320"/>
                <a:gd name="T20" fmla="*/ 4 w 227"/>
                <a:gd name="T21" fmla="*/ 199 h 320"/>
                <a:gd name="T22" fmla="*/ 35 w 227"/>
                <a:gd name="T23" fmla="*/ 74 h 320"/>
                <a:gd name="T24" fmla="*/ 42 w 227"/>
                <a:gd name="T25" fmla="*/ 54 h 320"/>
                <a:gd name="T26" fmla="*/ 65 w 227"/>
                <a:gd name="T27" fmla="*/ 24 h 320"/>
                <a:gd name="T28" fmla="*/ 96 w 227"/>
                <a:gd name="T29" fmla="*/ 5 h 320"/>
                <a:gd name="T30" fmla="*/ 134 w 227"/>
                <a:gd name="T31" fmla="*/ 0 h 320"/>
                <a:gd name="T32" fmla="*/ 153 w 227"/>
                <a:gd name="T33" fmla="*/ 2 h 320"/>
                <a:gd name="T34" fmla="*/ 173 w 227"/>
                <a:gd name="T35" fmla="*/ 9 h 320"/>
                <a:gd name="T36" fmla="*/ 203 w 227"/>
                <a:gd name="T37" fmla="*/ 32 h 320"/>
                <a:gd name="T38" fmla="*/ 222 w 227"/>
                <a:gd name="T39" fmla="*/ 63 h 320"/>
                <a:gd name="T40" fmla="*/ 227 w 227"/>
                <a:gd name="T41" fmla="*/ 101 h 320"/>
                <a:gd name="T42" fmla="*/ 225 w 227"/>
                <a:gd name="T43" fmla="*/ 120 h 320"/>
                <a:gd name="T44" fmla="*/ 192 w 227"/>
                <a:gd name="T45" fmla="*/ 24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20">
                  <a:moveTo>
                    <a:pt x="192" y="246"/>
                  </a:moveTo>
                  <a:lnTo>
                    <a:pt x="186" y="265"/>
                  </a:lnTo>
                  <a:lnTo>
                    <a:pt x="164" y="295"/>
                  </a:lnTo>
                  <a:lnTo>
                    <a:pt x="131" y="315"/>
                  </a:lnTo>
                  <a:lnTo>
                    <a:pt x="94" y="320"/>
                  </a:lnTo>
                  <a:lnTo>
                    <a:pt x="74" y="316"/>
                  </a:lnTo>
                  <a:lnTo>
                    <a:pt x="56" y="311"/>
                  </a:lnTo>
                  <a:lnTo>
                    <a:pt x="25" y="287"/>
                  </a:lnTo>
                  <a:lnTo>
                    <a:pt x="7" y="255"/>
                  </a:lnTo>
                  <a:lnTo>
                    <a:pt x="0" y="219"/>
                  </a:lnTo>
                  <a:lnTo>
                    <a:pt x="4" y="199"/>
                  </a:lnTo>
                  <a:lnTo>
                    <a:pt x="35" y="74"/>
                  </a:lnTo>
                  <a:lnTo>
                    <a:pt x="42" y="54"/>
                  </a:lnTo>
                  <a:lnTo>
                    <a:pt x="65" y="24"/>
                  </a:lnTo>
                  <a:lnTo>
                    <a:pt x="96" y="5"/>
                  </a:lnTo>
                  <a:lnTo>
                    <a:pt x="134" y="0"/>
                  </a:lnTo>
                  <a:lnTo>
                    <a:pt x="153" y="2"/>
                  </a:lnTo>
                  <a:lnTo>
                    <a:pt x="173" y="9"/>
                  </a:lnTo>
                  <a:lnTo>
                    <a:pt x="203" y="32"/>
                  </a:lnTo>
                  <a:lnTo>
                    <a:pt x="222" y="63"/>
                  </a:lnTo>
                  <a:lnTo>
                    <a:pt x="227" y="101"/>
                  </a:lnTo>
                  <a:lnTo>
                    <a:pt x="225" y="120"/>
                  </a:lnTo>
                  <a:lnTo>
                    <a:pt x="192" y="246"/>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1" name="Freeform 201"/>
            <p:cNvSpPr>
              <a:spLocks/>
            </p:cNvSpPr>
            <p:nvPr/>
          </p:nvSpPr>
          <p:spPr bwMode="auto">
            <a:xfrm>
              <a:off x="2129631" y="5686425"/>
              <a:ext cx="88900" cy="127000"/>
            </a:xfrm>
            <a:custGeom>
              <a:avLst/>
              <a:gdLst>
                <a:gd name="T0" fmla="*/ 35 w 227"/>
                <a:gd name="T1" fmla="*/ 246 h 320"/>
                <a:gd name="T2" fmla="*/ 41 w 227"/>
                <a:gd name="T3" fmla="*/ 265 h 320"/>
                <a:gd name="T4" fmla="*/ 63 w 227"/>
                <a:gd name="T5" fmla="*/ 295 h 320"/>
                <a:gd name="T6" fmla="*/ 96 w 227"/>
                <a:gd name="T7" fmla="*/ 315 h 320"/>
                <a:gd name="T8" fmla="*/ 133 w 227"/>
                <a:gd name="T9" fmla="*/ 320 h 320"/>
                <a:gd name="T10" fmla="*/ 153 w 227"/>
                <a:gd name="T11" fmla="*/ 316 h 320"/>
                <a:gd name="T12" fmla="*/ 171 w 227"/>
                <a:gd name="T13" fmla="*/ 311 h 320"/>
                <a:gd name="T14" fmla="*/ 202 w 227"/>
                <a:gd name="T15" fmla="*/ 287 h 320"/>
                <a:gd name="T16" fmla="*/ 220 w 227"/>
                <a:gd name="T17" fmla="*/ 255 h 320"/>
                <a:gd name="T18" fmla="*/ 227 w 227"/>
                <a:gd name="T19" fmla="*/ 219 h 320"/>
                <a:gd name="T20" fmla="*/ 223 w 227"/>
                <a:gd name="T21" fmla="*/ 199 h 320"/>
                <a:gd name="T22" fmla="*/ 192 w 227"/>
                <a:gd name="T23" fmla="*/ 74 h 320"/>
                <a:gd name="T24" fmla="*/ 185 w 227"/>
                <a:gd name="T25" fmla="*/ 54 h 320"/>
                <a:gd name="T26" fmla="*/ 162 w 227"/>
                <a:gd name="T27" fmla="*/ 24 h 320"/>
                <a:gd name="T28" fmla="*/ 131 w 227"/>
                <a:gd name="T29" fmla="*/ 5 h 320"/>
                <a:gd name="T30" fmla="*/ 93 w 227"/>
                <a:gd name="T31" fmla="*/ 0 h 320"/>
                <a:gd name="T32" fmla="*/ 74 w 227"/>
                <a:gd name="T33" fmla="*/ 2 h 320"/>
                <a:gd name="T34" fmla="*/ 54 w 227"/>
                <a:gd name="T35" fmla="*/ 9 h 320"/>
                <a:gd name="T36" fmla="*/ 24 w 227"/>
                <a:gd name="T37" fmla="*/ 32 h 320"/>
                <a:gd name="T38" fmla="*/ 5 w 227"/>
                <a:gd name="T39" fmla="*/ 63 h 320"/>
                <a:gd name="T40" fmla="*/ 0 w 227"/>
                <a:gd name="T41" fmla="*/ 101 h 320"/>
                <a:gd name="T42" fmla="*/ 4 w 227"/>
                <a:gd name="T43" fmla="*/ 120 h 320"/>
                <a:gd name="T44" fmla="*/ 35 w 227"/>
                <a:gd name="T45" fmla="*/ 24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320">
                  <a:moveTo>
                    <a:pt x="35" y="246"/>
                  </a:moveTo>
                  <a:lnTo>
                    <a:pt x="41" y="265"/>
                  </a:lnTo>
                  <a:lnTo>
                    <a:pt x="63" y="295"/>
                  </a:lnTo>
                  <a:lnTo>
                    <a:pt x="96" y="315"/>
                  </a:lnTo>
                  <a:lnTo>
                    <a:pt x="133" y="320"/>
                  </a:lnTo>
                  <a:lnTo>
                    <a:pt x="153" y="316"/>
                  </a:lnTo>
                  <a:lnTo>
                    <a:pt x="171" y="311"/>
                  </a:lnTo>
                  <a:lnTo>
                    <a:pt x="202" y="287"/>
                  </a:lnTo>
                  <a:lnTo>
                    <a:pt x="220" y="255"/>
                  </a:lnTo>
                  <a:lnTo>
                    <a:pt x="227" y="219"/>
                  </a:lnTo>
                  <a:lnTo>
                    <a:pt x="223" y="199"/>
                  </a:lnTo>
                  <a:lnTo>
                    <a:pt x="192" y="74"/>
                  </a:lnTo>
                  <a:lnTo>
                    <a:pt x="185" y="54"/>
                  </a:lnTo>
                  <a:lnTo>
                    <a:pt x="162" y="24"/>
                  </a:lnTo>
                  <a:lnTo>
                    <a:pt x="131" y="5"/>
                  </a:lnTo>
                  <a:lnTo>
                    <a:pt x="93" y="0"/>
                  </a:lnTo>
                  <a:lnTo>
                    <a:pt x="74" y="2"/>
                  </a:lnTo>
                  <a:lnTo>
                    <a:pt x="54" y="9"/>
                  </a:lnTo>
                  <a:lnTo>
                    <a:pt x="24" y="32"/>
                  </a:lnTo>
                  <a:lnTo>
                    <a:pt x="5" y="63"/>
                  </a:lnTo>
                  <a:lnTo>
                    <a:pt x="0" y="101"/>
                  </a:lnTo>
                  <a:lnTo>
                    <a:pt x="4" y="120"/>
                  </a:lnTo>
                  <a:lnTo>
                    <a:pt x="35" y="246"/>
                  </a:lnTo>
                  <a:close/>
                </a:path>
              </a:pathLst>
            </a:custGeom>
            <a:solidFill>
              <a:srgbClr val="FFC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2" name="Freeform 202"/>
            <p:cNvSpPr>
              <a:spLocks/>
            </p:cNvSpPr>
            <p:nvPr/>
          </p:nvSpPr>
          <p:spPr bwMode="auto">
            <a:xfrm>
              <a:off x="1627981" y="5146675"/>
              <a:ext cx="515938" cy="765175"/>
            </a:xfrm>
            <a:custGeom>
              <a:avLst/>
              <a:gdLst>
                <a:gd name="T0" fmla="*/ 1302 w 1302"/>
                <a:gd name="T1" fmla="*/ 680 h 1928"/>
                <a:gd name="T2" fmla="*/ 1265 w 1302"/>
                <a:gd name="T3" fmla="*/ 430 h 1928"/>
                <a:gd name="T4" fmla="*/ 1225 w 1302"/>
                <a:gd name="T5" fmla="*/ 255 h 1928"/>
                <a:gd name="T6" fmla="*/ 1136 w 1302"/>
                <a:gd name="T7" fmla="*/ 120 h 1928"/>
                <a:gd name="T8" fmla="*/ 1000 w 1302"/>
                <a:gd name="T9" fmla="*/ 28 h 1928"/>
                <a:gd name="T10" fmla="*/ 915 w 1302"/>
                <a:gd name="T11" fmla="*/ 0 h 1928"/>
                <a:gd name="T12" fmla="*/ 891 w 1302"/>
                <a:gd name="T13" fmla="*/ 71 h 1928"/>
                <a:gd name="T14" fmla="*/ 810 w 1302"/>
                <a:gd name="T15" fmla="*/ 177 h 1928"/>
                <a:gd name="T16" fmla="*/ 691 w 1302"/>
                <a:gd name="T17" fmla="*/ 229 h 1928"/>
                <a:gd name="T18" fmla="*/ 611 w 1302"/>
                <a:gd name="T19" fmla="*/ 229 h 1928"/>
                <a:gd name="T20" fmla="*/ 492 w 1302"/>
                <a:gd name="T21" fmla="*/ 177 h 1928"/>
                <a:gd name="T22" fmla="*/ 411 w 1302"/>
                <a:gd name="T23" fmla="*/ 71 h 1928"/>
                <a:gd name="T24" fmla="*/ 387 w 1302"/>
                <a:gd name="T25" fmla="*/ 0 h 1928"/>
                <a:gd name="T26" fmla="*/ 302 w 1302"/>
                <a:gd name="T27" fmla="*/ 28 h 1928"/>
                <a:gd name="T28" fmla="*/ 166 w 1302"/>
                <a:gd name="T29" fmla="*/ 120 h 1928"/>
                <a:gd name="T30" fmla="*/ 77 w 1302"/>
                <a:gd name="T31" fmla="*/ 255 h 1928"/>
                <a:gd name="T32" fmla="*/ 37 w 1302"/>
                <a:gd name="T33" fmla="*/ 430 h 1928"/>
                <a:gd name="T34" fmla="*/ 0 w 1302"/>
                <a:gd name="T35" fmla="*/ 680 h 1928"/>
                <a:gd name="T36" fmla="*/ 273 w 1302"/>
                <a:gd name="T37" fmla="*/ 1039 h 1928"/>
                <a:gd name="T38" fmla="*/ 186 w 1302"/>
                <a:gd name="T39" fmla="*/ 1229 h 1928"/>
                <a:gd name="T40" fmla="*/ 21 w 1302"/>
                <a:gd name="T41" fmla="*/ 1740 h 1928"/>
                <a:gd name="T42" fmla="*/ 11 w 1302"/>
                <a:gd name="T43" fmla="*/ 1799 h 1928"/>
                <a:gd name="T44" fmla="*/ 69 w 1302"/>
                <a:gd name="T45" fmla="*/ 1849 h 1928"/>
                <a:gd name="T46" fmla="*/ 226 w 1302"/>
                <a:gd name="T47" fmla="*/ 1897 h 1928"/>
                <a:gd name="T48" fmla="*/ 541 w 1302"/>
                <a:gd name="T49" fmla="*/ 1927 h 1928"/>
                <a:gd name="T50" fmla="*/ 765 w 1302"/>
                <a:gd name="T51" fmla="*/ 1927 h 1928"/>
                <a:gd name="T52" fmla="*/ 1080 w 1302"/>
                <a:gd name="T53" fmla="*/ 1897 h 1928"/>
                <a:gd name="T54" fmla="*/ 1237 w 1302"/>
                <a:gd name="T55" fmla="*/ 1849 h 1928"/>
                <a:gd name="T56" fmla="*/ 1295 w 1302"/>
                <a:gd name="T57" fmla="*/ 1799 h 1928"/>
                <a:gd name="T58" fmla="*/ 1285 w 1302"/>
                <a:gd name="T59" fmla="*/ 1739 h 1928"/>
                <a:gd name="T60" fmla="*/ 1118 w 1302"/>
                <a:gd name="T61" fmla="*/ 1223 h 1928"/>
                <a:gd name="T62" fmla="*/ 1030 w 1302"/>
                <a:gd name="T63" fmla="*/ 1033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2" h="1928">
                  <a:moveTo>
                    <a:pt x="1030" y="687"/>
                  </a:moveTo>
                  <a:lnTo>
                    <a:pt x="1302" y="680"/>
                  </a:lnTo>
                  <a:lnTo>
                    <a:pt x="1299" y="653"/>
                  </a:lnTo>
                  <a:lnTo>
                    <a:pt x="1265" y="430"/>
                  </a:lnTo>
                  <a:lnTo>
                    <a:pt x="1237" y="299"/>
                  </a:lnTo>
                  <a:lnTo>
                    <a:pt x="1225" y="255"/>
                  </a:lnTo>
                  <a:lnTo>
                    <a:pt x="1186" y="180"/>
                  </a:lnTo>
                  <a:lnTo>
                    <a:pt x="1136" y="120"/>
                  </a:lnTo>
                  <a:lnTo>
                    <a:pt x="1081" y="75"/>
                  </a:lnTo>
                  <a:lnTo>
                    <a:pt x="1000" y="28"/>
                  </a:lnTo>
                  <a:lnTo>
                    <a:pt x="923" y="1"/>
                  </a:lnTo>
                  <a:lnTo>
                    <a:pt x="915" y="0"/>
                  </a:lnTo>
                  <a:lnTo>
                    <a:pt x="914" y="6"/>
                  </a:lnTo>
                  <a:lnTo>
                    <a:pt x="891" y="71"/>
                  </a:lnTo>
                  <a:lnTo>
                    <a:pt x="851" y="136"/>
                  </a:lnTo>
                  <a:lnTo>
                    <a:pt x="810" y="177"/>
                  </a:lnTo>
                  <a:lnTo>
                    <a:pt x="759" y="210"/>
                  </a:lnTo>
                  <a:lnTo>
                    <a:pt x="691" y="229"/>
                  </a:lnTo>
                  <a:lnTo>
                    <a:pt x="651" y="232"/>
                  </a:lnTo>
                  <a:lnTo>
                    <a:pt x="611" y="229"/>
                  </a:lnTo>
                  <a:lnTo>
                    <a:pt x="543" y="210"/>
                  </a:lnTo>
                  <a:lnTo>
                    <a:pt x="492" y="177"/>
                  </a:lnTo>
                  <a:lnTo>
                    <a:pt x="451" y="136"/>
                  </a:lnTo>
                  <a:lnTo>
                    <a:pt x="411" y="71"/>
                  </a:lnTo>
                  <a:lnTo>
                    <a:pt x="388" y="6"/>
                  </a:lnTo>
                  <a:lnTo>
                    <a:pt x="387" y="0"/>
                  </a:lnTo>
                  <a:lnTo>
                    <a:pt x="379" y="1"/>
                  </a:lnTo>
                  <a:lnTo>
                    <a:pt x="302" y="28"/>
                  </a:lnTo>
                  <a:lnTo>
                    <a:pt x="221" y="75"/>
                  </a:lnTo>
                  <a:lnTo>
                    <a:pt x="166" y="120"/>
                  </a:lnTo>
                  <a:lnTo>
                    <a:pt x="116" y="180"/>
                  </a:lnTo>
                  <a:lnTo>
                    <a:pt x="77" y="255"/>
                  </a:lnTo>
                  <a:lnTo>
                    <a:pt x="65" y="299"/>
                  </a:lnTo>
                  <a:lnTo>
                    <a:pt x="37" y="430"/>
                  </a:lnTo>
                  <a:lnTo>
                    <a:pt x="3" y="653"/>
                  </a:lnTo>
                  <a:lnTo>
                    <a:pt x="0" y="680"/>
                  </a:lnTo>
                  <a:lnTo>
                    <a:pt x="273" y="687"/>
                  </a:lnTo>
                  <a:lnTo>
                    <a:pt x="273" y="1039"/>
                  </a:lnTo>
                  <a:lnTo>
                    <a:pt x="241" y="1101"/>
                  </a:lnTo>
                  <a:lnTo>
                    <a:pt x="186" y="1229"/>
                  </a:lnTo>
                  <a:lnTo>
                    <a:pt x="113" y="1422"/>
                  </a:lnTo>
                  <a:lnTo>
                    <a:pt x="21" y="1740"/>
                  </a:lnTo>
                  <a:lnTo>
                    <a:pt x="9" y="1795"/>
                  </a:lnTo>
                  <a:lnTo>
                    <a:pt x="11" y="1799"/>
                  </a:lnTo>
                  <a:lnTo>
                    <a:pt x="33" y="1826"/>
                  </a:lnTo>
                  <a:lnTo>
                    <a:pt x="69" y="1849"/>
                  </a:lnTo>
                  <a:lnTo>
                    <a:pt x="130" y="1874"/>
                  </a:lnTo>
                  <a:lnTo>
                    <a:pt x="226" y="1897"/>
                  </a:lnTo>
                  <a:lnTo>
                    <a:pt x="359" y="1917"/>
                  </a:lnTo>
                  <a:lnTo>
                    <a:pt x="541" y="1927"/>
                  </a:lnTo>
                  <a:lnTo>
                    <a:pt x="652" y="1928"/>
                  </a:lnTo>
                  <a:lnTo>
                    <a:pt x="765" y="1927"/>
                  </a:lnTo>
                  <a:lnTo>
                    <a:pt x="947" y="1917"/>
                  </a:lnTo>
                  <a:lnTo>
                    <a:pt x="1080" y="1897"/>
                  </a:lnTo>
                  <a:lnTo>
                    <a:pt x="1175" y="1874"/>
                  </a:lnTo>
                  <a:lnTo>
                    <a:pt x="1237" y="1849"/>
                  </a:lnTo>
                  <a:lnTo>
                    <a:pt x="1273" y="1826"/>
                  </a:lnTo>
                  <a:lnTo>
                    <a:pt x="1295" y="1799"/>
                  </a:lnTo>
                  <a:lnTo>
                    <a:pt x="1297" y="1795"/>
                  </a:lnTo>
                  <a:lnTo>
                    <a:pt x="1285" y="1739"/>
                  </a:lnTo>
                  <a:lnTo>
                    <a:pt x="1190" y="1418"/>
                  </a:lnTo>
                  <a:lnTo>
                    <a:pt x="1118" y="1223"/>
                  </a:lnTo>
                  <a:lnTo>
                    <a:pt x="1061" y="1095"/>
                  </a:lnTo>
                  <a:lnTo>
                    <a:pt x="1030" y="1033"/>
                  </a:lnTo>
                  <a:lnTo>
                    <a:pt x="1030" y="687"/>
                  </a:lnTo>
                  <a:close/>
                </a:path>
              </a:pathLst>
            </a:custGeom>
            <a:solidFill>
              <a:srgbClr val="E0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3" name="Freeform 203"/>
            <p:cNvSpPr>
              <a:spLocks/>
            </p:cNvSpPr>
            <p:nvPr/>
          </p:nvSpPr>
          <p:spPr bwMode="auto">
            <a:xfrm>
              <a:off x="1627981" y="5146675"/>
              <a:ext cx="515938" cy="765175"/>
            </a:xfrm>
            <a:custGeom>
              <a:avLst/>
              <a:gdLst>
                <a:gd name="T0" fmla="*/ 1302 w 1302"/>
                <a:gd name="T1" fmla="*/ 680 h 1928"/>
                <a:gd name="T2" fmla="*/ 1265 w 1302"/>
                <a:gd name="T3" fmla="*/ 430 h 1928"/>
                <a:gd name="T4" fmla="*/ 1225 w 1302"/>
                <a:gd name="T5" fmla="*/ 255 h 1928"/>
                <a:gd name="T6" fmla="*/ 1136 w 1302"/>
                <a:gd name="T7" fmla="*/ 120 h 1928"/>
                <a:gd name="T8" fmla="*/ 1000 w 1302"/>
                <a:gd name="T9" fmla="*/ 28 h 1928"/>
                <a:gd name="T10" fmla="*/ 915 w 1302"/>
                <a:gd name="T11" fmla="*/ 0 h 1928"/>
                <a:gd name="T12" fmla="*/ 891 w 1302"/>
                <a:gd name="T13" fmla="*/ 71 h 1928"/>
                <a:gd name="T14" fmla="*/ 810 w 1302"/>
                <a:gd name="T15" fmla="*/ 177 h 1928"/>
                <a:gd name="T16" fmla="*/ 691 w 1302"/>
                <a:gd name="T17" fmla="*/ 229 h 1928"/>
                <a:gd name="T18" fmla="*/ 611 w 1302"/>
                <a:gd name="T19" fmla="*/ 229 h 1928"/>
                <a:gd name="T20" fmla="*/ 492 w 1302"/>
                <a:gd name="T21" fmla="*/ 177 h 1928"/>
                <a:gd name="T22" fmla="*/ 411 w 1302"/>
                <a:gd name="T23" fmla="*/ 71 h 1928"/>
                <a:gd name="T24" fmla="*/ 387 w 1302"/>
                <a:gd name="T25" fmla="*/ 0 h 1928"/>
                <a:gd name="T26" fmla="*/ 302 w 1302"/>
                <a:gd name="T27" fmla="*/ 28 h 1928"/>
                <a:gd name="T28" fmla="*/ 166 w 1302"/>
                <a:gd name="T29" fmla="*/ 120 h 1928"/>
                <a:gd name="T30" fmla="*/ 77 w 1302"/>
                <a:gd name="T31" fmla="*/ 255 h 1928"/>
                <a:gd name="T32" fmla="*/ 37 w 1302"/>
                <a:gd name="T33" fmla="*/ 430 h 1928"/>
                <a:gd name="T34" fmla="*/ 0 w 1302"/>
                <a:gd name="T35" fmla="*/ 680 h 1928"/>
                <a:gd name="T36" fmla="*/ 273 w 1302"/>
                <a:gd name="T37" fmla="*/ 1039 h 1928"/>
                <a:gd name="T38" fmla="*/ 186 w 1302"/>
                <a:gd name="T39" fmla="*/ 1229 h 1928"/>
                <a:gd name="T40" fmla="*/ 21 w 1302"/>
                <a:gd name="T41" fmla="*/ 1740 h 1928"/>
                <a:gd name="T42" fmla="*/ 11 w 1302"/>
                <a:gd name="T43" fmla="*/ 1799 h 1928"/>
                <a:gd name="T44" fmla="*/ 69 w 1302"/>
                <a:gd name="T45" fmla="*/ 1849 h 1928"/>
                <a:gd name="T46" fmla="*/ 226 w 1302"/>
                <a:gd name="T47" fmla="*/ 1897 h 1928"/>
                <a:gd name="T48" fmla="*/ 541 w 1302"/>
                <a:gd name="T49" fmla="*/ 1927 h 1928"/>
                <a:gd name="T50" fmla="*/ 765 w 1302"/>
                <a:gd name="T51" fmla="*/ 1927 h 1928"/>
                <a:gd name="T52" fmla="*/ 1080 w 1302"/>
                <a:gd name="T53" fmla="*/ 1897 h 1928"/>
                <a:gd name="T54" fmla="*/ 1237 w 1302"/>
                <a:gd name="T55" fmla="*/ 1849 h 1928"/>
                <a:gd name="T56" fmla="*/ 1295 w 1302"/>
                <a:gd name="T57" fmla="*/ 1799 h 1928"/>
                <a:gd name="T58" fmla="*/ 1285 w 1302"/>
                <a:gd name="T59" fmla="*/ 1739 h 1928"/>
                <a:gd name="T60" fmla="*/ 1118 w 1302"/>
                <a:gd name="T61" fmla="*/ 1223 h 1928"/>
                <a:gd name="T62" fmla="*/ 1030 w 1302"/>
                <a:gd name="T63" fmla="*/ 1033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2" h="1928">
                  <a:moveTo>
                    <a:pt x="1030" y="687"/>
                  </a:moveTo>
                  <a:lnTo>
                    <a:pt x="1302" y="680"/>
                  </a:lnTo>
                  <a:lnTo>
                    <a:pt x="1299" y="653"/>
                  </a:lnTo>
                  <a:lnTo>
                    <a:pt x="1265" y="430"/>
                  </a:lnTo>
                  <a:lnTo>
                    <a:pt x="1237" y="299"/>
                  </a:lnTo>
                  <a:lnTo>
                    <a:pt x="1225" y="255"/>
                  </a:lnTo>
                  <a:lnTo>
                    <a:pt x="1186" y="180"/>
                  </a:lnTo>
                  <a:lnTo>
                    <a:pt x="1136" y="120"/>
                  </a:lnTo>
                  <a:lnTo>
                    <a:pt x="1081" y="75"/>
                  </a:lnTo>
                  <a:lnTo>
                    <a:pt x="1000" y="28"/>
                  </a:lnTo>
                  <a:lnTo>
                    <a:pt x="923" y="1"/>
                  </a:lnTo>
                  <a:lnTo>
                    <a:pt x="915" y="0"/>
                  </a:lnTo>
                  <a:lnTo>
                    <a:pt x="914" y="6"/>
                  </a:lnTo>
                  <a:lnTo>
                    <a:pt x="891" y="71"/>
                  </a:lnTo>
                  <a:lnTo>
                    <a:pt x="851" y="136"/>
                  </a:lnTo>
                  <a:lnTo>
                    <a:pt x="810" y="177"/>
                  </a:lnTo>
                  <a:lnTo>
                    <a:pt x="759" y="210"/>
                  </a:lnTo>
                  <a:lnTo>
                    <a:pt x="691" y="229"/>
                  </a:lnTo>
                  <a:lnTo>
                    <a:pt x="651" y="232"/>
                  </a:lnTo>
                  <a:lnTo>
                    <a:pt x="611" y="229"/>
                  </a:lnTo>
                  <a:lnTo>
                    <a:pt x="543" y="210"/>
                  </a:lnTo>
                  <a:lnTo>
                    <a:pt x="492" y="177"/>
                  </a:lnTo>
                  <a:lnTo>
                    <a:pt x="451" y="136"/>
                  </a:lnTo>
                  <a:lnTo>
                    <a:pt x="411" y="71"/>
                  </a:lnTo>
                  <a:lnTo>
                    <a:pt x="388" y="6"/>
                  </a:lnTo>
                  <a:lnTo>
                    <a:pt x="387" y="0"/>
                  </a:lnTo>
                  <a:lnTo>
                    <a:pt x="379" y="1"/>
                  </a:lnTo>
                  <a:lnTo>
                    <a:pt x="302" y="28"/>
                  </a:lnTo>
                  <a:lnTo>
                    <a:pt x="221" y="75"/>
                  </a:lnTo>
                  <a:lnTo>
                    <a:pt x="166" y="120"/>
                  </a:lnTo>
                  <a:lnTo>
                    <a:pt x="116" y="180"/>
                  </a:lnTo>
                  <a:lnTo>
                    <a:pt x="77" y="255"/>
                  </a:lnTo>
                  <a:lnTo>
                    <a:pt x="65" y="299"/>
                  </a:lnTo>
                  <a:lnTo>
                    <a:pt x="37" y="430"/>
                  </a:lnTo>
                  <a:lnTo>
                    <a:pt x="3" y="653"/>
                  </a:lnTo>
                  <a:lnTo>
                    <a:pt x="0" y="680"/>
                  </a:lnTo>
                  <a:lnTo>
                    <a:pt x="273" y="687"/>
                  </a:lnTo>
                  <a:lnTo>
                    <a:pt x="273" y="1039"/>
                  </a:lnTo>
                  <a:lnTo>
                    <a:pt x="241" y="1101"/>
                  </a:lnTo>
                  <a:lnTo>
                    <a:pt x="186" y="1229"/>
                  </a:lnTo>
                  <a:lnTo>
                    <a:pt x="113" y="1422"/>
                  </a:lnTo>
                  <a:lnTo>
                    <a:pt x="21" y="1740"/>
                  </a:lnTo>
                  <a:lnTo>
                    <a:pt x="9" y="1795"/>
                  </a:lnTo>
                  <a:lnTo>
                    <a:pt x="11" y="1799"/>
                  </a:lnTo>
                  <a:lnTo>
                    <a:pt x="33" y="1826"/>
                  </a:lnTo>
                  <a:lnTo>
                    <a:pt x="69" y="1849"/>
                  </a:lnTo>
                  <a:lnTo>
                    <a:pt x="130" y="1874"/>
                  </a:lnTo>
                  <a:lnTo>
                    <a:pt x="226" y="1897"/>
                  </a:lnTo>
                  <a:lnTo>
                    <a:pt x="359" y="1917"/>
                  </a:lnTo>
                  <a:lnTo>
                    <a:pt x="541" y="1927"/>
                  </a:lnTo>
                  <a:lnTo>
                    <a:pt x="652" y="1928"/>
                  </a:lnTo>
                  <a:lnTo>
                    <a:pt x="765" y="1927"/>
                  </a:lnTo>
                  <a:lnTo>
                    <a:pt x="947" y="1917"/>
                  </a:lnTo>
                  <a:lnTo>
                    <a:pt x="1080" y="1897"/>
                  </a:lnTo>
                  <a:lnTo>
                    <a:pt x="1175" y="1874"/>
                  </a:lnTo>
                  <a:lnTo>
                    <a:pt x="1237" y="1849"/>
                  </a:lnTo>
                  <a:lnTo>
                    <a:pt x="1273" y="1826"/>
                  </a:lnTo>
                  <a:lnTo>
                    <a:pt x="1295" y="1799"/>
                  </a:lnTo>
                  <a:lnTo>
                    <a:pt x="1297" y="1795"/>
                  </a:lnTo>
                  <a:lnTo>
                    <a:pt x="1285" y="1739"/>
                  </a:lnTo>
                  <a:lnTo>
                    <a:pt x="1190" y="1418"/>
                  </a:lnTo>
                  <a:lnTo>
                    <a:pt x="1118" y="1223"/>
                  </a:lnTo>
                  <a:lnTo>
                    <a:pt x="1061" y="1095"/>
                  </a:lnTo>
                  <a:lnTo>
                    <a:pt x="1030" y="1033"/>
                  </a:lnTo>
                  <a:lnTo>
                    <a:pt x="1030" y="687"/>
                  </a:lnTo>
                  <a:close/>
                </a:path>
              </a:pathLst>
            </a:custGeom>
            <a:solidFill>
              <a:srgbClr val="187A67"/>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4" name="Freeform 204"/>
            <p:cNvSpPr>
              <a:spLocks/>
            </p:cNvSpPr>
            <p:nvPr/>
          </p:nvSpPr>
          <p:spPr bwMode="auto">
            <a:xfrm>
              <a:off x="1720056" y="6251575"/>
              <a:ext cx="153988" cy="49213"/>
            </a:xfrm>
            <a:custGeom>
              <a:avLst/>
              <a:gdLst>
                <a:gd name="T0" fmla="*/ 389 w 389"/>
                <a:gd name="T1" fmla="*/ 0 h 125"/>
                <a:gd name="T2" fmla="*/ 389 w 389"/>
                <a:gd name="T3" fmla="*/ 125 h 125"/>
                <a:gd name="T4" fmla="*/ 25 w 389"/>
                <a:gd name="T5" fmla="*/ 125 h 125"/>
                <a:gd name="T6" fmla="*/ 8 w 389"/>
                <a:gd name="T7" fmla="*/ 123 h 125"/>
                <a:gd name="T8" fmla="*/ 0 w 389"/>
                <a:gd name="T9" fmla="*/ 113 h 125"/>
                <a:gd name="T10" fmla="*/ 14 w 389"/>
                <a:gd name="T11" fmla="*/ 95 h 125"/>
                <a:gd name="T12" fmla="*/ 44 w 389"/>
                <a:gd name="T13" fmla="*/ 74 h 125"/>
                <a:gd name="T14" fmla="*/ 64 w 389"/>
                <a:gd name="T15" fmla="*/ 65 h 125"/>
                <a:gd name="T16" fmla="*/ 173 w 389"/>
                <a:gd name="T17" fmla="*/ 12 h 125"/>
                <a:gd name="T18" fmla="*/ 182 w 389"/>
                <a:gd name="T19" fmla="*/ 5 h 125"/>
                <a:gd name="T20" fmla="*/ 389 w 389"/>
                <a:gd name="T2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9" h="125">
                  <a:moveTo>
                    <a:pt x="389" y="0"/>
                  </a:moveTo>
                  <a:lnTo>
                    <a:pt x="389" y="125"/>
                  </a:lnTo>
                  <a:lnTo>
                    <a:pt x="25" y="125"/>
                  </a:lnTo>
                  <a:lnTo>
                    <a:pt x="8" y="123"/>
                  </a:lnTo>
                  <a:lnTo>
                    <a:pt x="0" y="113"/>
                  </a:lnTo>
                  <a:lnTo>
                    <a:pt x="14" y="95"/>
                  </a:lnTo>
                  <a:lnTo>
                    <a:pt x="44" y="74"/>
                  </a:lnTo>
                  <a:lnTo>
                    <a:pt x="64" y="65"/>
                  </a:lnTo>
                  <a:lnTo>
                    <a:pt x="173" y="12"/>
                  </a:lnTo>
                  <a:lnTo>
                    <a:pt x="182" y="5"/>
                  </a:lnTo>
                  <a:lnTo>
                    <a:pt x="389" y="0"/>
                  </a:lnTo>
                  <a:close/>
                </a:path>
              </a:pathLst>
            </a:custGeom>
            <a:solidFill>
              <a:srgbClr val="8C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5" name="Freeform 206"/>
            <p:cNvSpPr>
              <a:spLocks/>
            </p:cNvSpPr>
            <p:nvPr/>
          </p:nvSpPr>
          <p:spPr bwMode="auto">
            <a:xfrm>
              <a:off x="1891506" y="6251575"/>
              <a:ext cx="155575" cy="49213"/>
            </a:xfrm>
            <a:custGeom>
              <a:avLst/>
              <a:gdLst>
                <a:gd name="T0" fmla="*/ 0 w 390"/>
                <a:gd name="T1" fmla="*/ 0 h 125"/>
                <a:gd name="T2" fmla="*/ 0 w 390"/>
                <a:gd name="T3" fmla="*/ 125 h 125"/>
                <a:gd name="T4" fmla="*/ 366 w 390"/>
                <a:gd name="T5" fmla="*/ 125 h 125"/>
                <a:gd name="T6" fmla="*/ 381 w 390"/>
                <a:gd name="T7" fmla="*/ 123 h 125"/>
                <a:gd name="T8" fmla="*/ 390 w 390"/>
                <a:gd name="T9" fmla="*/ 113 h 125"/>
                <a:gd name="T10" fmla="*/ 376 w 390"/>
                <a:gd name="T11" fmla="*/ 95 h 125"/>
                <a:gd name="T12" fmla="*/ 346 w 390"/>
                <a:gd name="T13" fmla="*/ 74 h 125"/>
                <a:gd name="T14" fmla="*/ 327 w 390"/>
                <a:gd name="T15" fmla="*/ 65 h 125"/>
                <a:gd name="T16" fmla="*/ 218 w 390"/>
                <a:gd name="T17" fmla="*/ 12 h 125"/>
                <a:gd name="T18" fmla="*/ 207 w 390"/>
                <a:gd name="T19" fmla="*/ 5 h 125"/>
                <a:gd name="T20" fmla="*/ 0 w 390"/>
                <a:gd name="T2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0" h="125">
                  <a:moveTo>
                    <a:pt x="0" y="0"/>
                  </a:moveTo>
                  <a:lnTo>
                    <a:pt x="0" y="125"/>
                  </a:lnTo>
                  <a:lnTo>
                    <a:pt x="366" y="125"/>
                  </a:lnTo>
                  <a:lnTo>
                    <a:pt x="381" y="123"/>
                  </a:lnTo>
                  <a:lnTo>
                    <a:pt x="390" y="113"/>
                  </a:lnTo>
                  <a:lnTo>
                    <a:pt x="376" y="95"/>
                  </a:lnTo>
                  <a:lnTo>
                    <a:pt x="346" y="74"/>
                  </a:lnTo>
                  <a:lnTo>
                    <a:pt x="327" y="65"/>
                  </a:lnTo>
                  <a:lnTo>
                    <a:pt x="218" y="12"/>
                  </a:lnTo>
                  <a:lnTo>
                    <a:pt x="207" y="5"/>
                  </a:lnTo>
                  <a:lnTo>
                    <a:pt x="0" y="0"/>
                  </a:lnTo>
                  <a:close/>
                </a:path>
              </a:pathLst>
            </a:custGeom>
            <a:solidFill>
              <a:srgbClr val="8C7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sp>
          <p:nvSpPr>
            <p:cNvPr id="86" name="Freeform 207"/>
            <p:cNvSpPr>
              <a:spLocks/>
            </p:cNvSpPr>
            <p:nvPr/>
          </p:nvSpPr>
          <p:spPr bwMode="auto">
            <a:xfrm>
              <a:off x="1650206" y="4646613"/>
              <a:ext cx="471488" cy="457200"/>
            </a:xfrm>
            <a:custGeom>
              <a:avLst/>
              <a:gdLst>
                <a:gd name="T0" fmla="*/ 1043 w 1188"/>
                <a:gd name="T1" fmla="*/ 178 h 1152"/>
                <a:gd name="T2" fmla="*/ 943 w 1188"/>
                <a:gd name="T3" fmla="*/ 91 h 1152"/>
                <a:gd name="T4" fmla="*/ 829 w 1188"/>
                <a:gd name="T5" fmla="*/ 35 h 1152"/>
                <a:gd name="T6" fmla="*/ 673 w 1188"/>
                <a:gd name="T7" fmla="*/ 3 h 1152"/>
                <a:gd name="T8" fmla="*/ 593 w 1188"/>
                <a:gd name="T9" fmla="*/ 0 h 1152"/>
                <a:gd name="T10" fmla="*/ 514 w 1188"/>
                <a:gd name="T11" fmla="*/ 1 h 1152"/>
                <a:gd name="T12" fmla="*/ 359 w 1188"/>
                <a:gd name="T13" fmla="*/ 30 h 1152"/>
                <a:gd name="T14" fmla="*/ 248 w 1188"/>
                <a:gd name="T15" fmla="*/ 83 h 1152"/>
                <a:gd name="T16" fmla="*/ 146 w 1188"/>
                <a:gd name="T17" fmla="*/ 175 h 1152"/>
                <a:gd name="T18" fmla="*/ 107 w 1188"/>
                <a:gd name="T19" fmla="*/ 228 h 1152"/>
                <a:gd name="T20" fmla="*/ 45 w 1188"/>
                <a:gd name="T21" fmla="*/ 359 h 1152"/>
                <a:gd name="T22" fmla="*/ 2 w 1188"/>
                <a:gd name="T23" fmla="*/ 603 h 1152"/>
                <a:gd name="T24" fmla="*/ 12 w 1188"/>
                <a:gd name="T25" fmla="*/ 840 h 1152"/>
                <a:gd name="T26" fmla="*/ 63 w 1188"/>
                <a:gd name="T27" fmla="*/ 1010 h 1152"/>
                <a:gd name="T28" fmla="*/ 116 w 1188"/>
                <a:gd name="T29" fmla="*/ 1071 h 1152"/>
                <a:gd name="T30" fmla="*/ 249 w 1188"/>
                <a:gd name="T31" fmla="*/ 1150 h 1152"/>
                <a:gd name="T32" fmla="*/ 242 w 1188"/>
                <a:gd name="T33" fmla="*/ 1118 h 1152"/>
                <a:gd name="T34" fmla="*/ 182 w 1188"/>
                <a:gd name="T35" fmla="*/ 960 h 1152"/>
                <a:gd name="T36" fmla="*/ 160 w 1188"/>
                <a:gd name="T37" fmla="*/ 726 h 1152"/>
                <a:gd name="T38" fmla="*/ 188 w 1188"/>
                <a:gd name="T39" fmla="*/ 548 h 1152"/>
                <a:gd name="T40" fmla="*/ 218 w 1188"/>
                <a:gd name="T41" fmla="*/ 456 h 1152"/>
                <a:gd name="T42" fmla="*/ 593 w 1188"/>
                <a:gd name="T43" fmla="*/ 468 h 1152"/>
                <a:gd name="T44" fmla="*/ 875 w 1188"/>
                <a:gd name="T45" fmla="*/ 467 h 1152"/>
                <a:gd name="T46" fmla="*/ 969 w 1188"/>
                <a:gd name="T47" fmla="*/ 457 h 1152"/>
                <a:gd name="T48" fmla="*/ 997 w 1188"/>
                <a:gd name="T49" fmla="*/ 538 h 1152"/>
                <a:gd name="T50" fmla="*/ 1023 w 1188"/>
                <a:gd name="T51" fmla="*/ 705 h 1152"/>
                <a:gd name="T52" fmla="*/ 1002 w 1188"/>
                <a:gd name="T53" fmla="*/ 941 h 1152"/>
                <a:gd name="T54" fmla="*/ 928 w 1188"/>
                <a:gd name="T55" fmla="*/ 1152 h 1152"/>
                <a:gd name="T56" fmla="*/ 1006 w 1188"/>
                <a:gd name="T57" fmla="*/ 1120 h 1152"/>
                <a:gd name="T58" fmla="*/ 1106 w 1188"/>
                <a:gd name="T59" fmla="*/ 1033 h 1152"/>
                <a:gd name="T60" fmla="*/ 1154 w 1188"/>
                <a:gd name="T61" fmla="*/ 936 h 1152"/>
                <a:gd name="T62" fmla="*/ 1188 w 1188"/>
                <a:gd name="T63" fmla="*/ 724 h 1152"/>
                <a:gd name="T64" fmla="*/ 1173 w 1188"/>
                <a:gd name="T65" fmla="*/ 477 h 1152"/>
                <a:gd name="T66" fmla="*/ 1110 w 1188"/>
                <a:gd name="T67" fmla="*/ 276 h 1152"/>
                <a:gd name="T68" fmla="*/ 1065 w 1188"/>
                <a:gd name="T69" fmla="*/ 206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8" h="1152">
                  <a:moveTo>
                    <a:pt x="1065" y="206"/>
                  </a:moveTo>
                  <a:lnTo>
                    <a:pt x="1043" y="178"/>
                  </a:lnTo>
                  <a:lnTo>
                    <a:pt x="995" y="130"/>
                  </a:lnTo>
                  <a:lnTo>
                    <a:pt x="943" y="91"/>
                  </a:lnTo>
                  <a:lnTo>
                    <a:pt x="887" y="58"/>
                  </a:lnTo>
                  <a:lnTo>
                    <a:pt x="829" y="35"/>
                  </a:lnTo>
                  <a:lnTo>
                    <a:pt x="768" y="17"/>
                  </a:lnTo>
                  <a:lnTo>
                    <a:pt x="673" y="3"/>
                  </a:lnTo>
                  <a:lnTo>
                    <a:pt x="607" y="0"/>
                  </a:lnTo>
                  <a:lnTo>
                    <a:pt x="593" y="0"/>
                  </a:lnTo>
                  <a:lnTo>
                    <a:pt x="580" y="0"/>
                  </a:lnTo>
                  <a:lnTo>
                    <a:pt x="514" y="1"/>
                  </a:lnTo>
                  <a:lnTo>
                    <a:pt x="420" y="14"/>
                  </a:lnTo>
                  <a:lnTo>
                    <a:pt x="359" y="30"/>
                  </a:lnTo>
                  <a:lnTo>
                    <a:pt x="302" y="52"/>
                  </a:lnTo>
                  <a:lnTo>
                    <a:pt x="248" y="83"/>
                  </a:lnTo>
                  <a:lnTo>
                    <a:pt x="195" y="124"/>
                  </a:lnTo>
                  <a:lnTo>
                    <a:pt x="146" y="175"/>
                  </a:lnTo>
                  <a:lnTo>
                    <a:pt x="122" y="206"/>
                  </a:lnTo>
                  <a:lnTo>
                    <a:pt x="107" y="228"/>
                  </a:lnTo>
                  <a:lnTo>
                    <a:pt x="78" y="277"/>
                  </a:lnTo>
                  <a:lnTo>
                    <a:pt x="45" y="359"/>
                  </a:lnTo>
                  <a:lnTo>
                    <a:pt x="16" y="478"/>
                  </a:lnTo>
                  <a:lnTo>
                    <a:pt x="2" y="603"/>
                  </a:lnTo>
                  <a:lnTo>
                    <a:pt x="0" y="726"/>
                  </a:lnTo>
                  <a:lnTo>
                    <a:pt x="12" y="840"/>
                  </a:lnTo>
                  <a:lnTo>
                    <a:pt x="33" y="936"/>
                  </a:lnTo>
                  <a:lnTo>
                    <a:pt x="63" y="1010"/>
                  </a:lnTo>
                  <a:lnTo>
                    <a:pt x="81" y="1033"/>
                  </a:lnTo>
                  <a:lnTo>
                    <a:pt x="116" y="1071"/>
                  </a:lnTo>
                  <a:lnTo>
                    <a:pt x="181" y="1120"/>
                  </a:lnTo>
                  <a:lnTo>
                    <a:pt x="249" y="1150"/>
                  </a:lnTo>
                  <a:lnTo>
                    <a:pt x="258" y="1151"/>
                  </a:lnTo>
                  <a:lnTo>
                    <a:pt x="242" y="1118"/>
                  </a:lnTo>
                  <a:lnTo>
                    <a:pt x="212" y="1055"/>
                  </a:lnTo>
                  <a:lnTo>
                    <a:pt x="182" y="960"/>
                  </a:lnTo>
                  <a:lnTo>
                    <a:pt x="161" y="839"/>
                  </a:lnTo>
                  <a:lnTo>
                    <a:pt x="160" y="726"/>
                  </a:lnTo>
                  <a:lnTo>
                    <a:pt x="172" y="629"/>
                  </a:lnTo>
                  <a:lnTo>
                    <a:pt x="188" y="548"/>
                  </a:lnTo>
                  <a:lnTo>
                    <a:pt x="213" y="468"/>
                  </a:lnTo>
                  <a:lnTo>
                    <a:pt x="218" y="456"/>
                  </a:lnTo>
                  <a:lnTo>
                    <a:pt x="315" y="461"/>
                  </a:lnTo>
                  <a:lnTo>
                    <a:pt x="593" y="468"/>
                  </a:lnTo>
                  <a:lnTo>
                    <a:pt x="725" y="468"/>
                  </a:lnTo>
                  <a:lnTo>
                    <a:pt x="875" y="467"/>
                  </a:lnTo>
                  <a:lnTo>
                    <a:pt x="945" y="461"/>
                  </a:lnTo>
                  <a:lnTo>
                    <a:pt x="969" y="457"/>
                  </a:lnTo>
                  <a:lnTo>
                    <a:pt x="974" y="467"/>
                  </a:lnTo>
                  <a:lnTo>
                    <a:pt x="997" y="538"/>
                  </a:lnTo>
                  <a:lnTo>
                    <a:pt x="1014" y="612"/>
                  </a:lnTo>
                  <a:lnTo>
                    <a:pt x="1023" y="705"/>
                  </a:lnTo>
                  <a:lnTo>
                    <a:pt x="1022" y="815"/>
                  </a:lnTo>
                  <a:lnTo>
                    <a:pt x="1002" y="941"/>
                  </a:lnTo>
                  <a:lnTo>
                    <a:pt x="961" y="1078"/>
                  </a:lnTo>
                  <a:lnTo>
                    <a:pt x="928" y="1152"/>
                  </a:lnTo>
                  <a:lnTo>
                    <a:pt x="938" y="1151"/>
                  </a:lnTo>
                  <a:lnTo>
                    <a:pt x="1006" y="1120"/>
                  </a:lnTo>
                  <a:lnTo>
                    <a:pt x="1071" y="1071"/>
                  </a:lnTo>
                  <a:lnTo>
                    <a:pt x="1106" y="1033"/>
                  </a:lnTo>
                  <a:lnTo>
                    <a:pt x="1124" y="1010"/>
                  </a:lnTo>
                  <a:lnTo>
                    <a:pt x="1154" y="936"/>
                  </a:lnTo>
                  <a:lnTo>
                    <a:pt x="1176" y="839"/>
                  </a:lnTo>
                  <a:lnTo>
                    <a:pt x="1188" y="724"/>
                  </a:lnTo>
                  <a:lnTo>
                    <a:pt x="1188" y="601"/>
                  </a:lnTo>
                  <a:lnTo>
                    <a:pt x="1173" y="477"/>
                  </a:lnTo>
                  <a:lnTo>
                    <a:pt x="1144" y="358"/>
                  </a:lnTo>
                  <a:lnTo>
                    <a:pt x="1110" y="276"/>
                  </a:lnTo>
                  <a:lnTo>
                    <a:pt x="1081" y="228"/>
                  </a:lnTo>
                  <a:lnTo>
                    <a:pt x="1065" y="206"/>
                  </a:lnTo>
                  <a:close/>
                </a:path>
              </a:pathLst>
            </a:custGeom>
            <a:solidFill>
              <a:srgbClr val="5C3836"/>
            </a:solidFill>
            <a:ln>
              <a:noFill/>
            </a:ln>
          </p:spPr>
          <p:txBody>
            <a:bodyPr vert="horz" wrap="square" lIns="68580" tIns="34290" rIns="68580" bIns="34290" numCol="1" anchor="t" anchorCtr="0" compatLnSpc="1">
              <a:prstTxWarp prst="textNoShape">
                <a:avLst/>
              </a:prstTxWarp>
            </a:bodyPr>
            <a:lstStyle/>
            <a:p>
              <a:endParaRPr lang="en-US" sz="1350" dirty="0"/>
            </a:p>
          </p:txBody>
        </p:sp>
      </p:grpSp>
      <p:sp>
        <p:nvSpPr>
          <p:cNvPr id="5" name="CuadroTexto 4"/>
          <p:cNvSpPr txBox="1"/>
          <p:nvPr/>
        </p:nvSpPr>
        <p:spPr>
          <a:xfrm>
            <a:off x="9493711" y="2747538"/>
            <a:ext cx="522900" cy="400110"/>
          </a:xfrm>
          <a:prstGeom prst="rect">
            <a:avLst/>
          </a:prstGeom>
          <a:noFill/>
        </p:spPr>
        <p:txBody>
          <a:bodyPr wrap="none" rtlCol="0">
            <a:spAutoFit/>
          </a:bodyPr>
          <a:lstStyle/>
          <a:p>
            <a:r>
              <a:rPr lang="es-CO" dirty="0">
                <a:solidFill>
                  <a:schemeClr val="tx1"/>
                </a:solidFill>
                <a:latin typeface="+mn-lt"/>
              </a:rPr>
              <a:t>1-2</a:t>
            </a:r>
          </a:p>
        </p:txBody>
      </p:sp>
      <p:sp>
        <p:nvSpPr>
          <p:cNvPr id="96" name="CuadroTexto 95"/>
          <p:cNvSpPr txBox="1"/>
          <p:nvPr/>
        </p:nvSpPr>
        <p:spPr>
          <a:xfrm>
            <a:off x="8417554" y="4693623"/>
            <a:ext cx="522900" cy="400110"/>
          </a:xfrm>
          <a:prstGeom prst="rect">
            <a:avLst/>
          </a:prstGeom>
          <a:noFill/>
        </p:spPr>
        <p:txBody>
          <a:bodyPr wrap="none" rtlCol="0">
            <a:spAutoFit/>
          </a:bodyPr>
          <a:lstStyle/>
          <a:p>
            <a:r>
              <a:rPr lang="es-CO" dirty="0">
                <a:solidFill>
                  <a:schemeClr val="tx1"/>
                </a:solidFill>
                <a:latin typeface="+mn-lt"/>
              </a:rPr>
              <a:t>3-4</a:t>
            </a:r>
          </a:p>
        </p:txBody>
      </p:sp>
      <p:sp>
        <p:nvSpPr>
          <p:cNvPr id="97" name="CuadroTexto 96"/>
          <p:cNvSpPr txBox="1"/>
          <p:nvPr/>
        </p:nvSpPr>
        <p:spPr>
          <a:xfrm>
            <a:off x="10488488" y="4685074"/>
            <a:ext cx="522900" cy="400110"/>
          </a:xfrm>
          <a:prstGeom prst="rect">
            <a:avLst/>
          </a:prstGeom>
          <a:noFill/>
        </p:spPr>
        <p:txBody>
          <a:bodyPr wrap="none" rtlCol="0">
            <a:spAutoFit/>
          </a:bodyPr>
          <a:lstStyle/>
          <a:p>
            <a:r>
              <a:rPr lang="es-CO" dirty="0">
                <a:solidFill>
                  <a:schemeClr val="tx1"/>
                </a:solidFill>
                <a:latin typeface="+mn-lt"/>
              </a:rPr>
              <a:t>5-6</a:t>
            </a:r>
          </a:p>
        </p:txBody>
      </p:sp>
      <p:graphicFrame>
        <p:nvGraphicFramePr>
          <p:cNvPr id="6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478611788"/>
              </p:ext>
            </p:extLst>
          </p:nvPr>
        </p:nvGraphicFramePr>
        <p:xfrm>
          <a:off x="114850" y="1896033"/>
          <a:ext cx="3077467" cy="39999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244722423"/>
              </p:ext>
            </p:extLst>
          </p:nvPr>
        </p:nvGraphicFramePr>
        <p:xfrm>
          <a:off x="4022399" y="1896033"/>
          <a:ext cx="2859627" cy="21090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772627687"/>
              </p:ext>
            </p:extLst>
          </p:nvPr>
        </p:nvGraphicFramePr>
        <p:xfrm>
          <a:off x="4040737" y="3925652"/>
          <a:ext cx="2859627" cy="21090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0"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365920133"/>
              </p:ext>
            </p:extLst>
          </p:nvPr>
        </p:nvGraphicFramePr>
        <p:xfrm>
          <a:off x="8420949" y="1914763"/>
          <a:ext cx="2859627" cy="21090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1"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32713882"/>
              </p:ext>
            </p:extLst>
          </p:nvPr>
        </p:nvGraphicFramePr>
        <p:xfrm>
          <a:off x="7320136" y="3862418"/>
          <a:ext cx="2859627" cy="210903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2"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592280139"/>
              </p:ext>
            </p:extLst>
          </p:nvPr>
        </p:nvGraphicFramePr>
        <p:xfrm>
          <a:off x="9429061" y="3861048"/>
          <a:ext cx="2859627" cy="210903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818327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5" name="object 19"/>
          <p:cNvSpPr txBox="1"/>
          <p:nvPr/>
        </p:nvSpPr>
        <p:spPr>
          <a:xfrm>
            <a:off x="11548030" y="6557963"/>
            <a:ext cx="308610"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93</a:t>
            </a:fld>
            <a:endParaRPr sz="1350" dirty="0">
              <a:solidFill>
                <a:schemeClr val="accent3">
                  <a:lumMod val="75000"/>
                </a:schemeClr>
              </a:solidFill>
              <a:latin typeface="Calibri"/>
              <a:cs typeface="Calibri"/>
            </a:endParaRPr>
          </a:p>
        </p:txBody>
      </p:sp>
      <p:sp>
        <p:nvSpPr>
          <p:cNvPr id="7" name="object 4">
            <a:extLst>
              <a:ext uri="{FF2B5EF4-FFF2-40B4-BE49-F238E27FC236}">
                <a16:creationId xmlns:a16="http://schemas.microsoft.com/office/drawing/2014/main" id="{FC66D8EB-E0AF-40E7-8EE1-0C25FBC9B55C}"/>
              </a:ext>
            </a:extLst>
          </p:cNvPr>
          <p:cNvSpPr txBox="1"/>
          <p:nvPr/>
        </p:nvSpPr>
        <p:spPr>
          <a:xfrm>
            <a:off x="5021464" y="1484784"/>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8" name="Grupo 7"/>
          <p:cNvGrpSpPr/>
          <p:nvPr/>
        </p:nvGrpSpPr>
        <p:grpSpPr>
          <a:xfrm>
            <a:off x="310636" y="3718170"/>
            <a:ext cx="3403253" cy="446715"/>
            <a:chOff x="8957443" y="6078629"/>
            <a:chExt cx="3403253" cy="446715"/>
          </a:xfrm>
        </p:grpSpPr>
        <p:sp>
          <p:nvSpPr>
            <p:cNvPr id="9"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0" name="CuadroTexto 9">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11" name="Rectángulo 10">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2" name="CuadroTexto 11">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13" name="Rectángulo 12">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4" name="Rectángulo 13">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5" name="CuadroTexto 14">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16" name="Rectángulo 15">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17" name="CuadroTexto 16">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5" name="CuadroTexto 24"/>
          <p:cNvSpPr txBox="1"/>
          <p:nvPr/>
        </p:nvSpPr>
        <p:spPr>
          <a:xfrm>
            <a:off x="480312" y="3194518"/>
            <a:ext cx="928844" cy="338554"/>
          </a:xfrm>
          <a:prstGeom prst="rect">
            <a:avLst/>
          </a:prstGeom>
          <a:noFill/>
        </p:spPr>
        <p:txBody>
          <a:bodyPr wrap="none" rtlCol="0">
            <a:spAutoFit/>
          </a:bodyPr>
          <a:lstStyle/>
          <a:p>
            <a:r>
              <a:rPr lang="es-CO" sz="1600" dirty="0">
                <a:solidFill>
                  <a:schemeClr val="tx1"/>
                </a:solidFill>
                <a:latin typeface="+mn-lt"/>
              </a:rPr>
              <a:t>Centro A</a:t>
            </a:r>
          </a:p>
        </p:txBody>
      </p:sp>
      <p:sp>
        <p:nvSpPr>
          <p:cNvPr id="30" name="CuadroTexto 29"/>
          <p:cNvSpPr txBox="1"/>
          <p:nvPr/>
        </p:nvSpPr>
        <p:spPr>
          <a:xfrm>
            <a:off x="3416821" y="3184644"/>
            <a:ext cx="755656" cy="338554"/>
          </a:xfrm>
          <a:prstGeom prst="rect">
            <a:avLst/>
          </a:prstGeom>
          <a:noFill/>
        </p:spPr>
        <p:txBody>
          <a:bodyPr wrap="none" rtlCol="0">
            <a:spAutoFit/>
          </a:bodyPr>
          <a:lstStyle/>
          <a:p>
            <a:r>
              <a:rPr lang="es-CO" sz="1600" dirty="0">
                <a:solidFill>
                  <a:schemeClr val="tx1"/>
                </a:solidFill>
                <a:latin typeface="+mn-lt"/>
              </a:rPr>
              <a:t>Ladera</a:t>
            </a:r>
          </a:p>
        </p:txBody>
      </p:sp>
      <p:sp>
        <p:nvSpPr>
          <p:cNvPr id="31" name="CuadroTexto 30"/>
          <p:cNvSpPr txBox="1"/>
          <p:nvPr/>
        </p:nvSpPr>
        <p:spPr>
          <a:xfrm>
            <a:off x="6312024" y="3278138"/>
            <a:ext cx="1180003" cy="338554"/>
          </a:xfrm>
          <a:prstGeom prst="rect">
            <a:avLst/>
          </a:prstGeom>
          <a:noFill/>
        </p:spPr>
        <p:txBody>
          <a:bodyPr wrap="none" rtlCol="0">
            <a:spAutoFit/>
          </a:bodyPr>
          <a:lstStyle/>
          <a:p>
            <a:r>
              <a:rPr lang="es-CO" sz="1600" dirty="0">
                <a:solidFill>
                  <a:schemeClr val="tx1"/>
                </a:solidFill>
                <a:latin typeface="+mn-lt"/>
              </a:rPr>
              <a:t>U. Corredor</a:t>
            </a:r>
          </a:p>
        </p:txBody>
      </p:sp>
      <p:sp>
        <p:nvSpPr>
          <p:cNvPr id="32" name="CuadroTexto 31"/>
          <p:cNvSpPr txBox="1"/>
          <p:nvPr/>
        </p:nvSpPr>
        <p:spPr>
          <a:xfrm>
            <a:off x="9155832" y="3268264"/>
            <a:ext cx="1062470" cy="338554"/>
          </a:xfrm>
          <a:prstGeom prst="rect">
            <a:avLst/>
          </a:prstGeom>
          <a:noFill/>
        </p:spPr>
        <p:txBody>
          <a:bodyPr wrap="none" rtlCol="0">
            <a:spAutoFit/>
          </a:bodyPr>
          <a:lstStyle/>
          <a:p>
            <a:r>
              <a:rPr lang="es-CO" sz="1600" dirty="0">
                <a:solidFill>
                  <a:schemeClr val="tx1"/>
                </a:solidFill>
                <a:latin typeface="+mn-lt"/>
              </a:rPr>
              <a:t>U. Oriente</a:t>
            </a:r>
          </a:p>
        </p:txBody>
      </p:sp>
      <p:sp>
        <p:nvSpPr>
          <p:cNvPr id="33" name="object 8"/>
          <p:cNvSpPr txBox="1"/>
          <p:nvPr/>
        </p:nvSpPr>
        <p:spPr>
          <a:xfrm>
            <a:off x="335360" y="4437866"/>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Edad</a:t>
            </a: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UBICACIÓN DESTINO</a:t>
            </a:r>
          </a:p>
          <a:p>
            <a:pPr marL="8573" marR="3429">
              <a:spcBef>
                <a:spcPts val="68"/>
              </a:spcBef>
            </a:pPr>
            <a:r>
              <a:rPr lang="es-MX" sz="2363" spc="101" dirty="0">
                <a:solidFill>
                  <a:schemeClr val="accent3">
                    <a:lumMod val="75000"/>
                  </a:schemeClr>
                </a:solidFill>
                <a:latin typeface="+mn-lt"/>
              </a:rPr>
              <a:t>FRECUENTE</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El destino frecuente de sus recorridos cotidianos se encuentra en:</a:t>
            </a:r>
          </a:p>
        </p:txBody>
      </p:sp>
      <p:graphicFrame>
        <p:nvGraphicFramePr>
          <p:cNvPr id="4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834671567"/>
              </p:ext>
            </p:extLst>
          </p:nvPr>
        </p:nvGraphicFramePr>
        <p:xfrm>
          <a:off x="335360" y="1669256"/>
          <a:ext cx="2859627" cy="21090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232503849"/>
              </p:ext>
            </p:extLst>
          </p:nvPr>
        </p:nvGraphicFramePr>
        <p:xfrm>
          <a:off x="6168008" y="1672695"/>
          <a:ext cx="2859627" cy="21090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076565032"/>
              </p:ext>
            </p:extLst>
          </p:nvPr>
        </p:nvGraphicFramePr>
        <p:xfrm>
          <a:off x="8997013" y="1671325"/>
          <a:ext cx="2859627" cy="21090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074116616"/>
              </p:ext>
            </p:extLst>
          </p:nvPr>
        </p:nvGraphicFramePr>
        <p:xfrm>
          <a:off x="3236373" y="1672695"/>
          <a:ext cx="2859627" cy="21090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260099910"/>
              </p:ext>
            </p:extLst>
          </p:nvPr>
        </p:nvGraphicFramePr>
        <p:xfrm>
          <a:off x="335360" y="4690086"/>
          <a:ext cx="6653229" cy="1187186"/>
        </p:xfrm>
        <a:graphic>
          <a:graphicData uri="http://schemas.openxmlformats.org/drawingml/2006/table">
            <a:tbl>
              <a:tblPr>
                <a:tableStyleId>{69C7853C-536D-4A76-A0AE-DD22124D55A5}</a:tableStyleId>
              </a:tblPr>
              <a:tblGrid>
                <a:gridCol w="1361229">
                  <a:extLst>
                    <a:ext uri="{9D8B030D-6E8A-4147-A177-3AD203B41FA5}">
                      <a16:colId xmlns:a16="http://schemas.microsoft.com/office/drawing/2014/main" val="105701936"/>
                    </a:ext>
                  </a:extLst>
                </a:gridCol>
                <a:gridCol w="756000">
                  <a:extLst>
                    <a:ext uri="{9D8B030D-6E8A-4147-A177-3AD203B41FA5}">
                      <a16:colId xmlns:a16="http://schemas.microsoft.com/office/drawing/2014/main" val="2078801171"/>
                    </a:ext>
                  </a:extLst>
                </a:gridCol>
                <a:gridCol w="756000">
                  <a:extLst>
                    <a:ext uri="{9D8B030D-6E8A-4147-A177-3AD203B41FA5}">
                      <a16:colId xmlns:a16="http://schemas.microsoft.com/office/drawing/2014/main" val="700957288"/>
                    </a:ext>
                  </a:extLst>
                </a:gridCol>
                <a:gridCol w="756000">
                  <a:extLst>
                    <a:ext uri="{9D8B030D-6E8A-4147-A177-3AD203B41FA5}">
                      <a16:colId xmlns:a16="http://schemas.microsoft.com/office/drawing/2014/main" val="3011763895"/>
                    </a:ext>
                  </a:extLst>
                </a:gridCol>
                <a:gridCol w="756000">
                  <a:extLst>
                    <a:ext uri="{9D8B030D-6E8A-4147-A177-3AD203B41FA5}">
                      <a16:colId xmlns:a16="http://schemas.microsoft.com/office/drawing/2014/main" val="405879201"/>
                    </a:ext>
                  </a:extLst>
                </a:gridCol>
                <a:gridCol w="756000">
                  <a:extLst>
                    <a:ext uri="{9D8B030D-6E8A-4147-A177-3AD203B41FA5}">
                      <a16:colId xmlns:a16="http://schemas.microsoft.com/office/drawing/2014/main" val="2115989936"/>
                    </a:ext>
                  </a:extLst>
                </a:gridCol>
                <a:gridCol w="756000">
                  <a:extLst>
                    <a:ext uri="{9D8B030D-6E8A-4147-A177-3AD203B41FA5}">
                      <a16:colId xmlns:a16="http://schemas.microsoft.com/office/drawing/2014/main" val="3368182072"/>
                    </a:ext>
                  </a:extLst>
                </a:gridCol>
                <a:gridCol w="756000">
                  <a:extLst>
                    <a:ext uri="{9D8B030D-6E8A-4147-A177-3AD203B41FA5}">
                      <a16:colId xmlns:a16="http://schemas.microsoft.com/office/drawing/2014/main" val="405425681"/>
                    </a:ext>
                  </a:extLst>
                </a:gridCol>
              </a:tblGrid>
              <a:tr h="39166">
                <a:tc rowSpan="2">
                  <a:txBody>
                    <a:bodyPr/>
                    <a:lstStyle/>
                    <a:p>
                      <a:pPr algn="l" fontAlgn="b"/>
                      <a:r>
                        <a:rPr lang="es-CO" sz="1100" b="1" u="none" strike="noStrike" dirty="0">
                          <a:effectLst/>
                        </a:rPr>
                        <a:t> </a:t>
                      </a:r>
                      <a:endParaRPr lang="es-CO" sz="1100" b="1" i="0" u="none" strike="noStrike" dirty="0">
                        <a:solidFill>
                          <a:srgbClr val="000000"/>
                        </a:solidFill>
                        <a:effectLst/>
                        <a:latin typeface="+mn-lt"/>
                      </a:endParaRPr>
                    </a:p>
                  </a:txBody>
                  <a:tcPr marL="1958" marR="1958" marT="1958"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958" marR="1958" marT="1958"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1958" marR="1958" marT="195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26843929"/>
                  </a:ext>
                </a:extLst>
              </a:tr>
              <a:tr h="72979">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958" marR="1958" marT="1958"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1958" marR="1958" marT="1958"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1958" marR="1958" marT="1958"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1958" marR="1958" marT="1958"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958" marR="1958" marT="1958"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958" marR="1958" marT="1958" marB="0" anchor="b"/>
                </a:tc>
                <a:extLst>
                  <a:ext uri="{0D108BD9-81ED-4DB2-BD59-A6C34878D82A}">
                    <a16:rowId xmlns:a16="http://schemas.microsoft.com/office/drawing/2014/main" val="2096680275"/>
                  </a:ext>
                </a:extLst>
              </a:tr>
              <a:tr h="39166">
                <a:tc>
                  <a:txBody>
                    <a:bodyPr/>
                    <a:lstStyle/>
                    <a:p>
                      <a:pPr algn="r" fontAlgn="t"/>
                      <a:r>
                        <a:rPr lang="es-CO" sz="1100" b="1" u="none" strike="noStrike">
                          <a:effectLst/>
                        </a:rPr>
                        <a:t>Cali</a:t>
                      </a:r>
                      <a:endParaRPr lang="es-CO" sz="1100" b="1" i="0" u="none" strike="noStrike">
                        <a:solidFill>
                          <a:srgbClr val="000000"/>
                        </a:solidFill>
                        <a:effectLst/>
                        <a:latin typeface="+mn-lt"/>
                      </a:endParaRPr>
                    </a:p>
                  </a:txBody>
                  <a:tcPr marL="1958" marR="1958" marT="1958" marB="0"/>
                </a:tc>
                <a:tc>
                  <a:txBody>
                    <a:bodyPr/>
                    <a:lstStyle/>
                    <a:p>
                      <a:pPr algn="ctr" fontAlgn="ctr"/>
                      <a:r>
                        <a:rPr lang="es-CO" sz="1100" u="none" strike="noStrike">
                          <a:effectLst/>
                        </a:rPr>
                        <a:t>97%</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97%</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98%</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97%</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98%</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92%</a:t>
                      </a:r>
                      <a:endParaRPr lang="es-CO" sz="11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2544590372"/>
                  </a:ext>
                </a:extLst>
              </a:tr>
              <a:tr h="39166">
                <a:tc>
                  <a:txBody>
                    <a:bodyPr/>
                    <a:lstStyle/>
                    <a:p>
                      <a:pPr algn="r" fontAlgn="t"/>
                      <a:r>
                        <a:rPr lang="es-CO" sz="1100" b="1" u="none" strike="noStrike" dirty="0">
                          <a:effectLst/>
                        </a:rPr>
                        <a:t>Otro municipio</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958" marR="1958" marT="1958" marB="0" anchor="ctr"/>
                </a:tc>
                <a:extLst>
                  <a:ext uri="{0D108BD9-81ED-4DB2-BD59-A6C34878D82A}">
                    <a16:rowId xmlns:a16="http://schemas.microsoft.com/office/drawing/2014/main" val="659026943"/>
                  </a:ext>
                </a:extLst>
              </a:tr>
              <a:tr h="39166">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958" marR="1958" marT="1958" marB="0" anchor="ctr"/>
                </a:tc>
                <a:tc>
                  <a:txBody>
                    <a:bodyPr/>
                    <a:lstStyle/>
                    <a:p>
                      <a:pPr algn="ctr" fontAlgn="ctr"/>
                      <a:r>
                        <a:rPr lang="es-CO" sz="1100" u="none" strike="noStrike">
                          <a:effectLst/>
                        </a:rPr>
                        <a:t>100%</a:t>
                      </a:r>
                      <a:endParaRPr lang="es-CO" sz="1100" b="0" i="0" u="none" strike="noStrike">
                        <a:solidFill>
                          <a:srgbClr val="000000"/>
                        </a:solidFill>
                        <a:effectLst/>
                        <a:latin typeface="+mn-lt"/>
                      </a:endParaRPr>
                    </a:p>
                  </a:txBody>
                  <a:tcPr marL="1958" marR="1958" marT="195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958" marR="1958" marT="195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958" marR="1958" marT="195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958" marR="1958" marT="195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958" marR="1958" marT="1958" marB="0" anchor="ctr"/>
                </a:tc>
                <a:tc>
                  <a:txBody>
                    <a:bodyPr/>
                    <a:lstStyle/>
                    <a:p>
                      <a:pPr algn="ctr" fontAlgn="ctr"/>
                      <a:r>
                        <a:rPr lang="es-CO" sz="1100" u="none" strike="noStrike" dirty="0">
                          <a:effectLst/>
                        </a:rPr>
                        <a:t>100%</a:t>
                      </a:r>
                      <a:endParaRPr lang="es-CO" sz="1100" b="0" i="0" u="none" strike="noStrike" dirty="0">
                        <a:solidFill>
                          <a:srgbClr val="000000"/>
                        </a:solidFill>
                        <a:effectLst/>
                        <a:latin typeface="+mn-lt"/>
                      </a:endParaRPr>
                    </a:p>
                  </a:txBody>
                  <a:tcPr marL="1958" marR="1958" marT="1958" marB="0" anchor="ctr"/>
                </a:tc>
                <a:extLst>
                  <a:ext uri="{0D108BD9-81ED-4DB2-BD59-A6C34878D82A}">
                    <a16:rowId xmlns:a16="http://schemas.microsoft.com/office/drawing/2014/main" val="284687426"/>
                  </a:ext>
                </a:extLst>
              </a:tr>
              <a:tr h="39166">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a:effectLst/>
                        </a:rPr>
                        <a:t>205.446</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1958" marR="1958" marT="1958" marB="0" anchor="ctr"/>
                </a:tc>
                <a:extLst>
                  <a:ext uri="{0D108BD9-81ED-4DB2-BD59-A6C34878D82A}">
                    <a16:rowId xmlns:a16="http://schemas.microsoft.com/office/drawing/2014/main" val="8689829"/>
                  </a:ext>
                </a:extLst>
              </a:tr>
              <a:tr h="39166">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958" marR="1958" marT="1958"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54</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958" marR="1958" marT="1958" marB="0" anchor="ctr"/>
                </a:tc>
                <a:tc>
                  <a:txBody>
                    <a:bodyPr/>
                    <a:lstStyle/>
                    <a:p>
                      <a:pPr algn="ctr" fontAlgn="ctr"/>
                      <a:r>
                        <a:rPr lang="es-CO" sz="1100" b="1" u="none" strike="noStrike">
                          <a:effectLst/>
                        </a:rPr>
                        <a:t>79</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a:effectLst/>
                        </a:rPr>
                        <a:t>80</a:t>
                      </a:r>
                      <a:endParaRPr lang="es-CO" sz="1100" b="1" i="0" u="none" strike="noStrike">
                        <a:solidFill>
                          <a:srgbClr val="000000"/>
                        </a:solidFill>
                        <a:effectLst/>
                        <a:latin typeface="+mn-lt"/>
                      </a:endParaRPr>
                    </a:p>
                  </a:txBody>
                  <a:tcPr marL="1958" marR="1958" marT="1958"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958" marR="1958" marT="1958" marB="0" anchor="ctr"/>
                </a:tc>
                <a:extLst>
                  <a:ext uri="{0D108BD9-81ED-4DB2-BD59-A6C34878D82A}">
                    <a16:rowId xmlns:a16="http://schemas.microsoft.com/office/drawing/2014/main" val="1800897530"/>
                  </a:ext>
                </a:extLst>
              </a:tr>
            </a:tbl>
          </a:graphicData>
        </a:graphic>
      </p:graphicFrame>
    </p:spTree>
    <p:extLst>
      <p:ext uri="{BB962C8B-B14F-4D97-AF65-F5344CB8AC3E}">
        <p14:creationId xmlns:p14="http://schemas.microsoft.com/office/powerpoint/2010/main" val="3799636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94</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COMUNA VISITADA</a:t>
            </a:r>
          </a:p>
          <a:p>
            <a:pPr marL="8573" marR="3429">
              <a:spcBef>
                <a:spcPts val="68"/>
              </a:spcBef>
            </a:pPr>
            <a:r>
              <a:rPr lang="es-MX" sz="2363" spc="101" dirty="0">
                <a:solidFill>
                  <a:schemeClr val="accent3">
                    <a:lumMod val="75000"/>
                  </a:schemeClr>
                </a:solidFill>
                <a:latin typeface="+mn-lt"/>
              </a:rPr>
              <a:t>CON MAYOR FRECUENCIA</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sus recorridos por la ciudad, ¿a qué comuna se dirige con mayor frecuencia?</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511824"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234507067"/>
              </p:ext>
            </p:extLst>
          </p:nvPr>
        </p:nvGraphicFramePr>
        <p:xfrm>
          <a:off x="4476307" y="183805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086557328"/>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636609169"/>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586066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95</a:t>
            </a:fld>
            <a:endParaRPr sz="1350" dirty="0">
              <a:solidFill>
                <a:schemeClr val="accent3">
                  <a:lumMod val="75000"/>
                </a:schemeClr>
              </a:solidFill>
              <a:latin typeface="Calibri"/>
              <a:cs typeface="Calibri"/>
            </a:endParaRPr>
          </a:p>
        </p:txBody>
      </p:sp>
      <p:sp>
        <p:nvSpPr>
          <p:cNvPr id="23" name="object 8"/>
          <p:cNvSpPr txBox="1"/>
          <p:nvPr/>
        </p:nvSpPr>
        <p:spPr>
          <a:xfrm>
            <a:off x="338783" y="1377333"/>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Edad</a:t>
            </a:r>
          </a:p>
        </p:txBody>
      </p:sp>
      <p:sp>
        <p:nvSpPr>
          <p:cNvPr id="36" name="object 8"/>
          <p:cNvSpPr txBox="1"/>
          <p:nvPr/>
        </p:nvSpPr>
        <p:spPr>
          <a:xfrm>
            <a:off x="6096000" y="1377333"/>
            <a:ext cx="5397177" cy="216408"/>
          </a:xfrm>
          <a:prstGeom prst="rect">
            <a:avLst/>
          </a:prstGeom>
        </p:spPr>
        <p:txBody>
          <a:bodyPr vert="horz" wrap="square" lIns="0" tIns="8573" rIns="0" bIns="0" rtlCol="0">
            <a:spAutoFit/>
          </a:bodyPr>
          <a:lstStyle/>
          <a:p>
            <a:pPr marL="8573">
              <a:spcBef>
                <a:spcPts val="68"/>
              </a:spcBef>
            </a:pPr>
            <a:r>
              <a:rPr lang="es-MX" sz="1350" dirty="0">
                <a:solidFill>
                  <a:schemeClr val="tx1"/>
                </a:solidFill>
                <a:latin typeface="+mn-lt"/>
                <a:cs typeface="Trebuchet MS"/>
              </a:rPr>
              <a:t>Zona</a:t>
            </a:r>
          </a:p>
        </p:txBody>
      </p:sp>
      <p:sp>
        <p:nvSpPr>
          <p:cNvPr id="12"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COMUNA VISITADA</a:t>
            </a:r>
          </a:p>
          <a:p>
            <a:pPr marL="8573" marR="3429">
              <a:spcBef>
                <a:spcPts val="68"/>
              </a:spcBef>
            </a:pPr>
            <a:r>
              <a:rPr lang="es-MX" sz="2363" spc="101" dirty="0">
                <a:solidFill>
                  <a:schemeClr val="accent3">
                    <a:lumMod val="75000"/>
                  </a:schemeClr>
                </a:solidFill>
                <a:latin typeface="+mn-lt"/>
              </a:rPr>
              <a:t>CON MAYOR FRECUENCIA</a:t>
            </a:r>
            <a:endParaRPr lang="es-MX" sz="2363" spc="84" dirty="0">
              <a:solidFill>
                <a:schemeClr val="accent3">
                  <a:lumMod val="75000"/>
                </a:schemeClr>
              </a:solidFill>
              <a:latin typeface="+mn-lt"/>
            </a:endParaRPr>
          </a:p>
        </p:txBody>
      </p:sp>
      <p:sp>
        <p:nvSpPr>
          <p:cNvPr id="13"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En sus recorridos por la ciudad, ¿a qué comuna se dirige con mayor frecuencia?</a:t>
            </a:r>
          </a:p>
        </p:txBody>
      </p:sp>
      <p:graphicFrame>
        <p:nvGraphicFramePr>
          <p:cNvPr id="2" name="Tabla 1"/>
          <p:cNvGraphicFramePr>
            <a:graphicFrameLocks noGrp="1"/>
          </p:cNvGraphicFramePr>
          <p:nvPr>
            <p:extLst>
              <p:ext uri="{D42A27DB-BD31-4B8C-83A1-F6EECF244321}">
                <p14:modId xmlns:p14="http://schemas.microsoft.com/office/powerpoint/2010/main" val="2330784496"/>
              </p:ext>
            </p:extLst>
          </p:nvPr>
        </p:nvGraphicFramePr>
        <p:xfrm>
          <a:off x="191344" y="1630456"/>
          <a:ext cx="5894381" cy="4876512"/>
        </p:xfrm>
        <a:graphic>
          <a:graphicData uri="http://schemas.openxmlformats.org/drawingml/2006/table">
            <a:tbl>
              <a:tblPr>
                <a:tableStyleId>{69C7853C-536D-4A76-A0AE-DD22124D55A5}</a:tableStyleId>
              </a:tblPr>
              <a:tblGrid>
                <a:gridCol w="1358381">
                  <a:extLst>
                    <a:ext uri="{9D8B030D-6E8A-4147-A177-3AD203B41FA5}">
                      <a16:colId xmlns:a16="http://schemas.microsoft.com/office/drawing/2014/main" val="2450843565"/>
                    </a:ext>
                  </a:extLst>
                </a:gridCol>
                <a:gridCol w="648000">
                  <a:extLst>
                    <a:ext uri="{9D8B030D-6E8A-4147-A177-3AD203B41FA5}">
                      <a16:colId xmlns:a16="http://schemas.microsoft.com/office/drawing/2014/main" val="3814618351"/>
                    </a:ext>
                  </a:extLst>
                </a:gridCol>
                <a:gridCol w="648000">
                  <a:extLst>
                    <a:ext uri="{9D8B030D-6E8A-4147-A177-3AD203B41FA5}">
                      <a16:colId xmlns:a16="http://schemas.microsoft.com/office/drawing/2014/main" val="50700075"/>
                    </a:ext>
                  </a:extLst>
                </a:gridCol>
                <a:gridCol w="648000">
                  <a:extLst>
                    <a:ext uri="{9D8B030D-6E8A-4147-A177-3AD203B41FA5}">
                      <a16:colId xmlns:a16="http://schemas.microsoft.com/office/drawing/2014/main" val="1486159378"/>
                    </a:ext>
                  </a:extLst>
                </a:gridCol>
                <a:gridCol w="648000">
                  <a:extLst>
                    <a:ext uri="{9D8B030D-6E8A-4147-A177-3AD203B41FA5}">
                      <a16:colId xmlns:a16="http://schemas.microsoft.com/office/drawing/2014/main" val="2520081461"/>
                    </a:ext>
                  </a:extLst>
                </a:gridCol>
                <a:gridCol w="648000">
                  <a:extLst>
                    <a:ext uri="{9D8B030D-6E8A-4147-A177-3AD203B41FA5}">
                      <a16:colId xmlns:a16="http://schemas.microsoft.com/office/drawing/2014/main" val="2135788910"/>
                    </a:ext>
                  </a:extLst>
                </a:gridCol>
                <a:gridCol w="648000">
                  <a:extLst>
                    <a:ext uri="{9D8B030D-6E8A-4147-A177-3AD203B41FA5}">
                      <a16:colId xmlns:a16="http://schemas.microsoft.com/office/drawing/2014/main" val="3931411988"/>
                    </a:ext>
                  </a:extLst>
                </a:gridCol>
                <a:gridCol w="648000">
                  <a:extLst>
                    <a:ext uri="{9D8B030D-6E8A-4147-A177-3AD203B41FA5}">
                      <a16:colId xmlns:a16="http://schemas.microsoft.com/office/drawing/2014/main" val="1914989406"/>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534" marR="534" marT="534"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34" marR="534" marT="534"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534" marR="534" marT="53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31833240"/>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534" marR="534" marT="534" marB="0" anchor="b"/>
                </a:tc>
                <a:tc>
                  <a:txBody>
                    <a:bodyPr/>
                    <a:lstStyle/>
                    <a:p>
                      <a:pPr algn="ctr" fontAlgn="b"/>
                      <a:r>
                        <a:rPr lang="es-CO" sz="1100" b="1" u="none" strike="noStrike" dirty="0">
                          <a:effectLst/>
                        </a:rPr>
                        <a:t>25 - 34 años</a:t>
                      </a:r>
                      <a:endParaRPr lang="es-CO" sz="1100" b="1" i="0" u="none" strike="noStrike" dirty="0">
                        <a:solidFill>
                          <a:srgbClr val="000000"/>
                        </a:solidFill>
                        <a:effectLst/>
                        <a:latin typeface="+mn-lt"/>
                      </a:endParaRPr>
                    </a:p>
                  </a:txBody>
                  <a:tcPr marL="534" marR="534" marT="534" marB="0" anchor="b"/>
                </a:tc>
                <a:tc>
                  <a:txBody>
                    <a:bodyPr/>
                    <a:lstStyle/>
                    <a:p>
                      <a:pPr algn="ctr" fontAlgn="b"/>
                      <a:r>
                        <a:rPr lang="es-CO" sz="1100" b="1" u="none" strike="noStrike" dirty="0">
                          <a:effectLst/>
                        </a:rPr>
                        <a:t>35 - 44 años</a:t>
                      </a:r>
                      <a:endParaRPr lang="es-CO" sz="1100" b="1" i="0" u="none" strike="noStrike" dirty="0">
                        <a:solidFill>
                          <a:srgbClr val="000000"/>
                        </a:solidFill>
                        <a:effectLst/>
                        <a:latin typeface="+mn-lt"/>
                      </a:endParaRPr>
                    </a:p>
                  </a:txBody>
                  <a:tcPr marL="534" marR="534" marT="534" marB="0" anchor="b"/>
                </a:tc>
                <a:tc>
                  <a:txBody>
                    <a:bodyPr/>
                    <a:lstStyle/>
                    <a:p>
                      <a:pPr algn="ctr" fontAlgn="b"/>
                      <a:r>
                        <a:rPr lang="es-CO" sz="1100" b="1" u="none" strike="noStrike" dirty="0">
                          <a:effectLst/>
                        </a:rPr>
                        <a:t>45 - 54 años</a:t>
                      </a:r>
                      <a:endParaRPr lang="es-CO" sz="1100" b="1" i="0" u="none" strike="noStrike" dirty="0">
                        <a:solidFill>
                          <a:srgbClr val="000000"/>
                        </a:solidFill>
                        <a:effectLst/>
                        <a:latin typeface="+mn-lt"/>
                      </a:endParaRPr>
                    </a:p>
                  </a:txBody>
                  <a:tcPr marL="534" marR="534" marT="534"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534" marR="534" marT="534"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534" marR="534" marT="534" marB="0" anchor="b"/>
                </a:tc>
                <a:extLst>
                  <a:ext uri="{0D108BD9-81ED-4DB2-BD59-A6C34878D82A}">
                    <a16:rowId xmlns:a16="http://schemas.microsoft.com/office/drawing/2014/main" val="138278887"/>
                  </a:ext>
                </a:extLst>
              </a:tr>
              <a:tr h="0">
                <a:tc>
                  <a:txBody>
                    <a:bodyPr/>
                    <a:lstStyle/>
                    <a:p>
                      <a:pPr algn="r" fontAlgn="t"/>
                      <a:r>
                        <a:rPr lang="es-CO" sz="1100" b="1" u="none" strike="noStrike" dirty="0">
                          <a:effectLst/>
                        </a:rPr>
                        <a:t>Comuna 1</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3247751446"/>
                  </a:ext>
                </a:extLst>
              </a:tr>
              <a:tr h="0">
                <a:tc>
                  <a:txBody>
                    <a:bodyPr/>
                    <a:lstStyle/>
                    <a:p>
                      <a:pPr algn="r" fontAlgn="t"/>
                      <a:r>
                        <a:rPr lang="es-CO" sz="1100" b="1" u="none" strike="noStrike" dirty="0">
                          <a:effectLst/>
                        </a:rPr>
                        <a:t>Comuna 2</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451715072"/>
                  </a:ext>
                </a:extLst>
              </a:tr>
              <a:tr h="0">
                <a:tc>
                  <a:txBody>
                    <a:bodyPr/>
                    <a:lstStyle/>
                    <a:p>
                      <a:pPr algn="r" fontAlgn="t"/>
                      <a:r>
                        <a:rPr lang="es-CO" sz="1100" b="1" u="none" strike="noStrike">
                          <a:effectLst/>
                        </a:rPr>
                        <a:t>Comuna 3</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2734751884"/>
                  </a:ext>
                </a:extLst>
              </a:tr>
              <a:tr h="0">
                <a:tc>
                  <a:txBody>
                    <a:bodyPr/>
                    <a:lstStyle/>
                    <a:p>
                      <a:pPr algn="r" fontAlgn="t"/>
                      <a:r>
                        <a:rPr lang="es-CO" sz="1100" b="1" u="none" strike="noStrike" dirty="0">
                          <a:effectLst/>
                        </a:rPr>
                        <a:t>Comuna 4</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104912689"/>
                  </a:ext>
                </a:extLst>
              </a:tr>
              <a:tr h="0">
                <a:tc>
                  <a:txBody>
                    <a:bodyPr/>
                    <a:lstStyle/>
                    <a:p>
                      <a:pPr algn="r" fontAlgn="t"/>
                      <a:r>
                        <a:rPr lang="es-CO" sz="1100" b="1" u="none" strike="noStrike" dirty="0">
                          <a:effectLst/>
                        </a:rPr>
                        <a:t>Comuna 5</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781773468"/>
                  </a:ext>
                </a:extLst>
              </a:tr>
              <a:tr h="0">
                <a:tc>
                  <a:txBody>
                    <a:bodyPr/>
                    <a:lstStyle/>
                    <a:p>
                      <a:pPr algn="r" fontAlgn="t"/>
                      <a:r>
                        <a:rPr lang="es-CO" sz="1100" b="1" u="none" strike="noStrike">
                          <a:effectLst/>
                        </a:rPr>
                        <a:t>Comuna 6</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822027063"/>
                  </a:ext>
                </a:extLst>
              </a:tr>
              <a:tr h="0">
                <a:tc>
                  <a:txBody>
                    <a:bodyPr/>
                    <a:lstStyle/>
                    <a:p>
                      <a:pPr algn="r" fontAlgn="t"/>
                      <a:r>
                        <a:rPr lang="es-CO" sz="1100" b="1" u="none" strike="noStrike">
                          <a:effectLst/>
                        </a:rPr>
                        <a:t>Comuna 7</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1077414895"/>
                  </a:ext>
                </a:extLst>
              </a:tr>
              <a:tr h="0">
                <a:tc>
                  <a:txBody>
                    <a:bodyPr/>
                    <a:lstStyle/>
                    <a:p>
                      <a:pPr algn="r" fontAlgn="t"/>
                      <a:r>
                        <a:rPr lang="es-CO" sz="1100" b="1" u="none" strike="noStrike" dirty="0">
                          <a:effectLst/>
                        </a:rPr>
                        <a:t>Comuna 8</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2512213455"/>
                  </a:ext>
                </a:extLst>
              </a:tr>
              <a:tr h="0">
                <a:tc>
                  <a:txBody>
                    <a:bodyPr/>
                    <a:lstStyle/>
                    <a:p>
                      <a:pPr algn="r" fontAlgn="t"/>
                      <a:r>
                        <a:rPr lang="es-CO" sz="1100" b="1" u="none" strike="noStrike">
                          <a:effectLst/>
                        </a:rPr>
                        <a:t>Comuna 9</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232139165"/>
                  </a:ext>
                </a:extLst>
              </a:tr>
              <a:tr h="0">
                <a:tc>
                  <a:txBody>
                    <a:bodyPr/>
                    <a:lstStyle/>
                    <a:p>
                      <a:pPr algn="r" fontAlgn="t"/>
                      <a:r>
                        <a:rPr lang="es-CO" sz="1100" b="1" u="none" strike="noStrike" dirty="0">
                          <a:effectLst/>
                        </a:rPr>
                        <a:t>Comuna 10</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788009333"/>
                  </a:ext>
                </a:extLst>
              </a:tr>
              <a:tr h="0">
                <a:tc>
                  <a:txBody>
                    <a:bodyPr/>
                    <a:lstStyle/>
                    <a:p>
                      <a:pPr algn="r" fontAlgn="t"/>
                      <a:r>
                        <a:rPr lang="es-CO" sz="1100" b="1" u="none" strike="noStrike" dirty="0">
                          <a:effectLst/>
                        </a:rPr>
                        <a:t>Comuna 11</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1714321182"/>
                  </a:ext>
                </a:extLst>
              </a:tr>
              <a:tr h="0">
                <a:tc>
                  <a:txBody>
                    <a:bodyPr/>
                    <a:lstStyle/>
                    <a:p>
                      <a:pPr algn="r" fontAlgn="t"/>
                      <a:r>
                        <a:rPr lang="es-CO" sz="1100" b="1" u="none" strike="noStrike" dirty="0">
                          <a:effectLst/>
                        </a:rPr>
                        <a:t>Comuna 12</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1288421309"/>
                  </a:ext>
                </a:extLst>
              </a:tr>
              <a:tr h="0">
                <a:tc>
                  <a:txBody>
                    <a:bodyPr/>
                    <a:lstStyle/>
                    <a:p>
                      <a:pPr algn="r" fontAlgn="t"/>
                      <a:r>
                        <a:rPr lang="es-CO" sz="1100" b="1" u="none" strike="noStrike">
                          <a:effectLst/>
                        </a:rPr>
                        <a:t>Comuna 13</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3568463673"/>
                  </a:ext>
                </a:extLst>
              </a:tr>
              <a:tr h="0">
                <a:tc>
                  <a:txBody>
                    <a:bodyPr/>
                    <a:lstStyle/>
                    <a:p>
                      <a:pPr algn="r" fontAlgn="t"/>
                      <a:r>
                        <a:rPr lang="es-CO" sz="1100" b="1" u="none" strike="noStrike" dirty="0">
                          <a:effectLst/>
                        </a:rPr>
                        <a:t>Comuna 14</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2953490376"/>
                  </a:ext>
                </a:extLst>
              </a:tr>
              <a:tr h="0">
                <a:tc>
                  <a:txBody>
                    <a:bodyPr/>
                    <a:lstStyle/>
                    <a:p>
                      <a:pPr algn="r" fontAlgn="t"/>
                      <a:r>
                        <a:rPr lang="es-CO" sz="1100" b="1" u="none" strike="noStrike">
                          <a:effectLst/>
                        </a:rPr>
                        <a:t>Comuna 15</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dirty="0">
                          <a:effectLst/>
                        </a:rPr>
                        <a:t>4%</a:t>
                      </a:r>
                      <a:endParaRPr lang="es-CO" sz="1100" b="0" i="0" u="none" strike="noStrike" dirty="0">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1146579941"/>
                  </a:ext>
                </a:extLst>
              </a:tr>
              <a:tr h="0">
                <a:tc>
                  <a:txBody>
                    <a:bodyPr/>
                    <a:lstStyle/>
                    <a:p>
                      <a:pPr algn="r" fontAlgn="t"/>
                      <a:r>
                        <a:rPr lang="es-CO" sz="1100" b="1" u="none" strike="noStrike">
                          <a:effectLst/>
                        </a:rPr>
                        <a:t>Comuna 16</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dirty="0">
                          <a:effectLst/>
                        </a:rPr>
                        <a:t>2%</a:t>
                      </a:r>
                      <a:endParaRPr lang="es-CO" sz="1100" b="0" i="0" u="none" strike="noStrike" dirty="0">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2060073594"/>
                  </a:ext>
                </a:extLst>
              </a:tr>
              <a:tr h="0">
                <a:tc>
                  <a:txBody>
                    <a:bodyPr/>
                    <a:lstStyle/>
                    <a:p>
                      <a:pPr algn="r" fontAlgn="t"/>
                      <a:r>
                        <a:rPr lang="es-CO" sz="1100" b="1" u="none" strike="noStrike">
                          <a:effectLst/>
                        </a:rPr>
                        <a:t>Comuna 17</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2346643487"/>
                  </a:ext>
                </a:extLst>
              </a:tr>
              <a:tr h="0">
                <a:tc>
                  <a:txBody>
                    <a:bodyPr/>
                    <a:lstStyle/>
                    <a:p>
                      <a:pPr algn="r" fontAlgn="t"/>
                      <a:r>
                        <a:rPr lang="es-CO" sz="1100" b="1" u="none" strike="noStrike">
                          <a:effectLst/>
                        </a:rPr>
                        <a:t>Comuna 18</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dirty="0">
                          <a:effectLst/>
                        </a:rPr>
                        <a:t>5%</a:t>
                      </a:r>
                      <a:endParaRPr lang="es-CO" sz="1100" b="0" i="0" u="none" strike="noStrike" dirty="0">
                        <a:solidFill>
                          <a:srgbClr val="000000"/>
                        </a:solidFill>
                        <a:effectLst/>
                        <a:latin typeface="+mn-lt"/>
                      </a:endParaRPr>
                    </a:p>
                  </a:txBody>
                  <a:tcPr marL="534" marR="534" marT="53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6%</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2367975720"/>
                  </a:ext>
                </a:extLst>
              </a:tr>
              <a:tr h="0">
                <a:tc>
                  <a:txBody>
                    <a:bodyPr/>
                    <a:lstStyle/>
                    <a:p>
                      <a:pPr algn="r" fontAlgn="t"/>
                      <a:r>
                        <a:rPr lang="es-CO" sz="1100" b="1" u="none" strike="noStrike">
                          <a:effectLst/>
                        </a:rPr>
                        <a:t>Comuna 19</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dirty="0">
                          <a:effectLst/>
                        </a:rPr>
                        <a:t>4%</a:t>
                      </a:r>
                      <a:endParaRPr lang="es-CO" sz="1100" b="0" i="0" u="none" strike="noStrike" dirty="0">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2860329966"/>
                  </a:ext>
                </a:extLst>
              </a:tr>
              <a:tr h="0">
                <a:tc>
                  <a:txBody>
                    <a:bodyPr/>
                    <a:lstStyle/>
                    <a:p>
                      <a:pPr algn="r" fontAlgn="t"/>
                      <a:r>
                        <a:rPr lang="es-CO" sz="1100" b="1" u="none" strike="noStrike">
                          <a:effectLst/>
                        </a:rPr>
                        <a:t>Comuna 20</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dirty="0">
                          <a:effectLst/>
                        </a:rPr>
                        <a:t>3%</a:t>
                      </a:r>
                      <a:endParaRPr lang="es-CO" sz="1100" b="0" i="0" u="none" strike="noStrike" dirty="0">
                        <a:solidFill>
                          <a:srgbClr val="000000"/>
                        </a:solidFill>
                        <a:effectLst/>
                        <a:latin typeface="+mn-lt"/>
                      </a:endParaRPr>
                    </a:p>
                  </a:txBody>
                  <a:tcPr marL="534" marR="534" marT="534"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4257317064"/>
                  </a:ext>
                </a:extLst>
              </a:tr>
              <a:tr h="0">
                <a:tc>
                  <a:txBody>
                    <a:bodyPr/>
                    <a:lstStyle/>
                    <a:p>
                      <a:pPr algn="r" fontAlgn="t"/>
                      <a:r>
                        <a:rPr lang="es-CO" sz="1100" b="1" u="none" strike="noStrike">
                          <a:effectLst/>
                        </a:rPr>
                        <a:t>Comuna 21</a:t>
                      </a:r>
                      <a:endParaRPr lang="es-CO" sz="1100" b="1" i="0" u="none" strike="noStrike">
                        <a:solidFill>
                          <a:srgbClr val="000000"/>
                        </a:solidFill>
                        <a:effectLst/>
                        <a:latin typeface="+mn-lt"/>
                      </a:endParaRPr>
                    </a:p>
                  </a:txBody>
                  <a:tcPr marL="534" marR="534" marT="534" marB="0"/>
                </a:tc>
                <a:tc>
                  <a:txBody>
                    <a:bodyPr/>
                    <a:lstStyle/>
                    <a:p>
                      <a:pPr algn="ctr" fontAlgn="ctr"/>
                      <a:r>
                        <a:rPr lang="es-CO" sz="1100" u="none" strike="noStrike" dirty="0">
                          <a:effectLst/>
                        </a:rPr>
                        <a:t>2%</a:t>
                      </a:r>
                      <a:endParaRPr lang="es-CO" sz="1100" b="0" i="0" u="none" strike="noStrike" dirty="0">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0%</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2824486056"/>
                  </a:ext>
                </a:extLst>
              </a:tr>
              <a:tr h="0">
                <a:tc>
                  <a:txBody>
                    <a:bodyPr/>
                    <a:lstStyle/>
                    <a:p>
                      <a:pPr algn="r" fontAlgn="t"/>
                      <a:r>
                        <a:rPr lang="es-CO" sz="1100" b="1" u="none" strike="noStrike" dirty="0">
                          <a:effectLst/>
                        </a:rPr>
                        <a:t>Comuna 22</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u="none" strike="noStrike" dirty="0">
                          <a:effectLst/>
                        </a:rPr>
                        <a:t>5%</a:t>
                      </a:r>
                      <a:endParaRPr lang="es-CO" sz="1100" b="0" i="0" u="none" strike="noStrike" dirty="0">
                        <a:solidFill>
                          <a:srgbClr val="000000"/>
                        </a:solidFill>
                        <a:effectLst/>
                        <a:latin typeface="+mn-lt"/>
                      </a:endParaRPr>
                    </a:p>
                  </a:txBody>
                  <a:tcPr marL="534" marR="534" marT="534"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3%</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2043141892"/>
                  </a:ext>
                </a:extLst>
              </a:tr>
              <a:tr h="0">
                <a:tc>
                  <a:txBody>
                    <a:bodyPr/>
                    <a:lstStyle/>
                    <a:p>
                      <a:pPr algn="r" fontAlgn="t"/>
                      <a:r>
                        <a:rPr lang="es-CO" sz="1100" b="1" u="none" strike="noStrike" dirty="0">
                          <a:effectLst/>
                        </a:rPr>
                        <a:t>Otros</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5%</a:t>
                      </a:r>
                      <a:endParaRPr lang="es-CO" sz="1100" b="0" i="0" u="none" strike="noStrike">
                        <a:solidFill>
                          <a:srgbClr val="000000"/>
                        </a:solidFill>
                        <a:effectLst/>
                        <a:latin typeface="+mn-lt"/>
                      </a:endParaRPr>
                    </a:p>
                  </a:txBody>
                  <a:tcPr marL="534" marR="534" marT="534"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660195190"/>
                  </a:ext>
                </a:extLst>
              </a:tr>
              <a:tr h="0">
                <a:tc>
                  <a:txBody>
                    <a:bodyPr/>
                    <a:lstStyle/>
                    <a:p>
                      <a:pPr algn="r" fontAlgn="t"/>
                      <a:r>
                        <a:rPr lang="es-CO" sz="1100" b="1" u="none" strike="noStrike" dirty="0">
                          <a:effectLst/>
                        </a:rPr>
                        <a:t>Total</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b="1" u="none" strike="noStrike" dirty="0">
                          <a:effectLst/>
                        </a:rPr>
                        <a:t>100%</a:t>
                      </a:r>
                      <a:endParaRPr lang="es-CO" sz="1100" b="1" i="0" u="none" strike="noStrike" dirty="0">
                        <a:solidFill>
                          <a:srgbClr val="000000"/>
                        </a:solidFill>
                        <a:effectLst/>
                        <a:latin typeface="+mn-lt"/>
                      </a:endParaRPr>
                    </a:p>
                  </a:txBody>
                  <a:tcPr marL="534" marR="534" marT="534"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534" marR="534" marT="534" marB="0" anchor="ctr"/>
                </a:tc>
                <a:extLst>
                  <a:ext uri="{0D108BD9-81ED-4DB2-BD59-A6C34878D82A}">
                    <a16:rowId xmlns:a16="http://schemas.microsoft.com/office/drawing/2014/main" val="4075247420"/>
                  </a:ext>
                </a:extLst>
              </a:tr>
              <a:tr h="0">
                <a:tc>
                  <a:txBody>
                    <a:bodyPr/>
                    <a:lstStyle/>
                    <a:p>
                      <a:pPr algn="r" fontAlgn="t"/>
                      <a:r>
                        <a:rPr lang="es-CO" sz="1100" b="1" u="none" strike="noStrike">
                          <a:effectLst/>
                        </a:rPr>
                        <a:t>Base Expandida</a:t>
                      </a:r>
                      <a:endParaRPr lang="es-CO" sz="1100" b="1" i="0" u="none" strike="noStrike">
                        <a:solidFill>
                          <a:srgbClr val="000000"/>
                        </a:solidFill>
                        <a:effectLst/>
                        <a:latin typeface="+mn-lt"/>
                      </a:endParaRPr>
                    </a:p>
                  </a:txBody>
                  <a:tcPr marL="534" marR="534" marT="534"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534" marR="534" marT="534"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534" marR="534" marT="534" marB="0" anchor="ctr"/>
                </a:tc>
                <a:tc>
                  <a:txBody>
                    <a:bodyPr/>
                    <a:lstStyle/>
                    <a:p>
                      <a:pPr algn="ctr" fontAlgn="ctr"/>
                      <a:r>
                        <a:rPr lang="es-CO" sz="1100" b="1" u="none" strike="noStrike" dirty="0">
                          <a:effectLst/>
                        </a:rPr>
                        <a:t>270.878</a:t>
                      </a:r>
                      <a:endParaRPr lang="es-CO" sz="1100" b="1" i="0" u="none" strike="noStrike" dirty="0">
                        <a:solidFill>
                          <a:srgbClr val="000000"/>
                        </a:solidFill>
                        <a:effectLst/>
                        <a:latin typeface="+mn-lt"/>
                      </a:endParaRPr>
                    </a:p>
                  </a:txBody>
                  <a:tcPr marL="534" marR="534" marT="534" marB="0" anchor="ctr"/>
                </a:tc>
                <a:tc>
                  <a:txBody>
                    <a:bodyPr/>
                    <a:lstStyle/>
                    <a:p>
                      <a:pPr algn="ctr" fontAlgn="ctr"/>
                      <a:r>
                        <a:rPr lang="es-CO" sz="1100" b="1" u="none" strike="noStrike" dirty="0">
                          <a:effectLst/>
                        </a:rPr>
                        <a:t>309.932</a:t>
                      </a:r>
                      <a:endParaRPr lang="es-CO" sz="1100" b="1" i="0" u="none" strike="noStrike" dirty="0">
                        <a:solidFill>
                          <a:srgbClr val="000000"/>
                        </a:solidFill>
                        <a:effectLst/>
                        <a:latin typeface="+mn-lt"/>
                      </a:endParaRPr>
                    </a:p>
                  </a:txBody>
                  <a:tcPr marL="534" marR="534" marT="534" marB="0" anchor="ctr"/>
                </a:tc>
                <a:tc>
                  <a:txBody>
                    <a:bodyPr/>
                    <a:lstStyle/>
                    <a:p>
                      <a:pPr algn="ctr" fontAlgn="ctr"/>
                      <a:r>
                        <a:rPr lang="es-CO" sz="1100" b="1" u="none" strike="noStrike" dirty="0">
                          <a:effectLst/>
                        </a:rPr>
                        <a:t>333.057</a:t>
                      </a:r>
                      <a:endParaRPr lang="es-CO" sz="1100" b="1" i="0" u="none" strike="noStrike" dirty="0">
                        <a:solidFill>
                          <a:srgbClr val="000000"/>
                        </a:solidFill>
                        <a:effectLst/>
                        <a:latin typeface="+mn-lt"/>
                      </a:endParaRPr>
                    </a:p>
                  </a:txBody>
                  <a:tcPr marL="534" marR="534" marT="534" marB="0" anchor="ctr"/>
                </a:tc>
                <a:tc>
                  <a:txBody>
                    <a:bodyPr/>
                    <a:lstStyle/>
                    <a:p>
                      <a:pPr algn="ctr" fontAlgn="ctr"/>
                      <a:r>
                        <a:rPr lang="es-CO" sz="1100" b="1" u="none" strike="noStrike" dirty="0">
                          <a:effectLst/>
                        </a:rPr>
                        <a:t>238.311</a:t>
                      </a:r>
                      <a:endParaRPr lang="es-CO" sz="1100" b="1" i="0" u="none" strike="noStrike" dirty="0">
                        <a:solidFill>
                          <a:srgbClr val="000000"/>
                        </a:solidFill>
                        <a:effectLst/>
                        <a:latin typeface="+mn-lt"/>
                      </a:endParaRPr>
                    </a:p>
                  </a:txBody>
                  <a:tcPr marL="534" marR="534" marT="534" marB="0" anchor="ctr"/>
                </a:tc>
                <a:extLst>
                  <a:ext uri="{0D108BD9-81ED-4DB2-BD59-A6C34878D82A}">
                    <a16:rowId xmlns:a16="http://schemas.microsoft.com/office/drawing/2014/main" val="3184899374"/>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34" marR="534" marT="534"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a:effectLst/>
                        </a:rPr>
                        <a:t>83</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a:effectLst/>
                        </a:rPr>
                        <a:t>77</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a:effectLst/>
                        </a:rPr>
                        <a:t>79</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a:effectLst/>
                        </a:rPr>
                        <a:t>80</a:t>
                      </a:r>
                      <a:endParaRPr lang="es-CO" sz="1100" b="1" i="0" u="none" strike="noStrike">
                        <a:solidFill>
                          <a:srgbClr val="000000"/>
                        </a:solidFill>
                        <a:effectLst/>
                        <a:latin typeface="+mn-lt"/>
                      </a:endParaRPr>
                    </a:p>
                  </a:txBody>
                  <a:tcPr marL="534" marR="534" marT="534"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534" marR="534" marT="534" marB="0" anchor="ctr"/>
                </a:tc>
                <a:extLst>
                  <a:ext uri="{0D108BD9-81ED-4DB2-BD59-A6C34878D82A}">
                    <a16:rowId xmlns:a16="http://schemas.microsoft.com/office/drawing/2014/main" val="99492872"/>
                  </a:ext>
                </a:extLst>
              </a:tr>
            </a:tbl>
          </a:graphicData>
        </a:graphic>
      </p:graphicFrame>
      <p:graphicFrame>
        <p:nvGraphicFramePr>
          <p:cNvPr id="9" name="Tabla 8"/>
          <p:cNvGraphicFramePr>
            <a:graphicFrameLocks noGrp="1"/>
          </p:cNvGraphicFramePr>
          <p:nvPr>
            <p:extLst>
              <p:ext uri="{D42A27DB-BD31-4B8C-83A1-F6EECF244321}">
                <p14:modId xmlns:p14="http://schemas.microsoft.com/office/powerpoint/2010/main" val="3594075972"/>
              </p:ext>
            </p:extLst>
          </p:nvPr>
        </p:nvGraphicFramePr>
        <p:xfrm>
          <a:off x="6240664" y="1631098"/>
          <a:ext cx="5852535" cy="5110270"/>
        </p:xfrm>
        <a:graphic>
          <a:graphicData uri="http://schemas.openxmlformats.org/drawingml/2006/table">
            <a:tbl>
              <a:tblPr>
                <a:tableStyleId>{69C7853C-536D-4A76-A0AE-DD22124D55A5}</a:tableStyleId>
              </a:tblPr>
              <a:tblGrid>
                <a:gridCol w="1388535">
                  <a:extLst>
                    <a:ext uri="{9D8B030D-6E8A-4147-A177-3AD203B41FA5}">
                      <a16:colId xmlns:a16="http://schemas.microsoft.com/office/drawing/2014/main" val="2791301323"/>
                    </a:ext>
                  </a:extLst>
                </a:gridCol>
                <a:gridCol w="828000">
                  <a:extLst>
                    <a:ext uri="{9D8B030D-6E8A-4147-A177-3AD203B41FA5}">
                      <a16:colId xmlns:a16="http://schemas.microsoft.com/office/drawing/2014/main" val="2835815401"/>
                    </a:ext>
                  </a:extLst>
                </a:gridCol>
                <a:gridCol w="828000">
                  <a:extLst>
                    <a:ext uri="{9D8B030D-6E8A-4147-A177-3AD203B41FA5}">
                      <a16:colId xmlns:a16="http://schemas.microsoft.com/office/drawing/2014/main" val="2572889390"/>
                    </a:ext>
                  </a:extLst>
                </a:gridCol>
                <a:gridCol w="864000">
                  <a:extLst>
                    <a:ext uri="{9D8B030D-6E8A-4147-A177-3AD203B41FA5}">
                      <a16:colId xmlns:a16="http://schemas.microsoft.com/office/drawing/2014/main" val="605447504"/>
                    </a:ext>
                  </a:extLst>
                </a:gridCol>
                <a:gridCol w="972000">
                  <a:extLst>
                    <a:ext uri="{9D8B030D-6E8A-4147-A177-3AD203B41FA5}">
                      <a16:colId xmlns:a16="http://schemas.microsoft.com/office/drawing/2014/main" val="195125966"/>
                    </a:ext>
                  </a:extLst>
                </a:gridCol>
                <a:gridCol w="972000">
                  <a:extLst>
                    <a:ext uri="{9D8B030D-6E8A-4147-A177-3AD203B41FA5}">
                      <a16:colId xmlns:a16="http://schemas.microsoft.com/office/drawing/2014/main" val="2584632181"/>
                    </a:ext>
                  </a:extLst>
                </a:gridCol>
              </a:tblGrid>
              <a:tr h="0">
                <a:tc rowSpan="2">
                  <a:txBody>
                    <a:bodyPr/>
                    <a:lstStyle/>
                    <a:p>
                      <a:pPr algn="ctr" fontAlgn="b"/>
                      <a:r>
                        <a:rPr lang="es-CO" sz="1100" u="none" strike="noStrike" dirty="0">
                          <a:effectLst/>
                        </a:rPr>
                        <a:t> </a:t>
                      </a:r>
                      <a:endParaRPr lang="es-CO" sz="1100" b="0" i="0" u="none" strike="noStrike" dirty="0">
                        <a:solidFill>
                          <a:srgbClr val="000000"/>
                        </a:solidFill>
                        <a:effectLst/>
                        <a:latin typeface="+mn-lt"/>
                      </a:endParaRPr>
                    </a:p>
                  </a:txBody>
                  <a:tcPr marL="530" marR="530" marT="530" marB="0" anchor="ctr"/>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530" marR="530" marT="530" marB="0" anchor="ctr"/>
                </a:tc>
                <a:tc gridSpan="4">
                  <a:txBody>
                    <a:bodyPr/>
                    <a:lstStyle/>
                    <a:p>
                      <a:pPr algn="ctr" fontAlgn="b"/>
                      <a:r>
                        <a:rPr lang="es-CO" sz="1100" b="1" u="none" strike="noStrike">
                          <a:effectLst/>
                        </a:rPr>
                        <a:t>Zona</a:t>
                      </a:r>
                      <a:endParaRPr lang="es-CO" sz="1100" b="1" i="0" u="none" strike="noStrike">
                        <a:solidFill>
                          <a:srgbClr val="000000"/>
                        </a:solidFill>
                        <a:effectLst/>
                        <a:latin typeface="+mn-lt"/>
                      </a:endParaRPr>
                    </a:p>
                  </a:txBody>
                  <a:tcPr marL="530" marR="530" marT="530"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37460236"/>
                  </a:ext>
                </a:extLst>
              </a:tr>
              <a:tr h="0">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Centro Ampliado</a:t>
                      </a:r>
                      <a:endParaRPr lang="es-CO" sz="1100" b="1" i="0" u="none" strike="noStrike" dirty="0">
                        <a:solidFill>
                          <a:srgbClr val="000000"/>
                        </a:solidFill>
                        <a:effectLst/>
                        <a:latin typeface="+mn-lt"/>
                      </a:endParaRPr>
                    </a:p>
                  </a:txBody>
                  <a:tcPr marL="530" marR="530" marT="530" marB="0" anchor="ctr"/>
                </a:tc>
                <a:tc>
                  <a:txBody>
                    <a:bodyPr/>
                    <a:lstStyle/>
                    <a:p>
                      <a:pPr algn="ctr" fontAlgn="b"/>
                      <a:r>
                        <a:rPr lang="es-CO" sz="1100" b="1" u="none" strike="noStrike" dirty="0">
                          <a:effectLst/>
                        </a:rPr>
                        <a:t>Ladera</a:t>
                      </a:r>
                      <a:endParaRPr lang="es-CO" sz="1100" b="1" i="0" u="none" strike="noStrike" dirty="0">
                        <a:solidFill>
                          <a:srgbClr val="000000"/>
                        </a:solidFill>
                        <a:effectLst/>
                        <a:latin typeface="+mn-lt"/>
                      </a:endParaRPr>
                    </a:p>
                  </a:txBody>
                  <a:tcPr marL="530" marR="530" marT="530" marB="0" anchor="ctr"/>
                </a:tc>
                <a:tc>
                  <a:txBody>
                    <a:bodyPr/>
                    <a:lstStyle/>
                    <a:p>
                      <a:pPr algn="ctr" fontAlgn="b"/>
                      <a:r>
                        <a:rPr lang="es-CO" sz="1100" b="1" u="none" strike="noStrike" dirty="0">
                          <a:effectLst/>
                        </a:rPr>
                        <a:t>Urbana Corredor</a:t>
                      </a:r>
                      <a:endParaRPr lang="es-CO" sz="1100" b="1" i="0" u="none" strike="noStrike" dirty="0">
                        <a:solidFill>
                          <a:srgbClr val="000000"/>
                        </a:solidFill>
                        <a:effectLst/>
                        <a:latin typeface="+mn-lt"/>
                      </a:endParaRPr>
                    </a:p>
                  </a:txBody>
                  <a:tcPr marL="530" marR="530" marT="530" marB="0" anchor="ctr"/>
                </a:tc>
                <a:tc>
                  <a:txBody>
                    <a:bodyPr/>
                    <a:lstStyle/>
                    <a:p>
                      <a:pPr algn="ctr" fontAlgn="b"/>
                      <a:r>
                        <a:rPr lang="es-CO" sz="1100" b="1" u="none" strike="noStrike" dirty="0">
                          <a:effectLst/>
                        </a:rPr>
                        <a:t>Urbana Oriente</a:t>
                      </a:r>
                      <a:endParaRPr lang="es-CO" sz="1100" b="1" i="0" u="none" strike="noStrike" dirty="0">
                        <a:solidFill>
                          <a:srgbClr val="000000"/>
                        </a:solidFill>
                        <a:effectLst/>
                        <a:latin typeface="+mn-lt"/>
                      </a:endParaRPr>
                    </a:p>
                  </a:txBody>
                  <a:tcPr marL="530" marR="530" marT="530" marB="0" anchor="ctr"/>
                </a:tc>
                <a:extLst>
                  <a:ext uri="{0D108BD9-81ED-4DB2-BD59-A6C34878D82A}">
                    <a16:rowId xmlns:a16="http://schemas.microsoft.com/office/drawing/2014/main" val="1247232043"/>
                  </a:ext>
                </a:extLst>
              </a:tr>
              <a:tr h="0">
                <a:tc>
                  <a:txBody>
                    <a:bodyPr/>
                    <a:lstStyle/>
                    <a:p>
                      <a:pPr algn="l" fontAlgn="t"/>
                      <a:r>
                        <a:rPr lang="es-CO" sz="1100" b="1" u="none" strike="noStrike" dirty="0">
                          <a:effectLst/>
                        </a:rPr>
                        <a:t>Comuna 1</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0,0%</a:t>
                      </a:r>
                    </a:p>
                  </a:txBody>
                  <a:tcPr marL="9525" marR="9525" marT="9525" marB="0" anchor="ctr"/>
                </a:tc>
                <a:extLst>
                  <a:ext uri="{0D108BD9-81ED-4DB2-BD59-A6C34878D82A}">
                    <a16:rowId xmlns:a16="http://schemas.microsoft.com/office/drawing/2014/main" val="1916196084"/>
                  </a:ext>
                </a:extLst>
              </a:tr>
              <a:tr h="0">
                <a:tc>
                  <a:txBody>
                    <a:bodyPr/>
                    <a:lstStyle/>
                    <a:p>
                      <a:pPr algn="l" fontAlgn="t"/>
                      <a:r>
                        <a:rPr lang="es-CO" sz="1100" b="1" u="none" strike="noStrike" dirty="0">
                          <a:effectLst/>
                        </a:rPr>
                        <a:t>Comuna 2</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8%</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4064089763"/>
                  </a:ext>
                </a:extLst>
              </a:tr>
              <a:tr h="0">
                <a:tc>
                  <a:txBody>
                    <a:bodyPr/>
                    <a:lstStyle/>
                    <a:p>
                      <a:pPr algn="l" fontAlgn="t"/>
                      <a:r>
                        <a:rPr lang="es-CO" sz="1100" b="1" u="none" strike="noStrike" dirty="0">
                          <a:effectLst/>
                        </a:rPr>
                        <a:t>Comuna 3</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10%</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15%</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15%</a:t>
                      </a:r>
                    </a:p>
                  </a:txBody>
                  <a:tcPr marL="9525" marR="9525" marT="9525" marB="0" anchor="ctr"/>
                </a:tc>
                <a:extLst>
                  <a:ext uri="{0D108BD9-81ED-4DB2-BD59-A6C34878D82A}">
                    <a16:rowId xmlns:a16="http://schemas.microsoft.com/office/drawing/2014/main" val="1580567091"/>
                  </a:ext>
                </a:extLst>
              </a:tr>
              <a:tr h="0">
                <a:tc>
                  <a:txBody>
                    <a:bodyPr/>
                    <a:lstStyle/>
                    <a:p>
                      <a:pPr algn="l" fontAlgn="t"/>
                      <a:r>
                        <a:rPr lang="es-CO" sz="1100" b="1" u="none" strike="noStrike">
                          <a:effectLst/>
                        </a:rPr>
                        <a:t>Comuna 4</a:t>
                      </a:r>
                      <a:endParaRPr lang="es-CO" sz="1100" b="1" i="0" u="none" strike="noStrike">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201374127"/>
                  </a:ext>
                </a:extLst>
              </a:tr>
              <a:tr h="0">
                <a:tc>
                  <a:txBody>
                    <a:bodyPr/>
                    <a:lstStyle/>
                    <a:p>
                      <a:pPr algn="l" fontAlgn="t"/>
                      <a:r>
                        <a:rPr lang="es-CO" sz="1100" b="1" u="none" strike="noStrike">
                          <a:effectLst/>
                        </a:rPr>
                        <a:t>Comuna 5</a:t>
                      </a:r>
                      <a:endParaRPr lang="es-CO" sz="1100" b="1" i="0" u="none" strike="noStrike">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extLst>
                  <a:ext uri="{0D108BD9-81ED-4DB2-BD59-A6C34878D82A}">
                    <a16:rowId xmlns:a16="http://schemas.microsoft.com/office/drawing/2014/main" val="2577900580"/>
                  </a:ext>
                </a:extLst>
              </a:tr>
              <a:tr h="0">
                <a:tc>
                  <a:txBody>
                    <a:bodyPr/>
                    <a:lstStyle/>
                    <a:p>
                      <a:pPr algn="l" fontAlgn="t"/>
                      <a:r>
                        <a:rPr lang="es-CO" sz="1100" b="1" u="none" strike="noStrike">
                          <a:effectLst/>
                        </a:rPr>
                        <a:t>Comuna 6</a:t>
                      </a:r>
                      <a:endParaRPr lang="es-CO" sz="1100" b="1" i="0" u="none" strike="noStrike">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extLst>
                  <a:ext uri="{0D108BD9-81ED-4DB2-BD59-A6C34878D82A}">
                    <a16:rowId xmlns:a16="http://schemas.microsoft.com/office/drawing/2014/main" val="1095930531"/>
                  </a:ext>
                </a:extLst>
              </a:tr>
              <a:tr h="0">
                <a:tc>
                  <a:txBody>
                    <a:bodyPr/>
                    <a:lstStyle/>
                    <a:p>
                      <a:pPr algn="l" fontAlgn="t"/>
                      <a:r>
                        <a:rPr lang="es-CO" sz="1100" b="1" u="none" strike="noStrike">
                          <a:effectLst/>
                        </a:rPr>
                        <a:t>Comuna 7</a:t>
                      </a:r>
                      <a:endParaRPr lang="es-CO" sz="1100" b="1" i="0" u="none" strike="noStrike">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1807850794"/>
                  </a:ext>
                </a:extLst>
              </a:tr>
              <a:tr h="0">
                <a:tc>
                  <a:txBody>
                    <a:bodyPr/>
                    <a:lstStyle/>
                    <a:p>
                      <a:pPr algn="l" fontAlgn="t"/>
                      <a:r>
                        <a:rPr lang="es-CO" sz="1100" b="1" u="none" strike="noStrike">
                          <a:effectLst/>
                        </a:rPr>
                        <a:t>Comuna 8</a:t>
                      </a:r>
                      <a:endParaRPr lang="es-CO" sz="1100" b="1" i="0" u="none" strike="noStrike">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1491380346"/>
                  </a:ext>
                </a:extLst>
              </a:tr>
              <a:tr h="0">
                <a:tc>
                  <a:txBody>
                    <a:bodyPr/>
                    <a:lstStyle/>
                    <a:p>
                      <a:pPr algn="l" fontAlgn="t"/>
                      <a:r>
                        <a:rPr lang="es-CO" sz="1100" b="1" u="none" strike="noStrike">
                          <a:effectLst/>
                        </a:rPr>
                        <a:t>Comuna 9</a:t>
                      </a:r>
                      <a:endParaRPr lang="es-CO" sz="1100" b="1" i="0" u="none" strike="noStrike">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1086014358"/>
                  </a:ext>
                </a:extLst>
              </a:tr>
              <a:tr h="0">
                <a:tc>
                  <a:txBody>
                    <a:bodyPr/>
                    <a:lstStyle/>
                    <a:p>
                      <a:pPr algn="l" fontAlgn="t"/>
                      <a:r>
                        <a:rPr lang="es-CO" sz="1100" b="1" u="none" strike="noStrike" dirty="0">
                          <a:effectLst/>
                        </a:rPr>
                        <a:t>Comuna 10</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extLst>
                  <a:ext uri="{0D108BD9-81ED-4DB2-BD59-A6C34878D82A}">
                    <a16:rowId xmlns:a16="http://schemas.microsoft.com/office/drawing/2014/main" val="1830710086"/>
                  </a:ext>
                </a:extLst>
              </a:tr>
              <a:tr h="0">
                <a:tc>
                  <a:txBody>
                    <a:bodyPr/>
                    <a:lstStyle/>
                    <a:p>
                      <a:pPr algn="l" fontAlgn="t"/>
                      <a:r>
                        <a:rPr lang="es-CO" sz="1100" b="1" u="none" strike="noStrike">
                          <a:effectLst/>
                        </a:rPr>
                        <a:t>Comuna 11</a:t>
                      </a:r>
                      <a:endParaRPr lang="es-CO" sz="1100" b="1" i="0" u="none" strike="noStrike">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916868760"/>
                  </a:ext>
                </a:extLst>
              </a:tr>
              <a:tr h="0">
                <a:tc>
                  <a:txBody>
                    <a:bodyPr/>
                    <a:lstStyle/>
                    <a:p>
                      <a:pPr algn="l" fontAlgn="t"/>
                      <a:r>
                        <a:rPr lang="es-CO" sz="1100" b="1" u="none" strike="noStrike">
                          <a:effectLst/>
                        </a:rPr>
                        <a:t>Comuna 12</a:t>
                      </a:r>
                      <a:endParaRPr lang="es-CO" sz="1100" b="1" i="0" u="none" strike="noStrike">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483214929"/>
                  </a:ext>
                </a:extLst>
              </a:tr>
              <a:tr h="0">
                <a:tc>
                  <a:txBody>
                    <a:bodyPr/>
                    <a:lstStyle/>
                    <a:p>
                      <a:pPr algn="l" fontAlgn="t"/>
                      <a:r>
                        <a:rPr lang="es-CO" sz="1100" b="1" u="none" strike="noStrike" dirty="0">
                          <a:effectLst/>
                        </a:rPr>
                        <a:t>Comuna 13</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6%</a:t>
                      </a:r>
                    </a:p>
                  </a:txBody>
                  <a:tcPr marL="9525" marR="9525" marT="9525" marB="0" anchor="ctr"/>
                </a:tc>
                <a:extLst>
                  <a:ext uri="{0D108BD9-81ED-4DB2-BD59-A6C34878D82A}">
                    <a16:rowId xmlns:a16="http://schemas.microsoft.com/office/drawing/2014/main" val="2193929322"/>
                  </a:ext>
                </a:extLst>
              </a:tr>
              <a:tr h="0">
                <a:tc>
                  <a:txBody>
                    <a:bodyPr/>
                    <a:lstStyle/>
                    <a:p>
                      <a:pPr algn="l" fontAlgn="t"/>
                      <a:r>
                        <a:rPr lang="es-CO" sz="1100" b="1" u="none" strike="noStrike" dirty="0">
                          <a:effectLst/>
                        </a:rPr>
                        <a:t>Comuna 14</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extLst>
                  <a:ext uri="{0D108BD9-81ED-4DB2-BD59-A6C34878D82A}">
                    <a16:rowId xmlns:a16="http://schemas.microsoft.com/office/drawing/2014/main" val="2121309069"/>
                  </a:ext>
                </a:extLst>
              </a:tr>
              <a:tr h="0">
                <a:tc>
                  <a:txBody>
                    <a:bodyPr/>
                    <a:lstStyle/>
                    <a:p>
                      <a:pPr algn="l" fontAlgn="t"/>
                      <a:r>
                        <a:rPr lang="es-CO" sz="1100" b="1" u="none" strike="noStrike" dirty="0">
                          <a:effectLst/>
                        </a:rPr>
                        <a:t>Comuna 15</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extLst>
                  <a:ext uri="{0D108BD9-81ED-4DB2-BD59-A6C34878D82A}">
                    <a16:rowId xmlns:a16="http://schemas.microsoft.com/office/drawing/2014/main" val="2544251668"/>
                  </a:ext>
                </a:extLst>
              </a:tr>
              <a:tr h="0">
                <a:tc>
                  <a:txBody>
                    <a:bodyPr/>
                    <a:lstStyle/>
                    <a:p>
                      <a:pPr algn="l" fontAlgn="t"/>
                      <a:r>
                        <a:rPr lang="es-CO" sz="1100" b="1" u="none" strike="noStrike" dirty="0">
                          <a:effectLst/>
                        </a:rPr>
                        <a:t>Comuna 16</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313686002"/>
                  </a:ext>
                </a:extLst>
              </a:tr>
              <a:tr h="0">
                <a:tc>
                  <a:txBody>
                    <a:bodyPr/>
                    <a:lstStyle/>
                    <a:p>
                      <a:pPr algn="l" fontAlgn="t"/>
                      <a:r>
                        <a:rPr lang="es-CO" sz="1100" b="1" u="none" strike="noStrike" dirty="0">
                          <a:effectLst/>
                        </a:rPr>
                        <a:t>Comuna 17</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6%</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12%</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2066378449"/>
                  </a:ext>
                </a:extLst>
              </a:tr>
              <a:tr h="0">
                <a:tc>
                  <a:txBody>
                    <a:bodyPr/>
                    <a:lstStyle/>
                    <a:p>
                      <a:pPr algn="l" fontAlgn="t"/>
                      <a:r>
                        <a:rPr lang="es-CO" sz="1100" b="1" u="none" strike="noStrike" dirty="0">
                          <a:effectLst/>
                        </a:rPr>
                        <a:t>Comuna 18</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3118131115"/>
                  </a:ext>
                </a:extLst>
              </a:tr>
              <a:tr h="0">
                <a:tc>
                  <a:txBody>
                    <a:bodyPr/>
                    <a:lstStyle/>
                    <a:p>
                      <a:pPr algn="l" fontAlgn="t"/>
                      <a:r>
                        <a:rPr lang="es-CO" sz="1100" b="1" u="none" strike="noStrike" dirty="0">
                          <a:effectLst/>
                        </a:rPr>
                        <a:t>Comuna 19</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1930790128"/>
                  </a:ext>
                </a:extLst>
              </a:tr>
              <a:tr h="0">
                <a:tc>
                  <a:txBody>
                    <a:bodyPr/>
                    <a:lstStyle/>
                    <a:p>
                      <a:pPr algn="l" fontAlgn="t"/>
                      <a:r>
                        <a:rPr lang="es-CO" sz="1100" b="1" u="none" strike="noStrike" dirty="0">
                          <a:effectLst/>
                        </a:rPr>
                        <a:t>Comuna 20</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3%</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11%</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extLst>
                  <a:ext uri="{0D108BD9-81ED-4DB2-BD59-A6C34878D82A}">
                    <a16:rowId xmlns:a16="http://schemas.microsoft.com/office/drawing/2014/main" val="1366066002"/>
                  </a:ext>
                </a:extLst>
              </a:tr>
              <a:tr h="0">
                <a:tc>
                  <a:txBody>
                    <a:bodyPr/>
                    <a:lstStyle/>
                    <a:p>
                      <a:pPr algn="l" fontAlgn="t"/>
                      <a:r>
                        <a:rPr lang="es-CO" sz="1100" b="1" u="none" strike="noStrike" dirty="0">
                          <a:effectLst/>
                        </a:rPr>
                        <a:t>Comuna 21</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tc>
                  <a:txBody>
                    <a:bodyPr/>
                    <a:lstStyle/>
                    <a:p>
                      <a:pPr algn="ctr" fontAlgn="ctr"/>
                      <a:r>
                        <a:rPr lang="es-CO" sz="1100" b="0" i="0" u="none" strike="noStrike">
                          <a:solidFill>
                            <a:srgbClr val="000000"/>
                          </a:solidFill>
                          <a:effectLst/>
                          <a:latin typeface="+mn-lt"/>
                        </a:rPr>
                        <a:t>0%</a:t>
                      </a:r>
                    </a:p>
                  </a:txBody>
                  <a:tcPr marL="9525" marR="9525" marT="9525" marB="0" anchor="ctr"/>
                </a:tc>
                <a:tc>
                  <a:txBody>
                    <a:bodyPr/>
                    <a:lstStyle/>
                    <a:p>
                      <a:pPr algn="ctr" fontAlgn="ctr"/>
                      <a:r>
                        <a:rPr lang="es-CO" sz="1100" b="0" i="0" u="none" strike="noStrike">
                          <a:solidFill>
                            <a:srgbClr val="000000"/>
                          </a:solidFill>
                          <a:effectLst/>
                          <a:latin typeface="+mn-lt"/>
                        </a:rPr>
                        <a:t>1%</a:t>
                      </a:r>
                    </a:p>
                  </a:txBody>
                  <a:tcPr marL="9525" marR="9525" marT="9525" marB="0" anchor="ctr"/>
                </a:tc>
                <a:tc>
                  <a:txBody>
                    <a:bodyPr/>
                    <a:lstStyle/>
                    <a:p>
                      <a:pPr algn="ctr" fontAlgn="ctr"/>
                      <a:r>
                        <a:rPr lang="es-CO" sz="11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2675021771"/>
                  </a:ext>
                </a:extLst>
              </a:tr>
              <a:tr h="0">
                <a:tc>
                  <a:txBody>
                    <a:bodyPr/>
                    <a:lstStyle/>
                    <a:p>
                      <a:pPr algn="l" fontAlgn="t"/>
                      <a:r>
                        <a:rPr lang="es-CO" sz="1100" b="1" u="none" strike="noStrike" dirty="0">
                          <a:effectLst/>
                        </a:rPr>
                        <a:t>Comuna 22</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tc>
                  <a:txBody>
                    <a:bodyPr/>
                    <a:lstStyle/>
                    <a:p>
                      <a:pPr algn="ctr" fontAlgn="ctr"/>
                      <a:r>
                        <a:rPr lang="es-CO" sz="1100" b="0" i="0" u="none" strike="noStrike">
                          <a:solidFill>
                            <a:srgbClr val="000000"/>
                          </a:solidFill>
                          <a:effectLst/>
                          <a:latin typeface="+mn-lt"/>
                        </a:rPr>
                        <a:t>9%</a:t>
                      </a:r>
                    </a:p>
                  </a:txBody>
                  <a:tcPr marL="9525" marR="9525" marT="9525" marB="0" anchor="ctr"/>
                </a:tc>
                <a:tc>
                  <a:txBody>
                    <a:bodyPr/>
                    <a:lstStyle/>
                    <a:p>
                      <a:pPr algn="ctr" fontAlgn="ctr"/>
                      <a:r>
                        <a:rPr lang="es-CO" sz="1100" b="0" i="0" u="none" strike="noStrike">
                          <a:solidFill>
                            <a:srgbClr val="000000"/>
                          </a:solidFill>
                          <a:effectLst/>
                          <a:latin typeface="+mn-lt"/>
                        </a:rPr>
                        <a:t>5%</a:t>
                      </a:r>
                    </a:p>
                  </a:txBody>
                  <a:tcPr marL="9525" marR="9525" marT="9525" marB="0" anchor="ctr"/>
                </a:tc>
                <a:tc>
                  <a:txBody>
                    <a:bodyPr/>
                    <a:lstStyle/>
                    <a:p>
                      <a:pPr algn="ctr" fontAlgn="ctr"/>
                      <a:r>
                        <a:rPr lang="es-CO" sz="11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2055652175"/>
                  </a:ext>
                </a:extLst>
              </a:tr>
              <a:tr h="0">
                <a:tc>
                  <a:txBody>
                    <a:bodyPr/>
                    <a:lstStyle/>
                    <a:p>
                      <a:pPr algn="l" fontAlgn="t"/>
                      <a:r>
                        <a:rPr lang="es-CO" sz="1100" b="1" i="0" u="none" strike="noStrike" dirty="0">
                          <a:solidFill>
                            <a:srgbClr val="000000"/>
                          </a:solidFill>
                          <a:effectLst/>
                          <a:latin typeface="+mn-lt"/>
                        </a:rPr>
                        <a:t>Otros</a:t>
                      </a:r>
                    </a:p>
                  </a:txBody>
                  <a:tcPr marL="530" marR="530" marT="530" marB="0"/>
                </a:tc>
                <a:tc>
                  <a:txBody>
                    <a:bodyPr/>
                    <a:lstStyle/>
                    <a:p>
                      <a:pPr algn="ctr" fontAlgn="ctr"/>
                      <a:r>
                        <a:rPr lang="es-CO" sz="1100" b="0" i="0" u="none" strike="noStrike">
                          <a:solidFill>
                            <a:srgbClr val="000000"/>
                          </a:solidFill>
                          <a:effectLst/>
                          <a:latin typeface="+mn-lt"/>
                        </a:rPr>
                        <a:t>15%</a:t>
                      </a:r>
                    </a:p>
                  </a:txBody>
                  <a:tcPr marL="9525" marR="9525" marT="9525" marB="0" anchor="ctr"/>
                </a:tc>
                <a:tc>
                  <a:txBody>
                    <a:bodyPr/>
                    <a:lstStyle/>
                    <a:p>
                      <a:pPr algn="ctr" fontAlgn="ctr"/>
                      <a:r>
                        <a:rPr lang="es-CO" sz="1100" b="0" i="0" u="none" strike="noStrike">
                          <a:solidFill>
                            <a:srgbClr val="000000"/>
                          </a:solidFill>
                          <a:effectLst/>
                          <a:latin typeface="+mn-lt"/>
                        </a:rPr>
                        <a:t>21%</a:t>
                      </a:r>
                    </a:p>
                  </a:txBody>
                  <a:tcPr marL="9525" marR="9525" marT="9525" marB="0" anchor="ctr"/>
                </a:tc>
                <a:tc>
                  <a:txBody>
                    <a:bodyPr/>
                    <a:lstStyle/>
                    <a:p>
                      <a:pPr algn="ctr" fontAlgn="ctr"/>
                      <a:r>
                        <a:rPr lang="es-CO" sz="1100" b="0" i="0" u="none" strike="noStrike">
                          <a:solidFill>
                            <a:srgbClr val="000000"/>
                          </a:solidFill>
                          <a:effectLst/>
                          <a:latin typeface="+mn-lt"/>
                        </a:rPr>
                        <a:t>7%</a:t>
                      </a:r>
                    </a:p>
                  </a:txBody>
                  <a:tcPr marL="9525" marR="9525" marT="9525" marB="0" anchor="ctr"/>
                </a:tc>
                <a:tc>
                  <a:txBody>
                    <a:bodyPr/>
                    <a:lstStyle/>
                    <a:p>
                      <a:pPr algn="ctr" fontAlgn="ctr"/>
                      <a:r>
                        <a:rPr lang="es-CO" sz="1100" b="0" i="0" u="none" strike="noStrike">
                          <a:solidFill>
                            <a:srgbClr val="000000"/>
                          </a:solidFill>
                          <a:effectLst/>
                          <a:latin typeface="+mn-lt"/>
                        </a:rPr>
                        <a:t>13%</a:t>
                      </a:r>
                    </a:p>
                  </a:txBody>
                  <a:tcPr marL="9525" marR="9525" marT="9525" marB="0" anchor="ctr"/>
                </a:tc>
                <a:tc>
                  <a:txBody>
                    <a:bodyPr/>
                    <a:lstStyle/>
                    <a:p>
                      <a:pPr algn="ctr" fontAlgn="ctr"/>
                      <a:r>
                        <a:rPr lang="es-CO" sz="1100" b="0" i="0" u="none" strike="noStrike">
                          <a:solidFill>
                            <a:srgbClr val="000000"/>
                          </a:solidFill>
                          <a:effectLst/>
                          <a:latin typeface="+mn-lt"/>
                        </a:rPr>
                        <a:t>16%</a:t>
                      </a:r>
                    </a:p>
                  </a:txBody>
                  <a:tcPr marL="9525" marR="9525" marT="9525" marB="0" anchor="ctr"/>
                </a:tc>
                <a:extLst>
                  <a:ext uri="{0D108BD9-81ED-4DB2-BD59-A6C34878D82A}">
                    <a16:rowId xmlns:a16="http://schemas.microsoft.com/office/drawing/2014/main" val="2111313595"/>
                  </a:ext>
                </a:extLst>
              </a:tr>
              <a:tr h="0">
                <a:tc>
                  <a:txBody>
                    <a:bodyPr/>
                    <a:lstStyle/>
                    <a:p>
                      <a:pPr algn="l" fontAlgn="t"/>
                      <a:r>
                        <a:rPr lang="es-CO" sz="1100" b="1" u="none" strike="noStrike" dirty="0">
                          <a:effectLst/>
                        </a:rPr>
                        <a:t>Total</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tc>
                  <a:txBody>
                    <a:bodyPr/>
                    <a:lstStyle/>
                    <a:p>
                      <a:pPr algn="ctr" fontAlgn="ctr"/>
                      <a:r>
                        <a:rPr lang="es-CO" sz="1100" b="0" i="0" u="none" strike="noStrike">
                          <a:solidFill>
                            <a:srgbClr val="000000"/>
                          </a:solidFill>
                          <a:effectLst/>
                          <a:latin typeface="+mn-lt"/>
                        </a:rPr>
                        <a:t>100%</a:t>
                      </a:r>
                    </a:p>
                  </a:txBody>
                  <a:tcPr marL="9525" marR="9525" marT="9525" marB="0" anchor="ctr"/>
                </a:tc>
                <a:extLst>
                  <a:ext uri="{0D108BD9-81ED-4DB2-BD59-A6C34878D82A}">
                    <a16:rowId xmlns:a16="http://schemas.microsoft.com/office/drawing/2014/main" val="1101800190"/>
                  </a:ext>
                </a:extLst>
              </a:tr>
              <a:tr h="0">
                <a:tc>
                  <a:txBody>
                    <a:bodyPr/>
                    <a:lstStyle/>
                    <a:p>
                      <a:pPr algn="l" fontAlgn="t"/>
                      <a:r>
                        <a:rPr lang="es-CO" sz="1100" b="1" u="none" strike="noStrike" dirty="0">
                          <a:effectLst/>
                        </a:rPr>
                        <a:t>Base Expandida</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1" i="0" u="none" strike="noStrike" dirty="0">
                          <a:solidFill>
                            <a:srgbClr val="000000"/>
                          </a:solidFill>
                          <a:effectLst/>
                          <a:latin typeface="+mn-lt"/>
                        </a:rPr>
                        <a:t>1.652.557</a:t>
                      </a:r>
                    </a:p>
                  </a:txBody>
                  <a:tcPr marL="9525" marR="9525" marT="9525" marB="0" anchor="ctr"/>
                </a:tc>
                <a:tc>
                  <a:txBody>
                    <a:bodyPr/>
                    <a:lstStyle/>
                    <a:p>
                      <a:pPr algn="ctr" fontAlgn="ctr"/>
                      <a:r>
                        <a:rPr lang="es-CO" sz="1100" b="1" i="0" u="none" strike="noStrike" dirty="0">
                          <a:solidFill>
                            <a:srgbClr val="000000"/>
                          </a:solidFill>
                          <a:effectLst/>
                          <a:latin typeface="+mn-lt"/>
                        </a:rPr>
                        <a:t>385.273</a:t>
                      </a:r>
                    </a:p>
                  </a:txBody>
                  <a:tcPr marL="9525" marR="9525" marT="9525" marB="0" anchor="ctr"/>
                </a:tc>
                <a:tc>
                  <a:txBody>
                    <a:bodyPr/>
                    <a:lstStyle/>
                    <a:p>
                      <a:pPr algn="ctr" fontAlgn="ctr"/>
                      <a:r>
                        <a:rPr lang="es-CO" sz="1100" b="1" i="0" u="none" strike="noStrike" dirty="0">
                          <a:solidFill>
                            <a:srgbClr val="000000"/>
                          </a:solidFill>
                          <a:effectLst/>
                          <a:latin typeface="+mn-lt"/>
                        </a:rPr>
                        <a:t>182.481</a:t>
                      </a:r>
                    </a:p>
                  </a:txBody>
                  <a:tcPr marL="9525" marR="9525" marT="9525" marB="0" anchor="ctr"/>
                </a:tc>
                <a:tc>
                  <a:txBody>
                    <a:bodyPr/>
                    <a:lstStyle/>
                    <a:p>
                      <a:pPr algn="ctr" fontAlgn="ctr"/>
                      <a:r>
                        <a:rPr lang="es-CO" sz="1100" b="1" i="0" u="none" strike="noStrike" dirty="0">
                          <a:solidFill>
                            <a:srgbClr val="000000"/>
                          </a:solidFill>
                          <a:effectLst/>
                          <a:latin typeface="+mn-lt"/>
                        </a:rPr>
                        <a:t>414.957</a:t>
                      </a:r>
                    </a:p>
                  </a:txBody>
                  <a:tcPr marL="9525" marR="9525" marT="9525" marB="0" anchor="ctr"/>
                </a:tc>
                <a:tc>
                  <a:txBody>
                    <a:bodyPr/>
                    <a:lstStyle/>
                    <a:p>
                      <a:pPr algn="ctr" fontAlgn="ctr"/>
                      <a:r>
                        <a:rPr lang="es-CO" sz="1100" b="1" i="0" u="none" strike="noStrike" dirty="0">
                          <a:solidFill>
                            <a:srgbClr val="000000"/>
                          </a:solidFill>
                          <a:effectLst/>
                          <a:latin typeface="+mn-lt"/>
                        </a:rPr>
                        <a:t>669.847</a:t>
                      </a:r>
                    </a:p>
                  </a:txBody>
                  <a:tcPr marL="9525" marR="9525" marT="9525" marB="0" anchor="ctr"/>
                </a:tc>
                <a:extLst>
                  <a:ext uri="{0D108BD9-81ED-4DB2-BD59-A6C34878D82A}">
                    <a16:rowId xmlns:a16="http://schemas.microsoft.com/office/drawing/2014/main" val="2757879604"/>
                  </a:ext>
                </a:extLst>
              </a:tr>
              <a:tr h="0">
                <a:tc>
                  <a:txBody>
                    <a:bodyPr/>
                    <a:lstStyle/>
                    <a:p>
                      <a:pPr algn="l" fontAlgn="t"/>
                      <a:r>
                        <a:rPr lang="es-CO" sz="1100" b="1" u="none" strike="noStrike" dirty="0">
                          <a:effectLst/>
                        </a:rPr>
                        <a:t>Base Total Encuestados</a:t>
                      </a:r>
                      <a:endParaRPr lang="es-CO" sz="1100" b="1" i="0" u="none" strike="noStrike" dirty="0">
                        <a:solidFill>
                          <a:srgbClr val="000000"/>
                        </a:solidFill>
                        <a:effectLst/>
                        <a:latin typeface="+mn-lt"/>
                      </a:endParaRPr>
                    </a:p>
                  </a:txBody>
                  <a:tcPr marL="530" marR="530" marT="530" marB="0"/>
                </a:tc>
                <a:tc>
                  <a:txBody>
                    <a:bodyPr/>
                    <a:lstStyle/>
                    <a:p>
                      <a:pPr algn="ctr" fontAlgn="ctr"/>
                      <a:r>
                        <a:rPr lang="es-CO" sz="1100" b="1" i="0" u="none" strike="noStrike">
                          <a:solidFill>
                            <a:srgbClr val="000000"/>
                          </a:solidFill>
                          <a:effectLst/>
                          <a:latin typeface="+mn-lt"/>
                        </a:rPr>
                        <a:t>435</a:t>
                      </a:r>
                    </a:p>
                  </a:txBody>
                  <a:tcPr marL="9525" marR="9525" marT="9525" marB="0" anchor="ctr"/>
                </a:tc>
                <a:tc>
                  <a:txBody>
                    <a:bodyPr/>
                    <a:lstStyle/>
                    <a:p>
                      <a:pPr algn="ctr" fontAlgn="ctr"/>
                      <a:r>
                        <a:rPr lang="es-CO" sz="1100" b="1" i="0" u="none" strike="noStrike">
                          <a:solidFill>
                            <a:srgbClr val="000000"/>
                          </a:solidFill>
                          <a:effectLst/>
                          <a:latin typeface="+mn-lt"/>
                        </a:rPr>
                        <a:t>89</a:t>
                      </a:r>
                    </a:p>
                  </a:txBody>
                  <a:tcPr marL="9525" marR="9525" marT="9525" marB="0" anchor="ctr"/>
                </a:tc>
                <a:tc>
                  <a:txBody>
                    <a:bodyPr/>
                    <a:lstStyle/>
                    <a:p>
                      <a:pPr algn="ctr" fontAlgn="ctr"/>
                      <a:r>
                        <a:rPr lang="es-CO" sz="1100" b="1" i="0" u="none" strike="noStrike">
                          <a:solidFill>
                            <a:srgbClr val="000000"/>
                          </a:solidFill>
                          <a:effectLst/>
                          <a:latin typeface="+mn-lt"/>
                        </a:rPr>
                        <a:t>42</a:t>
                      </a:r>
                    </a:p>
                  </a:txBody>
                  <a:tcPr marL="9525" marR="9525" marT="9525" marB="0" anchor="ctr"/>
                </a:tc>
                <a:tc>
                  <a:txBody>
                    <a:bodyPr/>
                    <a:lstStyle/>
                    <a:p>
                      <a:pPr algn="ctr" fontAlgn="ctr"/>
                      <a:r>
                        <a:rPr lang="es-CO" sz="1100" b="1" i="0" u="none" strike="noStrike">
                          <a:solidFill>
                            <a:srgbClr val="000000"/>
                          </a:solidFill>
                          <a:effectLst/>
                          <a:latin typeface="+mn-lt"/>
                        </a:rPr>
                        <a:t>171</a:t>
                      </a:r>
                    </a:p>
                  </a:txBody>
                  <a:tcPr marL="9525" marR="9525" marT="9525" marB="0" anchor="ctr"/>
                </a:tc>
                <a:tc>
                  <a:txBody>
                    <a:bodyPr/>
                    <a:lstStyle/>
                    <a:p>
                      <a:pPr algn="ctr" fontAlgn="ctr"/>
                      <a:r>
                        <a:rPr lang="es-CO" sz="1100" b="1" i="0" u="none" strike="noStrike" dirty="0">
                          <a:solidFill>
                            <a:srgbClr val="000000"/>
                          </a:solidFill>
                          <a:effectLst/>
                          <a:latin typeface="+mn-lt"/>
                        </a:rPr>
                        <a:t>133</a:t>
                      </a:r>
                    </a:p>
                  </a:txBody>
                  <a:tcPr marL="9525" marR="9525" marT="9525" marB="0" anchor="ctr"/>
                </a:tc>
                <a:extLst>
                  <a:ext uri="{0D108BD9-81ED-4DB2-BD59-A6C34878D82A}">
                    <a16:rowId xmlns:a16="http://schemas.microsoft.com/office/drawing/2014/main" val="1511577814"/>
                  </a:ext>
                </a:extLst>
              </a:tr>
            </a:tbl>
          </a:graphicData>
        </a:graphic>
      </p:graphicFrame>
    </p:spTree>
    <p:extLst>
      <p:ext uri="{BB962C8B-B14F-4D97-AF65-F5344CB8AC3E}">
        <p14:creationId xmlns:p14="http://schemas.microsoft.com/office/powerpoint/2010/main" val="28316715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96</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 DESTINOS VISITADOS</a:t>
            </a:r>
          </a:p>
          <a:p>
            <a:pPr marL="8573" marR="3429">
              <a:spcBef>
                <a:spcPts val="68"/>
              </a:spcBef>
            </a:pPr>
            <a:r>
              <a:rPr lang="es-MX" sz="2363" spc="101" dirty="0">
                <a:solidFill>
                  <a:schemeClr val="accent3">
                    <a:lumMod val="75000"/>
                  </a:schemeClr>
                </a:solidFill>
                <a:latin typeface="+mn-lt"/>
              </a:rPr>
              <a:t>USUALMENTE</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¿Cuántos destinos distintos visita usualmente en un día típico fuera de su hogar?</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3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111934182"/>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1274149204"/>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470393097"/>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064087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97</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695400"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19"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 DESTINOS VISITADOS</a:t>
            </a:r>
          </a:p>
          <a:p>
            <a:pPr marL="8573" marR="3429">
              <a:spcBef>
                <a:spcPts val="68"/>
              </a:spcBef>
            </a:pPr>
            <a:r>
              <a:rPr lang="es-MX" sz="2363" spc="101" dirty="0">
                <a:solidFill>
                  <a:schemeClr val="accent3">
                    <a:lumMod val="75000"/>
                  </a:schemeClr>
                </a:solidFill>
                <a:latin typeface="+mn-lt"/>
              </a:rPr>
              <a:t>USUALMENTE</a:t>
            </a:r>
            <a:endParaRPr lang="es-MX" sz="2363" spc="84" dirty="0">
              <a:solidFill>
                <a:schemeClr val="accent3">
                  <a:lumMod val="75000"/>
                </a:schemeClr>
              </a:solidFill>
              <a:latin typeface="+mn-lt"/>
            </a:endParaRPr>
          </a:p>
        </p:txBody>
      </p:sp>
      <p:sp>
        <p:nvSpPr>
          <p:cNvPr id="21"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¿Cuántos destinos distintos visita usualmente en un día típico fuera de su hogar?</a:t>
            </a:r>
          </a:p>
        </p:txBody>
      </p:sp>
      <p:graphicFrame>
        <p:nvGraphicFramePr>
          <p:cNvPr id="26"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953821579"/>
              </p:ext>
            </p:extLst>
          </p:nvPr>
        </p:nvGraphicFramePr>
        <p:xfrm>
          <a:off x="-9668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1487878583"/>
              </p:ext>
            </p:extLst>
          </p:nvPr>
        </p:nvGraphicFramePr>
        <p:xfrm>
          <a:off x="4832814" y="1772816"/>
          <a:ext cx="7023826" cy="1689530"/>
        </p:xfrm>
        <a:graphic>
          <a:graphicData uri="http://schemas.openxmlformats.org/drawingml/2006/table">
            <a:tbl>
              <a:tblPr>
                <a:tableStyleId>{69C7853C-536D-4A76-A0AE-DD22124D55A5}</a:tableStyleId>
              </a:tblPr>
              <a:tblGrid>
                <a:gridCol w="1983826">
                  <a:extLst>
                    <a:ext uri="{9D8B030D-6E8A-4147-A177-3AD203B41FA5}">
                      <a16:colId xmlns:a16="http://schemas.microsoft.com/office/drawing/2014/main" val="1296681918"/>
                    </a:ext>
                  </a:extLst>
                </a:gridCol>
                <a:gridCol w="720000">
                  <a:extLst>
                    <a:ext uri="{9D8B030D-6E8A-4147-A177-3AD203B41FA5}">
                      <a16:colId xmlns:a16="http://schemas.microsoft.com/office/drawing/2014/main" val="3032339291"/>
                    </a:ext>
                  </a:extLst>
                </a:gridCol>
                <a:gridCol w="720000">
                  <a:extLst>
                    <a:ext uri="{9D8B030D-6E8A-4147-A177-3AD203B41FA5}">
                      <a16:colId xmlns:a16="http://schemas.microsoft.com/office/drawing/2014/main" val="2323113939"/>
                    </a:ext>
                  </a:extLst>
                </a:gridCol>
                <a:gridCol w="720000">
                  <a:extLst>
                    <a:ext uri="{9D8B030D-6E8A-4147-A177-3AD203B41FA5}">
                      <a16:colId xmlns:a16="http://schemas.microsoft.com/office/drawing/2014/main" val="1474435473"/>
                    </a:ext>
                  </a:extLst>
                </a:gridCol>
                <a:gridCol w="720000">
                  <a:extLst>
                    <a:ext uri="{9D8B030D-6E8A-4147-A177-3AD203B41FA5}">
                      <a16:colId xmlns:a16="http://schemas.microsoft.com/office/drawing/2014/main" val="4115344534"/>
                    </a:ext>
                  </a:extLst>
                </a:gridCol>
                <a:gridCol w="720000">
                  <a:extLst>
                    <a:ext uri="{9D8B030D-6E8A-4147-A177-3AD203B41FA5}">
                      <a16:colId xmlns:a16="http://schemas.microsoft.com/office/drawing/2014/main" val="254326432"/>
                    </a:ext>
                  </a:extLst>
                </a:gridCol>
                <a:gridCol w="720000">
                  <a:extLst>
                    <a:ext uri="{9D8B030D-6E8A-4147-A177-3AD203B41FA5}">
                      <a16:colId xmlns:a16="http://schemas.microsoft.com/office/drawing/2014/main" val="4065558596"/>
                    </a:ext>
                  </a:extLst>
                </a:gridCol>
                <a:gridCol w="720000">
                  <a:extLst>
                    <a:ext uri="{9D8B030D-6E8A-4147-A177-3AD203B41FA5}">
                      <a16:colId xmlns:a16="http://schemas.microsoft.com/office/drawing/2014/main" val="1656686915"/>
                    </a:ext>
                  </a:extLst>
                </a:gridCol>
              </a:tblGrid>
              <a:tr h="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313" marR="1313" marT="1313"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313" marR="1313" marT="1313" marB="0" anchor="ctr"/>
                </a:tc>
                <a:tc gridSpan="6">
                  <a:txBody>
                    <a:bodyPr/>
                    <a:lstStyle/>
                    <a:p>
                      <a:pPr algn="ctr" fontAlgn="b"/>
                      <a:r>
                        <a:rPr lang="es-CO" sz="1100" b="1" u="none" strike="noStrike" dirty="0">
                          <a:effectLst/>
                        </a:rPr>
                        <a:t>Rango Edad</a:t>
                      </a:r>
                      <a:endParaRPr lang="es-CO" sz="1100" b="1" i="0" u="none" strike="noStrike" dirty="0">
                        <a:solidFill>
                          <a:srgbClr val="000000"/>
                        </a:solidFill>
                        <a:effectLst/>
                        <a:latin typeface="+mn-lt"/>
                      </a:endParaRPr>
                    </a:p>
                  </a:txBody>
                  <a:tcPr marL="1313" marR="1313" marT="131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006847"/>
                  </a:ext>
                </a:extLst>
              </a:tr>
              <a:tr h="48936">
                <a:tc vMerge="1">
                  <a:txBody>
                    <a:bodyPr/>
                    <a:lstStyle/>
                    <a:p>
                      <a:endParaRPr lang="en-US"/>
                    </a:p>
                  </a:txBody>
                  <a:tcPr/>
                </a:tc>
                <a:tc vMerge="1">
                  <a:txBody>
                    <a:bodyPr/>
                    <a:lstStyle/>
                    <a:p>
                      <a:endParaRPr lang="en-US"/>
                    </a:p>
                  </a:txBody>
                  <a:tcPr/>
                </a:tc>
                <a:tc>
                  <a:txBody>
                    <a:bodyPr/>
                    <a:lstStyle/>
                    <a:p>
                      <a:pPr algn="ctr" fontAlgn="b"/>
                      <a:r>
                        <a:rPr lang="es-CO" sz="1100" b="1" u="none" strike="noStrike">
                          <a:effectLst/>
                        </a:rPr>
                        <a:t>18 - 24 años</a:t>
                      </a:r>
                      <a:endParaRPr lang="es-CO" sz="1100" b="1" i="0" u="none" strike="noStrike">
                        <a:solidFill>
                          <a:srgbClr val="000000"/>
                        </a:solidFill>
                        <a:effectLst/>
                        <a:latin typeface="+mn-lt"/>
                      </a:endParaRPr>
                    </a:p>
                  </a:txBody>
                  <a:tcPr marL="1313" marR="1313" marT="1313"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313" marR="1313" marT="1313"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313" marR="1313" marT="1313"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313" marR="1313" marT="1313"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313" marR="1313" marT="1313"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313" marR="1313" marT="1313" marB="0" anchor="b"/>
                </a:tc>
                <a:extLst>
                  <a:ext uri="{0D108BD9-81ED-4DB2-BD59-A6C34878D82A}">
                    <a16:rowId xmlns:a16="http://schemas.microsoft.com/office/drawing/2014/main" val="1948085737"/>
                  </a:ext>
                </a:extLst>
              </a:tr>
              <a:tr h="0">
                <a:tc>
                  <a:txBody>
                    <a:bodyPr/>
                    <a:lstStyle/>
                    <a:p>
                      <a:pPr algn="r" fontAlgn="t"/>
                      <a:r>
                        <a:rPr lang="es-CO" sz="1100" b="1" u="none" strike="noStrike" dirty="0">
                          <a:effectLst/>
                        </a:rPr>
                        <a:t>Uno</a:t>
                      </a:r>
                      <a:endParaRPr lang="es-CO" sz="1100" b="1" i="0" u="none" strike="noStrike" dirty="0">
                        <a:solidFill>
                          <a:srgbClr val="000000"/>
                        </a:solidFill>
                        <a:effectLst/>
                        <a:latin typeface="+mn-lt"/>
                      </a:endParaRPr>
                    </a:p>
                  </a:txBody>
                  <a:tcPr marL="1313" marR="1313" marT="1313" marB="0"/>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42%</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43%</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3468508951"/>
                  </a:ext>
                </a:extLst>
              </a:tr>
              <a:tr h="0">
                <a:tc>
                  <a:txBody>
                    <a:bodyPr/>
                    <a:lstStyle/>
                    <a:p>
                      <a:pPr algn="r" fontAlgn="t"/>
                      <a:r>
                        <a:rPr lang="es-CO" sz="1100" b="1" u="none" strike="noStrike" dirty="0">
                          <a:effectLst/>
                        </a:rPr>
                        <a:t>Dos</a:t>
                      </a:r>
                      <a:endParaRPr lang="es-CO" sz="1100" b="1" i="0" u="none" strike="noStrike" dirty="0">
                        <a:solidFill>
                          <a:srgbClr val="000000"/>
                        </a:solidFill>
                        <a:effectLst/>
                        <a:latin typeface="+mn-lt"/>
                      </a:endParaRPr>
                    </a:p>
                  </a:txBody>
                  <a:tcPr marL="1313" marR="1313" marT="1313" marB="0"/>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33%</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36%</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28%</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34%</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25%</a:t>
                      </a:r>
                      <a:endParaRPr lang="es-CO" sz="1100" b="0"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2240283990"/>
                  </a:ext>
                </a:extLst>
              </a:tr>
              <a:tr h="0">
                <a:tc>
                  <a:txBody>
                    <a:bodyPr/>
                    <a:lstStyle/>
                    <a:p>
                      <a:pPr algn="r" fontAlgn="t"/>
                      <a:r>
                        <a:rPr lang="es-CO" sz="1100" b="1" u="none" strike="noStrike" dirty="0">
                          <a:effectLst/>
                        </a:rPr>
                        <a:t>Tres</a:t>
                      </a:r>
                      <a:endParaRPr lang="es-CO" sz="1100" b="1" i="0" u="none" strike="noStrike" dirty="0">
                        <a:solidFill>
                          <a:srgbClr val="000000"/>
                        </a:solidFill>
                        <a:effectLst/>
                        <a:latin typeface="+mn-lt"/>
                      </a:endParaRPr>
                    </a:p>
                  </a:txBody>
                  <a:tcPr marL="1313" marR="1313" marT="1313" marB="0"/>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7%</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8%</a:t>
                      </a:r>
                      <a:endParaRPr lang="es-CO" sz="1100" b="0"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4204650446"/>
                  </a:ext>
                </a:extLst>
              </a:tr>
              <a:tr h="0">
                <a:tc>
                  <a:txBody>
                    <a:bodyPr/>
                    <a:lstStyle/>
                    <a:p>
                      <a:pPr algn="r" fontAlgn="t"/>
                      <a:r>
                        <a:rPr lang="es-CO" sz="1100" b="1" u="none" strike="noStrike">
                          <a:effectLst/>
                        </a:rPr>
                        <a:t>Cuatro o más</a:t>
                      </a:r>
                      <a:endParaRPr lang="es-CO" sz="1100" b="1" i="0" u="none" strike="noStrike">
                        <a:solidFill>
                          <a:srgbClr val="000000"/>
                        </a:solidFill>
                        <a:effectLst/>
                        <a:latin typeface="+mn-lt"/>
                      </a:endParaRPr>
                    </a:p>
                  </a:txBody>
                  <a:tcPr marL="1313" marR="1313" marT="1313" marB="0"/>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4%</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12%</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16%</a:t>
                      </a:r>
                      <a:endParaRPr lang="es-CO" sz="1100" b="0"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3939826959"/>
                  </a:ext>
                </a:extLst>
              </a:tr>
              <a:tr h="48936">
                <a:tc>
                  <a:txBody>
                    <a:bodyPr/>
                    <a:lstStyle/>
                    <a:p>
                      <a:pPr algn="r" fontAlgn="t"/>
                      <a:r>
                        <a:rPr lang="es-MX" sz="1100" b="1" u="none" strike="noStrike">
                          <a:effectLst/>
                        </a:rPr>
                        <a:t>No salgo del hogar con frecuencia</a:t>
                      </a:r>
                      <a:endParaRPr lang="es-MX" sz="1100" b="1" i="0" u="none" strike="noStrike">
                        <a:solidFill>
                          <a:srgbClr val="000000"/>
                        </a:solidFill>
                        <a:effectLst/>
                        <a:latin typeface="+mn-lt"/>
                      </a:endParaRPr>
                    </a:p>
                  </a:txBody>
                  <a:tcPr marL="1313" marR="1313" marT="1313" marB="0"/>
                </a:tc>
                <a:tc>
                  <a:txBody>
                    <a:bodyPr/>
                    <a:lstStyle/>
                    <a:p>
                      <a:pPr algn="ctr" fontAlgn="ctr"/>
                      <a:r>
                        <a:rPr lang="es-CO" sz="1100" u="none" strike="noStrike">
                          <a:effectLst/>
                        </a:rPr>
                        <a:t>13%</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9%</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313" marR="1313" marT="1313"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2027573801"/>
                  </a:ext>
                </a:extLst>
              </a:tr>
              <a:tr h="0">
                <a:tc>
                  <a:txBody>
                    <a:bodyPr/>
                    <a:lstStyle/>
                    <a:p>
                      <a:pPr algn="r" fontAlgn="t"/>
                      <a:r>
                        <a:rPr lang="es-CO" sz="1100" b="1" u="none" strike="noStrike">
                          <a:effectLst/>
                        </a:rPr>
                        <a:t>Total</a:t>
                      </a:r>
                      <a:endParaRPr lang="es-CO" sz="1100" b="1" i="0" u="none" strike="noStrike">
                        <a:solidFill>
                          <a:srgbClr val="000000"/>
                        </a:solidFill>
                        <a:effectLst/>
                        <a:latin typeface="+mn-lt"/>
                      </a:endParaRPr>
                    </a:p>
                  </a:txBody>
                  <a:tcPr marL="1313" marR="1313" marT="1313" marB="0"/>
                </a:tc>
                <a:tc>
                  <a:txBody>
                    <a:bodyPr/>
                    <a:lstStyle/>
                    <a:p>
                      <a:pPr algn="ctr" fontAlgn="ctr"/>
                      <a:r>
                        <a:rPr lang="es-CO" sz="1100" b="1" u="none" strike="noStrike" dirty="0">
                          <a:effectLst/>
                        </a:rPr>
                        <a:t>100%</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100%</a:t>
                      </a:r>
                      <a:endParaRPr lang="es-CO" sz="1100" b="1"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1859953158"/>
                  </a:ext>
                </a:extLst>
              </a:tr>
              <a:tr h="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313" marR="1313" marT="1313" marB="0"/>
                </a:tc>
                <a:tc>
                  <a:txBody>
                    <a:bodyPr/>
                    <a:lstStyle/>
                    <a:p>
                      <a:pPr algn="ctr" fontAlgn="ctr"/>
                      <a:r>
                        <a:rPr lang="es-CO" sz="1100" b="1" u="none" strike="noStrike">
                          <a:effectLst/>
                        </a:rPr>
                        <a:t>1.652.557</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a:effectLst/>
                        </a:rPr>
                        <a:t>294.934</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1313" marR="1313" marT="1313" marB="0" anchor="ctr"/>
                </a:tc>
                <a:extLst>
                  <a:ext uri="{0D108BD9-81ED-4DB2-BD59-A6C34878D82A}">
                    <a16:rowId xmlns:a16="http://schemas.microsoft.com/office/drawing/2014/main" val="3194102102"/>
                  </a:ext>
                </a:extLst>
              </a:tr>
              <a:tr h="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313" marR="1313" marT="1313"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313" marR="1313" marT="1313"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313" marR="1313" marT="1313" marB="0" anchor="ctr"/>
                </a:tc>
                <a:extLst>
                  <a:ext uri="{0D108BD9-81ED-4DB2-BD59-A6C34878D82A}">
                    <a16:rowId xmlns:a16="http://schemas.microsoft.com/office/drawing/2014/main" val="2319674495"/>
                  </a:ext>
                </a:extLst>
              </a:tr>
            </a:tbl>
          </a:graphicData>
        </a:graphic>
      </p:graphicFrame>
    </p:spTree>
    <p:extLst>
      <p:ext uri="{BB962C8B-B14F-4D97-AF65-F5344CB8AC3E}">
        <p14:creationId xmlns:p14="http://schemas.microsoft.com/office/powerpoint/2010/main" val="3424202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98</a:t>
            </a:fld>
            <a:endParaRPr sz="1350" dirty="0">
              <a:solidFill>
                <a:schemeClr val="accent3">
                  <a:lumMod val="75000"/>
                </a:schemeClr>
              </a:solidFill>
              <a:latin typeface="Calibri"/>
              <a:cs typeface="Calibri"/>
            </a:endParaRPr>
          </a:p>
        </p:txBody>
      </p:sp>
      <p:sp>
        <p:nvSpPr>
          <p:cNvPr id="41"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DISTANCIA PROMEDIO</a:t>
            </a:r>
          </a:p>
          <a:p>
            <a:pPr marL="8573" marR="3429">
              <a:spcBef>
                <a:spcPts val="68"/>
              </a:spcBef>
            </a:pPr>
            <a:r>
              <a:rPr lang="es-MX" sz="2363" spc="101" dirty="0">
                <a:solidFill>
                  <a:schemeClr val="accent3">
                    <a:lumMod val="75000"/>
                  </a:schemeClr>
                </a:solidFill>
                <a:latin typeface="+mn-lt"/>
              </a:rPr>
              <a:t>RECORRIDO MÁS FRECUENTE</a:t>
            </a:r>
            <a:endParaRPr lang="es-MX" sz="2363" spc="84" dirty="0">
              <a:solidFill>
                <a:schemeClr val="accent3">
                  <a:lumMod val="75000"/>
                </a:schemeClr>
              </a:solidFill>
              <a:latin typeface="+mn-lt"/>
            </a:endParaRPr>
          </a:p>
        </p:txBody>
      </p:sp>
      <p:sp>
        <p:nvSpPr>
          <p:cNvPr id="4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la distancia promedio que usted recorre entre su hogar y su destino final, en su recorrido más frecuente?</a:t>
            </a:r>
          </a:p>
        </p:txBody>
      </p:sp>
      <p:sp>
        <p:nvSpPr>
          <p:cNvPr id="34" name="object 4">
            <a:extLst>
              <a:ext uri="{FF2B5EF4-FFF2-40B4-BE49-F238E27FC236}">
                <a16:creationId xmlns:a16="http://schemas.microsoft.com/office/drawing/2014/main" id="{A7157F5C-9DC2-425E-A31F-74B0C3BE6816}"/>
              </a:ext>
            </a:extLst>
          </p:cNvPr>
          <p:cNvSpPr txBox="1"/>
          <p:nvPr/>
        </p:nvSpPr>
        <p:spPr>
          <a:xfrm>
            <a:off x="983432"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TOTAL</a:t>
            </a:r>
            <a:endParaRPr lang="es-CO" sz="1300" dirty="0">
              <a:solidFill>
                <a:schemeClr val="accent3">
                  <a:lumMod val="75000"/>
                </a:schemeClr>
              </a:solidFill>
              <a:latin typeface="Calibri"/>
              <a:cs typeface="Calibri"/>
            </a:endParaRPr>
          </a:p>
        </p:txBody>
      </p:sp>
      <p:sp>
        <p:nvSpPr>
          <p:cNvPr id="35" name="object 4">
            <a:extLst>
              <a:ext uri="{FF2B5EF4-FFF2-40B4-BE49-F238E27FC236}">
                <a16:creationId xmlns:a16="http://schemas.microsoft.com/office/drawing/2014/main" id="{FC66D8EB-E0AF-40E7-8EE1-0C25FBC9B55C}"/>
              </a:ext>
            </a:extLst>
          </p:cNvPr>
          <p:cNvSpPr txBox="1"/>
          <p:nvPr/>
        </p:nvSpPr>
        <p:spPr>
          <a:xfrm>
            <a:off x="5047333" y="1694525"/>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GÉNERO</a:t>
            </a:r>
            <a:endParaRPr lang="es-CO" sz="1300" dirty="0">
              <a:solidFill>
                <a:schemeClr val="accent3">
                  <a:lumMod val="75000"/>
                </a:schemeClr>
              </a:solidFill>
              <a:latin typeface="Calibri"/>
              <a:cs typeface="Calibri"/>
            </a:endParaRPr>
          </a:p>
        </p:txBody>
      </p:sp>
      <p:sp>
        <p:nvSpPr>
          <p:cNvPr id="36" name="Rectángulo 35">
            <a:extLst>
              <a:ext uri="{FF2B5EF4-FFF2-40B4-BE49-F238E27FC236}">
                <a16:creationId xmlns:a16="http://schemas.microsoft.com/office/drawing/2014/main" id="{82BEA086-6F56-425E-93AB-1C9BCBCE5A27}"/>
              </a:ext>
            </a:extLst>
          </p:cNvPr>
          <p:cNvSpPr/>
          <p:nvPr/>
        </p:nvSpPr>
        <p:spPr>
          <a:xfrm>
            <a:off x="618122" y="1628800"/>
            <a:ext cx="3029606"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7" name="Rectángulo 36">
            <a:extLst>
              <a:ext uri="{FF2B5EF4-FFF2-40B4-BE49-F238E27FC236}">
                <a16:creationId xmlns:a16="http://schemas.microsoft.com/office/drawing/2014/main" id="{7081C7F0-A3E9-4743-9530-F2B4C8089B2D}"/>
              </a:ext>
            </a:extLst>
          </p:cNvPr>
          <p:cNvSpPr/>
          <p:nvPr/>
        </p:nvSpPr>
        <p:spPr>
          <a:xfrm>
            <a:off x="4439816" y="1628800"/>
            <a:ext cx="3006722"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38" name="Grupo 37"/>
          <p:cNvGrpSpPr/>
          <p:nvPr/>
        </p:nvGrpSpPr>
        <p:grpSpPr>
          <a:xfrm>
            <a:off x="5087888" y="6194527"/>
            <a:ext cx="2114861" cy="446715"/>
            <a:chOff x="9536152" y="5954085"/>
            <a:chExt cx="2114861" cy="446715"/>
          </a:xfrm>
        </p:grpSpPr>
        <p:sp>
          <p:nvSpPr>
            <p:cNvPr id="40" name="Rectángulo: esquinas redondeadas 5">
              <a:extLst>
                <a:ext uri="{FF2B5EF4-FFF2-40B4-BE49-F238E27FC236}">
                  <a16:creationId xmlns:a16="http://schemas.microsoft.com/office/drawing/2014/main" id="{CB4F0725-092E-4792-851B-F5AFB4AAEE98}"/>
                </a:ext>
              </a:extLst>
            </p:cNvPr>
            <p:cNvSpPr/>
            <p:nvPr/>
          </p:nvSpPr>
          <p:spPr>
            <a:xfrm>
              <a:off x="9536152" y="5969913"/>
              <a:ext cx="2114861"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solidFill>
                  <a:schemeClr val="accent3">
                    <a:lumMod val="75000"/>
                  </a:schemeClr>
                </a:solidFill>
              </a:endParaRPr>
            </a:p>
          </p:txBody>
        </p:sp>
        <p:sp>
          <p:nvSpPr>
            <p:cNvPr id="43" name="Rectángulo 42">
              <a:extLst>
                <a:ext uri="{FF2B5EF4-FFF2-40B4-BE49-F238E27FC236}">
                  <a16:creationId xmlns:a16="http://schemas.microsoft.com/office/drawing/2014/main" id="{D5F9245A-0C99-438C-B355-70E62718812E}"/>
                </a:ext>
              </a:extLst>
            </p:cNvPr>
            <p:cNvSpPr/>
            <p:nvPr/>
          </p:nvSpPr>
          <p:spPr>
            <a:xfrm>
              <a:off x="9710619" y="6046718"/>
              <a:ext cx="108000" cy="108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4" name="CuadroTexto 43">
              <a:extLst>
                <a:ext uri="{FF2B5EF4-FFF2-40B4-BE49-F238E27FC236}">
                  <a16:creationId xmlns:a16="http://schemas.microsoft.com/office/drawing/2014/main" id="{C80FD727-6A73-4F22-989A-FF4F7D29AFB0}"/>
                </a:ext>
              </a:extLst>
            </p:cNvPr>
            <p:cNvSpPr txBox="1"/>
            <p:nvPr/>
          </p:nvSpPr>
          <p:spPr>
            <a:xfrm>
              <a:off x="9825951"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Hombre</a:t>
              </a:r>
            </a:p>
            <a:p>
              <a:r>
                <a:rPr lang="es-CO" sz="1100" dirty="0">
                  <a:solidFill>
                    <a:schemeClr val="accent3">
                      <a:lumMod val="75000"/>
                    </a:schemeClr>
                  </a:solidFill>
                  <a:latin typeface="+mn-lt"/>
                </a:rPr>
                <a:t>Base: 218</a:t>
              </a:r>
            </a:p>
          </p:txBody>
        </p:sp>
        <p:sp>
          <p:nvSpPr>
            <p:cNvPr id="46" name="Rectángulo 45">
              <a:extLst>
                <a:ext uri="{FF2B5EF4-FFF2-40B4-BE49-F238E27FC236}">
                  <a16:creationId xmlns:a16="http://schemas.microsoft.com/office/drawing/2014/main" id="{D5F9245A-0C99-438C-B355-70E62718812E}"/>
                </a:ext>
              </a:extLst>
            </p:cNvPr>
            <p:cNvSpPr/>
            <p:nvPr/>
          </p:nvSpPr>
          <p:spPr>
            <a:xfrm>
              <a:off x="10694959" y="6030890"/>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3">
                    <a:lumMod val="75000"/>
                  </a:schemeClr>
                </a:solidFill>
              </a:endParaRPr>
            </a:p>
          </p:txBody>
        </p:sp>
        <p:sp>
          <p:nvSpPr>
            <p:cNvPr id="49" name="CuadroTexto 48">
              <a:extLst>
                <a:ext uri="{FF2B5EF4-FFF2-40B4-BE49-F238E27FC236}">
                  <a16:creationId xmlns:a16="http://schemas.microsoft.com/office/drawing/2014/main" id="{C80FD727-6A73-4F22-989A-FF4F7D29AFB0}"/>
                </a:ext>
              </a:extLst>
            </p:cNvPr>
            <p:cNvSpPr txBox="1"/>
            <p:nvPr/>
          </p:nvSpPr>
          <p:spPr>
            <a:xfrm>
              <a:off x="10810291" y="5954085"/>
              <a:ext cx="745717" cy="430887"/>
            </a:xfrm>
            <a:prstGeom prst="rect">
              <a:avLst/>
            </a:prstGeom>
            <a:noFill/>
          </p:spPr>
          <p:txBody>
            <a:bodyPr wrap="none" rtlCol="0">
              <a:spAutoFit/>
            </a:bodyPr>
            <a:lstStyle/>
            <a:p>
              <a:r>
                <a:rPr lang="es-CO" sz="1100" dirty="0">
                  <a:solidFill>
                    <a:schemeClr val="accent3">
                      <a:lumMod val="75000"/>
                    </a:schemeClr>
                  </a:solidFill>
                  <a:latin typeface="+mn-lt"/>
                </a:rPr>
                <a:t>Mujer</a:t>
              </a:r>
            </a:p>
            <a:p>
              <a:r>
                <a:rPr lang="es-CO" sz="1100" dirty="0">
                  <a:solidFill>
                    <a:schemeClr val="accent3">
                      <a:lumMod val="75000"/>
                    </a:schemeClr>
                  </a:solidFill>
                  <a:latin typeface="+mn-lt"/>
                </a:rPr>
                <a:t>Base: 217</a:t>
              </a:r>
            </a:p>
          </p:txBody>
        </p:sp>
      </p:grpSp>
      <p:grpSp>
        <p:nvGrpSpPr>
          <p:cNvPr id="50" name="Grupo 49"/>
          <p:cNvGrpSpPr/>
          <p:nvPr/>
        </p:nvGrpSpPr>
        <p:grpSpPr>
          <a:xfrm>
            <a:off x="1487488" y="6223806"/>
            <a:ext cx="1212265" cy="430887"/>
            <a:chOff x="8433990" y="5969913"/>
            <a:chExt cx="1212265" cy="430887"/>
          </a:xfrm>
        </p:grpSpPr>
        <p:sp>
          <p:nvSpPr>
            <p:cNvPr id="51" name="Rectángulo: esquinas redondeadas 5">
              <a:extLst>
                <a:ext uri="{FF2B5EF4-FFF2-40B4-BE49-F238E27FC236}">
                  <a16:creationId xmlns:a16="http://schemas.microsoft.com/office/drawing/2014/main" id="{CB4F0725-092E-4792-851B-F5AFB4AAEE98}"/>
                </a:ext>
              </a:extLst>
            </p:cNvPr>
            <p:cNvSpPr/>
            <p:nvPr/>
          </p:nvSpPr>
          <p:spPr>
            <a:xfrm>
              <a:off x="8433990" y="5969913"/>
              <a:ext cx="1212265"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dirty="0"/>
            </a:p>
          </p:txBody>
        </p:sp>
        <p:sp>
          <p:nvSpPr>
            <p:cNvPr id="52" name="Rectángulo 51">
              <a:extLst>
                <a:ext uri="{FF2B5EF4-FFF2-40B4-BE49-F238E27FC236}">
                  <a16:creationId xmlns:a16="http://schemas.microsoft.com/office/drawing/2014/main" id="{461041FA-1E69-482B-9D93-F3E7E1F99E3E}"/>
                </a:ext>
              </a:extLst>
            </p:cNvPr>
            <p:cNvSpPr/>
            <p:nvPr/>
          </p:nvSpPr>
          <p:spPr>
            <a:xfrm>
              <a:off x="8694022" y="6046718"/>
              <a:ext cx="108000" cy="108000"/>
            </a:xfrm>
            <a:prstGeom prst="rect">
              <a:avLst/>
            </a:prstGeom>
            <a:solidFill>
              <a:schemeClr val="accent5">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3" name="CuadroTexto 52">
              <a:extLst>
                <a:ext uri="{FF2B5EF4-FFF2-40B4-BE49-F238E27FC236}">
                  <a16:creationId xmlns:a16="http://schemas.microsoft.com/office/drawing/2014/main" id="{958EB4CF-4518-4B49-9A15-18ADBDAAF982}"/>
                </a:ext>
              </a:extLst>
            </p:cNvPr>
            <p:cNvSpPr txBox="1"/>
            <p:nvPr/>
          </p:nvSpPr>
          <p:spPr>
            <a:xfrm>
              <a:off x="8809354" y="5969913"/>
              <a:ext cx="745717" cy="430887"/>
            </a:xfrm>
            <a:prstGeom prst="rect">
              <a:avLst/>
            </a:prstGeom>
            <a:noFill/>
          </p:spPr>
          <p:txBody>
            <a:bodyPr wrap="none" rtlCol="0">
              <a:spAutoFit/>
            </a:bodyPr>
            <a:lstStyle/>
            <a:p>
              <a:r>
                <a:rPr lang="es-CO" sz="1100" dirty="0">
                  <a:solidFill>
                    <a:schemeClr val="accent3">
                      <a:lumMod val="75000"/>
                    </a:schemeClr>
                  </a:solidFill>
                  <a:latin typeface="+mn-lt"/>
                </a:rPr>
                <a:t>Total</a:t>
              </a:r>
            </a:p>
            <a:p>
              <a:r>
                <a:rPr lang="es-CO" sz="1100" dirty="0">
                  <a:solidFill>
                    <a:schemeClr val="accent3">
                      <a:lumMod val="75000"/>
                    </a:schemeClr>
                  </a:solidFill>
                  <a:latin typeface="+mn-lt"/>
                </a:rPr>
                <a:t>Base: 435</a:t>
              </a:r>
            </a:p>
          </p:txBody>
        </p:sp>
      </p:grpSp>
      <p:sp>
        <p:nvSpPr>
          <p:cNvPr id="54" name="object 4">
            <a:extLst>
              <a:ext uri="{FF2B5EF4-FFF2-40B4-BE49-F238E27FC236}">
                <a16:creationId xmlns:a16="http://schemas.microsoft.com/office/drawing/2014/main" id="{FC66D8EB-E0AF-40E7-8EE1-0C25FBC9B55C}"/>
              </a:ext>
            </a:extLst>
          </p:cNvPr>
          <p:cNvSpPr txBox="1"/>
          <p:nvPr/>
        </p:nvSpPr>
        <p:spPr>
          <a:xfrm>
            <a:off x="8791749" y="1696372"/>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NSE</a:t>
            </a:r>
            <a:endParaRPr lang="es-CO" sz="1300" dirty="0">
              <a:solidFill>
                <a:schemeClr val="accent3">
                  <a:lumMod val="75000"/>
                </a:schemeClr>
              </a:solidFill>
              <a:latin typeface="Calibri"/>
              <a:cs typeface="Calibri"/>
            </a:endParaRPr>
          </a:p>
        </p:txBody>
      </p:sp>
      <p:sp>
        <p:nvSpPr>
          <p:cNvPr id="55" name="Rectángulo 54">
            <a:extLst>
              <a:ext uri="{FF2B5EF4-FFF2-40B4-BE49-F238E27FC236}">
                <a16:creationId xmlns:a16="http://schemas.microsoft.com/office/drawing/2014/main" id="{7081C7F0-A3E9-4743-9530-F2B4C8089B2D}"/>
              </a:ext>
            </a:extLst>
          </p:cNvPr>
          <p:cNvSpPr/>
          <p:nvPr/>
        </p:nvSpPr>
        <p:spPr>
          <a:xfrm>
            <a:off x="8256240" y="1630647"/>
            <a:ext cx="2978400" cy="4492466"/>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56" name="Grupo 55"/>
          <p:cNvGrpSpPr/>
          <p:nvPr/>
        </p:nvGrpSpPr>
        <p:grpSpPr>
          <a:xfrm>
            <a:off x="8616280" y="6222645"/>
            <a:ext cx="2517106" cy="446715"/>
            <a:chOff x="8256240" y="6309320"/>
            <a:chExt cx="2517106" cy="446715"/>
          </a:xfrm>
        </p:grpSpPr>
        <p:sp>
          <p:nvSpPr>
            <p:cNvPr id="57" name="Rectángulo: esquinas redondeadas 5">
              <a:extLst>
                <a:ext uri="{FF2B5EF4-FFF2-40B4-BE49-F238E27FC236}">
                  <a16:creationId xmlns:a16="http://schemas.microsoft.com/office/drawing/2014/main" id="{CB4F0725-092E-4792-851B-F5AFB4AAEE98}"/>
                </a:ext>
              </a:extLst>
            </p:cNvPr>
            <p:cNvSpPr/>
            <p:nvPr/>
          </p:nvSpPr>
          <p:spPr>
            <a:xfrm>
              <a:off x="8256240" y="6325148"/>
              <a:ext cx="2506857"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8" name="Rectángulo 57">
              <a:extLst>
                <a:ext uri="{FF2B5EF4-FFF2-40B4-BE49-F238E27FC236}">
                  <a16:creationId xmlns:a16="http://schemas.microsoft.com/office/drawing/2014/main" id="{461041FA-1E69-482B-9D93-F3E7E1F99E3E}"/>
                </a:ext>
              </a:extLst>
            </p:cNvPr>
            <p:cNvSpPr/>
            <p:nvPr/>
          </p:nvSpPr>
          <p:spPr>
            <a:xfrm>
              <a:off x="8386510" y="6401953"/>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59" name="CuadroTexto 58">
              <a:extLst>
                <a:ext uri="{FF2B5EF4-FFF2-40B4-BE49-F238E27FC236}">
                  <a16:creationId xmlns:a16="http://schemas.microsoft.com/office/drawing/2014/main" id="{958EB4CF-4518-4B49-9A15-18ADBDAAF982}"/>
                </a:ext>
              </a:extLst>
            </p:cNvPr>
            <p:cNvSpPr txBox="1"/>
            <p:nvPr/>
          </p:nvSpPr>
          <p:spPr>
            <a:xfrm>
              <a:off x="8478814"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1 - 2</a:t>
              </a:r>
            </a:p>
            <a:p>
              <a:r>
                <a:rPr lang="es-CO" sz="1100" dirty="0">
                  <a:solidFill>
                    <a:schemeClr val="accent3">
                      <a:lumMod val="75000"/>
                    </a:schemeClr>
                  </a:solidFill>
                  <a:latin typeface="+mn-lt"/>
                </a:rPr>
                <a:t>Base: 157</a:t>
              </a:r>
            </a:p>
          </p:txBody>
        </p:sp>
        <p:sp>
          <p:nvSpPr>
            <p:cNvPr id="60" name="Rectángulo 59">
              <a:extLst>
                <a:ext uri="{FF2B5EF4-FFF2-40B4-BE49-F238E27FC236}">
                  <a16:creationId xmlns:a16="http://schemas.microsoft.com/office/drawing/2014/main" id="{D5F9245A-0C99-438C-B355-70E62718812E}"/>
                </a:ext>
              </a:extLst>
            </p:cNvPr>
            <p:cNvSpPr/>
            <p:nvPr/>
          </p:nvSpPr>
          <p:spPr>
            <a:xfrm>
              <a:off x="9264352" y="6401953"/>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1" name="CuadroTexto 60">
              <a:extLst>
                <a:ext uri="{FF2B5EF4-FFF2-40B4-BE49-F238E27FC236}">
                  <a16:creationId xmlns:a16="http://schemas.microsoft.com/office/drawing/2014/main" id="{C80FD727-6A73-4F22-989A-FF4F7D29AFB0}"/>
                </a:ext>
              </a:extLst>
            </p:cNvPr>
            <p:cNvSpPr txBox="1"/>
            <p:nvPr/>
          </p:nvSpPr>
          <p:spPr>
            <a:xfrm>
              <a:off x="9314356" y="6325148"/>
              <a:ext cx="745717" cy="430887"/>
            </a:xfrm>
            <a:prstGeom prst="rect">
              <a:avLst/>
            </a:prstGeom>
            <a:noFill/>
          </p:spPr>
          <p:txBody>
            <a:bodyPr wrap="none" rtlCol="0">
              <a:spAutoFit/>
            </a:bodyPr>
            <a:lstStyle/>
            <a:p>
              <a:r>
                <a:rPr lang="es-CO" sz="1100" dirty="0">
                  <a:solidFill>
                    <a:schemeClr val="accent3">
                      <a:lumMod val="75000"/>
                    </a:schemeClr>
                  </a:solidFill>
                  <a:latin typeface="+mn-lt"/>
                </a:rPr>
                <a:t>3 - 4</a:t>
              </a:r>
            </a:p>
            <a:p>
              <a:r>
                <a:rPr lang="es-CO" sz="1100" dirty="0">
                  <a:solidFill>
                    <a:schemeClr val="accent3">
                      <a:lumMod val="75000"/>
                    </a:schemeClr>
                  </a:solidFill>
                  <a:latin typeface="+mn-lt"/>
                </a:rPr>
                <a:t>Base: 188</a:t>
              </a:r>
            </a:p>
          </p:txBody>
        </p:sp>
        <p:sp>
          <p:nvSpPr>
            <p:cNvPr id="62" name="Rectángulo 61">
              <a:extLst>
                <a:ext uri="{FF2B5EF4-FFF2-40B4-BE49-F238E27FC236}">
                  <a16:creationId xmlns:a16="http://schemas.microsoft.com/office/drawing/2014/main" id="{D5F9245A-0C99-438C-B355-70E62718812E}"/>
                </a:ext>
              </a:extLst>
            </p:cNvPr>
            <p:cNvSpPr/>
            <p:nvPr/>
          </p:nvSpPr>
          <p:spPr>
            <a:xfrm>
              <a:off x="9984432" y="6386125"/>
              <a:ext cx="108000" cy="10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63" name="CuadroTexto 62">
              <a:extLst>
                <a:ext uri="{FF2B5EF4-FFF2-40B4-BE49-F238E27FC236}">
                  <a16:creationId xmlns:a16="http://schemas.microsoft.com/office/drawing/2014/main" id="{C80FD727-6A73-4F22-989A-FF4F7D29AFB0}"/>
                </a:ext>
              </a:extLst>
            </p:cNvPr>
            <p:cNvSpPr txBox="1"/>
            <p:nvPr/>
          </p:nvSpPr>
          <p:spPr>
            <a:xfrm>
              <a:off x="10099764" y="6309320"/>
              <a:ext cx="673582" cy="430887"/>
            </a:xfrm>
            <a:prstGeom prst="rect">
              <a:avLst/>
            </a:prstGeom>
            <a:noFill/>
          </p:spPr>
          <p:txBody>
            <a:bodyPr wrap="none" rtlCol="0">
              <a:spAutoFit/>
            </a:bodyPr>
            <a:lstStyle/>
            <a:p>
              <a:r>
                <a:rPr lang="es-CO" sz="1100" dirty="0">
                  <a:solidFill>
                    <a:schemeClr val="accent3">
                      <a:lumMod val="75000"/>
                    </a:schemeClr>
                  </a:solidFill>
                  <a:latin typeface="+mn-lt"/>
                </a:rPr>
                <a:t>5 - 6</a:t>
              </a:r>
            </a:p>
            <a:p>
              <a:r>
                <a:rPr lang="es-CO" sz="1100" dirty="0">
                  <a:solidFill>
                    <a:schemeClr val="accent3">
                      <a:lumMod val="75000"/>
                    </a:schemeClr>
                  </a:solidFill>
                  <a:latin typeface="+mn-lt"/>
                </a:rPr>
                <a:t>Base: 90</a:t>
              </a:r>
            </a:p>
          </p:txBody>
        </p:sp>
      </p:grpSp>
      <p:graphicFrame>
        <p:nvGraphicFramePr>
          <p:cNvPr id="47"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668911363"/>
              </p:ext>
            </p:extLst>
          </p:nvPr>
        </p:nvGraphicFramePr>
        <p:xfrm>
          <a:off x="4543279" y="1858368"/>
          <a:ext cx="3258668" cy="43405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8"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2422884536"/>
              </p:ext>
            </p:extLst>
          </p:nvPr>
        </p:nvGraphicFramePr>
        <p:xfrm>
          <a:off x="695400" y="1846924"/>
          <a:ext cx="3149475" cy="43405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197119845"/>
              </p:ext>
            </p:extLst>
          </p:nvPr>
        </p:nvGraphicFramePr>
        <p:xfrm>
          <a:off x="8347125" y="1860215"/>
          <a:ext cx="3077467" cy="43405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01302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bject 3"/>
          <p:cNvSpPr/>
          <p:nvPr/>
        </p:nvSpPr>
        <p:spPr>
          <a:xfrm>
            <a:off x="335360" y="291465"/>
            <a:ext cx="94298" cy="694373"/>
          </a:xfrm>
          <a:custGeom>
            <a:avLst/>
            <a:gdLst/>
            <a:ahLst/>
            <a:cxnLst/>
            <a:rect l="l" t="t" r="r" b="b"/>
            <a:pathLst>
              <a:path w="139700" h="1028700">
                <a:moveTo>
                  <a:pt x="139700" y="0"/>
                </a:moveTo>
                <a:lnTo>
                  <a:pt x="0" y="0"/>
                </a:lnTo>
                <a:lnTo>
                  <a:pt x="0" y="1028700"/>
                </a:lnTo>
                <a:lnTo>
                  <a:pt x="139700" y="1028700"/>
                </a:lnTo>
                <a:lnTo>
                  <a:pt x="139700" y="0"/>
                </a:lnTo>
                <a:close/>
              </a:path>
            </a:pathLst>
          </a:custGeom>
          <a:solidFill>
            <a:schemeClr val="accent3">
              <a:lumMod val="75000"/>
            </a:schemeClr>
          </a:solidFill>
          <a:ln>
            <a:solidFill>
              <a:schemeClr val="accent3">
                <a:lumMod val="75000"/>
              </a:schemeClr>
            </a:solidFill>
          </a:ln>
        </p:spPr>
        <p:txBody>
          <a:bodyPr wrap="square" lIns="0" tIns="0" rIns="0" bIns="0" rtlCol="0"/>
          <a:lstStyle/>
          <a:p>
            <a:endParaRPr sz="1350" dirty="0"/>
          </a:p>
        </p:txBody>
      </p:sp>
      <p:sp>
        <p:nvSpPr>
          <p:cNvPr id="74" name="object 19"/>
          <p:cNvSpPr txBox="1"/>
          <p:nvPr/>
        </p:nvSpPr>
        <p:spPr>
          <a:xfrm>
            <a:off x="11548030" y="6557962"/>
            <a:ext cx="452626" cy="220734"/>
          </a:xfrm>
          <a:prstGeom prst="rect">
            <a:avLst/>
          </a:prstGeom>
        </p:spPr>
        <p:txBody>
          <a:bodyPr vert="horz" wrap="square" lIns="0" tIns="12859" rIns="0" bIns="0" rtlCol="0">
            <a:spAutoFit/>
          </a:bodyPr>
          <a:lstStyle/>
          <a:p>
            <a:pPr marL="58722">
              <a:spcBef>
                <a:spcPts val="101"/>
              </a:spcBef>
            </a:pPr>
            <a:fld id="{81D60167-4931-47E6-BA6A-407CBD079E47}" type="slidenum">
              <a:rPr sz="1350" spc="64" dirty="0">
                <a:solidFill>
                  <a:schemeClr val="accent3">
                    <a:lumMod val="75000"/>
                  </a:schemeClr>
                </a:solidFill>
                <a:latin typeface="Calibri"/>
                <a:cs typeface="Calibri"/>
              </a:rPr>
              <a:pPr marL="58722">
                <a:spcBef>
                  <a:spcPts val="101"/>
                </a:spcBef>
              </a:pPr>
              <a:t>99</a:t>
            </a:fld>
            <a:endParaRPr sz="1350" dirty="0">
              <a:solidFill>
                <a:schemeClr val="accent3">
                  <a:lumMod val="75000"/>
                </a:schemeClr>
              </a:solidFill>
              <a:latin typeface="Calibri"/>
              <a:cs typeface="Calibri"/>
            </a:endParaRPr>
          </a:p>
        </p:txBody>
      </p:sp>
      <p:sp>
        <p:nvSpPr>
          <p:cNvPr id="24" name="object 4">
            <a:extLst>
              <a:ext uri="{FF2B5EF4-FFF2-40B4-BE49-F238E27FC236}">
                <a16:creationId xmlns:a16="http://schemas.microsoft.com/office/drawing/2014/main" id="{FC66D8EB-E0AF-40E7-8EE1-0C25FBC9B55C}"/>
              </a:ext>
            </a:extLst>
          </p:cNvPr>
          <p:cNvSpPr txBox="1"/>
          <p:nvPr/>
        </p:nvSpPr>
        <p:spPr>
          <a:xfrm>
            <a:off x="695400" y="1559670"/>
            <a:ext cx="2154656" cy="208710"/>
          </a:xfrm>
          <a:prstGeom prst="rect">
            <a:avLst/>
          </a:prstGeom>
        </p:spPr>
        <p:txBody>
          <a:bodyPr vert="horz" wrap="square" lIns="0" tIns="8572" rIns="0" bIns="0" rtlCol="0">
            <a:spAutoFit/>
          </a:bodyPr>
          <a:lstStyle/>
          <a:p>
            <a:pPr marL="8573" algn="ctr">
              <a:spcBef>
                <a:spcPts val="68"/>
              </a:spcBef>
            </a:pPr>
            <a:r>
              <a:rPr lang="es-CO" sz="1300" b="1" spc="77" dirty="0">
                <a:solidFill>
                  <a:schemeClr val="accent3">
                    <a:lumMod val="75000"/>
                  </a:schemeClr>
                </a:solidFill>
                <a:latin typeface="Calibri"/>
                <a:cs typeface="Calibri"/>
              </a:rPr>
              <a:t>ZONA</a:t>
            </a:r>
            <a:endParaRPr lang="es-CO" sz="1300" dirty="0">
              <a:solidFill>
                <a:schemeClr val="accent3">
                  <a:lumMod val="75000"/>
                </a:schemeClr>
              </a:solidFill>
              <a:latin typeface="Calibri"/>
              <a:cs typeface="Calibri"/>
            </a:endParaRPr>
          </a:p>
        </p:txBody>
      </p:sp>
      <p:grpSp>
        <p:nvGrpSpPr>
          <p:cNvPr id="25" name="Grupo 24"/>
          <p:cNvGrpSpPr/>
          <p:nvPr/>
        </p:nvGrpSpPr>
        <p:grpSpPr>
          <a:xfrm>
            <a:off x="335360" y="5862605"/>
            <a:ext cx="3403253" cy="446715"/>
            <a:chOff x="8957443" y="6078629"/>
            <a:chExt cx="3403253" cy="446715"/>
          </a:xfrm>
        </p:grpSpPr>
        <p:sp>
          <p:nvSpPr>
            <p:cNvPr id="27" name="Rectángulo: esquinas redondeadas 5">
              <a:extLst>
                <a:ext uri="{FF2B5EF4-FFF2-40B4-BE49-F238E27FC236}">
                  <a16:creationId xmlns:a16="http://schemas.microsoft.com/office/drawing/2014/main" id="{CB4F0725-092E-4792-851B-F5AFB4AAEE98}"/>
                </a:ext>
              </a:extLst>
            </p:cNvPr>
            <p:cNvSpPr/>
            <p:nvPr/>
          </p:nvSpPr>
          <p:spPr>
            <a:xfrm>
              <a:off x="8957443" y="6094457"/>
              <a:ext cx="3403253" cy="430887"/>
            </a:xfrm>
            <a:prstGeom prst="roundRect">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s-CO" sz="1100" dirty="0">
                <a:solidFill>
                  <a:schemeClr val="accent3">
                    <a:lumMod val="75000"/>
                  </a:schemeClr>
                </a:solidFill>
              </a:endParaRPr>
            </a:p>
          </p:txBody>
        </p:sp>
        <p:sp>
          <p:nvSpPr>
            <p:cNvPr id="28" name="CuadroTexto 27">
              <a:extLst>
                <a:ext uri="{FF2B5EF4-FFF2-40B4-BE49-F238E27FC236}">
                  <a16:creationId xmlns:a16="http://schemas.microsoft.com/office/drawing/2014/main" id="{C80FD727-6A73-4F22-989A-FF4F7D29AFB0}"/>
                </a:ext>
              </a:extLst>
            </p:cNvPr>
            <p:cNvSpPr txBox="1"/>
            <p:nvPr/>
          </p:nvSpPr>
          <p:spPr>
            <a:xfrm>
              <a:off x="9886787" y="6094457"/>
              <a:ext cx="673582" cy="430887"/>
            </a:xfrm>
            <a:prstGeom prst="rect">
              <a:avLst/>
            </a:prstGeom>
            <a:noFill/>
          </p:spPr>
          <p:txBody>
            <a:bodyPr wrap="none" rtlCol="0">
              <a:spAutoFit/>
            </a:bodyPr>
            <a:lstStyle/>
            <a:p>
              <a:r>
                <a:rPr lang="es-CO" sz="1100" dirty="0">
                  <a:solidFill>
                    <a:schemeClr val="accent3">
                      <a:lumMod val="75000"/>
                    </a:schemeClr>
                  </a:solidFill>
                  <a:latin typeface="+mn-lt"/>
                </a:rPr>
                <a:t>Ladera</a:t>
              </a:r>
            </a:p>
            <a:p>
              <a:r>
                <a:rPr lang="es-CO" sz="1100" dirty="0">
                  <a:solidFill>
                    <a:schemeClr val="accent3">
                      <a:lumMod val="75000"/>
                    </a:schemeClr>
                  </a:solidFill>
                  <a:latin typeface="+mn-lt"/>
                </a:rPr>
                <a:t>Base: 42</a:t>
              </a:r>
            </a:p>
          </p:txBody>
        </p:sp>
        <p:sp>
          <p:nvSpPr>
            <p:cNvPr id="29" name="Rectángulo 28">
              <a:extLst>
                <a:ext uri="{FF2B5EF4-FFF2-40B4-BE49-F238E27FC236}">
                  <a16:creationId xmlns:a16="http://schemas.microsoft.com/office/drawing/2014/main" id="{461041FA-1E69-482B-9D93-F3E7E1F99E3E}"/>
                </a:ext>
              </a:extLst>
            </p:cNvPr>
            <p:cNvSpPr/>
            <p:nvPr/>
          </p:nvSpPr>
          <p:spPr>
            <a:xfrm>
              <a:off x="9048328" y="6171262"/>
              <a:ext cx="108000" cy="10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0" name="CuadroTexto 29">
              <a:extLst>
                <a:ext uri="{FF2B5EF4-FFF2-40B4-BE49-F238E27FC236}">
                  <a16:creationId xmlns:a16="http://schemas.microsoft.com/office/drawing/2014/main" id="{958EB4CF-4518-4B49-9A15-18ADBDAAF982}"/>
                </a:ext>
              </a:extLst>
            </p:cNvPr>
            <p:cNvSpPr txBox="1"/>
            <p:nvPr/>
          </p:nvSpPr>
          <p:spPr>
            <a:xfrm>
              <a:off x="9094699" y="6094457"/>
              <a:ext cx="697627" cy="430887"/>
            </a:xfrm>
            <a:prstGeom prst="rect">
              <a:avLst/>
            </a:prstGeom>
            <a:noFill/>
          </p:spPr>
          <p:txBody>
            <a:bodyPr wrap="none" rtlCol="0">
              <a:spAutoFit/>
            </a:bodyPr>
            <a:lstStyle/>
            <a:p>
              <a:r>
                <a:rPr lang="es-CO" sz="1100" dirty="0">
                  <a:solidFill>
                    <a:schemeClr val="accent3">
                      <a:lumMod val="75000"/>
                    </a:schemeClr>
                  </a:solidFill>
                  <a:latin typeface="+mn-lt"/>
                </a:rPr>
                <a:t>Centro A</a:t>
              </a:r>
            </a:p>
            <a:p>
              <a:r>
                <a:rPr lang="es-CO" sz="1100" dirty="0">
                  <a:solidFill>
                    <a:schemeClr val="accent3">
                      <a:lumMod val="75000"/>
                    </a:schemeClr>
                  </a:solidFill>
                  <a:latin typeface="+mn-lt"/>
                </a:rPr>
                <a:t>Base: 89</a:t>
              </a:r>
            </a:p>
          </p:txBody>
        </p:sp>
        <p:sp>
          <p:nvSpPr>
            <p:cNvPr id="31" name="Rectángulo 30">
              <a:extLst>
                <a:ext uri="{FF2B5EF4-FFF2-40B4-BE49-F238E27FC236}">
                  <a16:creationId xmlns:a16="http://schemas.microsoft.com/office/drawing/2014/main" id="{D5F9245A-0C99-438C-B355-70E62718812E}"/>
                </a:ext>
              </a:extLst>
            </p:cNvPr>
            <p:cNvSpPr/>
            <p:nvPr/>
          </p:nvSpPr>
          <p:spPr>
            <a:xfrm>
              <a:off x="9840416" y="6171262"/>
              <a:ext cx="108000" cy="10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2" name="Rectángulo 31">
              <a:extLst>
                <a:ext uri="{FF2B5EF4-FFF2-40B4-BE49-F238E27FC236}">
                  <a16:creationId xmlns:a16="http://schemas.microsoft.com/office/drawing/2014/main" id="{D5F9245A-0C99-438C-B355-70E62718812E}"/>
                </a:ext>
              </a:extLst>
            </p:cNvPr>
            <p:cNvSpPr/>
            <p:nvPr/>
          </p:nvSpPr>
          <p:spPr>
            <a:xfrm>
              <a:off x="10560496" y="6155434"/>
              <a:ext cx="108000" cy="10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3" name="CuadroTexto 32">
              <a:extLst>
                <a:ext uri="{FF2B5EF4-FFF2-40B4-BE49-F238E27FC236}">
                  <a16:creationId xmlns:a16="http://schemas.microsoft.com/office/drawing/2014/main" id="{C80FD727-6A73-4F22-989A-FF4F7D29AFB0}"/>
                </a:ext>
              </a:extLst>
            </p:cNvPr>
            <p:cNvSpPr txBox="1"/>
            <p:nvPr/>
          </p:nvSpPr>
          <p:spPr>
            <a:xfrm>
              <a:off x="10630912" y="6078629"/>
              <a:ext cx="867545" cy="430887"/>
            </a:xfrm>
            <a:prstGeom prst="rect">
              <a:avLst/>
            </a:prstGeom>
            <a:noFill/>
          </p:spPr>
          <p:txBody>
            <a:bodyPr wrap="none" rtlCol="0">
              <a:spAutoFit/>
            </a:bodyPr>
            <a:lstStyle/>
            <a:p>
              <a:r>
                <a:rPr lang="es-CO" sz="1100" dirty="0">
                  <a:solidFill>
                    <a:schemeClr val="accent3">
                      <a:lumMod val="75000"/>
                    </a:schemeClr>
                  </a:solidFill>
                  <a:latin typeface="+mn-lt"/>
                </a:rPr>
                <a:t>U. Corredor</a:t>
              </a:r>
            </a:p>
            <a:p>
              <a:r>
                <a:rPr lang="es-CO" sz="1100" dirty="0">
                  <a:solidFill>
                    <a:schemeClr val="accent3">
                      <a:lumMod val="75000"/>
                    </a:schemeClr>
                  </a:solidFill>
                  <a:latin typeface="+mn-lt"/>
                </a:rPr>
                <a:t>Base: 171</a:t>
              </a:r>
            </a:p>
          </p:txBody>
        </p:sp>
        <p:sp>
          <p:nvSpPr>
            <p:cNvPr id="34" name="Rectángulo 33">
              <a:extLst>
                <a:ext uri="{FF2B5EF4-FFF2-40B4-BE49-F238E27FC236}">
                  <a16:creationId xmlns:a16="http://schemas.microsoft.com/office/drawing/2014/main" id="{D5F9245A-0C99-438C-B355-70E62718812E}"/>
                </a:ext>
              </a:extLst>
            </p:cNvPr>
            <p:cNvSpPr/>
            <p:nvPr/>
          </p:nvSpPr>
          <p:spPr>
            <a:xfrm>
              <a:off x="11496473" y="6170101"/>
              <a:ext cx="108000" cy="108000"/>
            </a:xfrm>
            <a:prstGeom prst="rect">
              <a:avLst/>
            </a:prstGeom>
            <a:solidFill>
              <a:srgbClr val="D53B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dirty="0">
                <a:solidFill>
                  <a:schemeClr val="accent3">
                    <a:lumMod val="75000"/>
                  </a:schemeClr>
                </a:solidFill>
              </a:endParaRPr>
            </a:p>
          </p:txBody>
        </p:sp>
        <p:sp>
          <p:nvSpPr>
            <p:cNvPr id="35" name="CuadroTexto 34">
              <a:extLst>
                <a:ext uri="{FF2B5EF4-FFF2-40B4-BE49-F238E27FC236}">
                  <a16:creationId xmlns:a16="http://schemas.microsoft.com/office/drawing/2014/main" id="{C80FD727-6A73-4F22-989A-FF4F7D29AFB0}"/>
                </a:ext>
              </a:extLst>
            </p:cNvPr>
            <p:cNvSpPr txBox="1"/>
            <p:nvPr/>
          </p:nvSpPr>
          <p:spPr>
            <a:xfrm>
              <a:off x="11566889" y="6093296"/>
              <a:ext cx="793807" cy="430887"/>
            </a:xfrm>
            <a:prstGeom prst="rect">
              <a:avLst/>
            </a:prstGeom>
            <a:noFill/>
          </p:spPr>
          <p:txBody>
            <a:bodyPr wrap="none" rtlCol="0">
              <a:spAutoFit/>
            </a:bodyPr>
            <a:lstStyle/>
            <a:p>
              <a:r>
                <a:rPr lang="es-CO" sz="1100" dirty="0">
                  <a:solidFill>
                    <a:schemeClr val="accent3">
                      <a:lumMod val="75000"/>
                    </a:schemeClr>
                  </a:solidFill>
                  <a:latin typeface="+mn-lt"/>
                </a:rPr>
                <a:t>U. Oriente</a:t>
              </a:r>
            </a:p>
            <a:p>
              <a:r>
                <a:rPr lang="es-CO" sz="1100" dirty="0">
                  <a:solidFill>
                    <a:schemeClr val="accent3">
                      <a:lumMod val="75000"/>
                    </a:schemeClr>
                  </a:solidFill>
                  <a:latin typeface="+mn-lt"/>
                </a:rPr>
                <a:t>Base: 133</a:t>
              </a:r>
            </a:p>
          </p:txBody>
        </p:sp>
      </p:grpSp>
      <p:sp>
        <p:nvSpPr>
          <p:cNvPr id="20" name="object 2"/>
          <p:cNvSpPr txBox="1">
            <a:spLocks/>
          </p:cNvSpPr>
          <p:nvPr/>
        </p:nvSpPr>
        <p:spPr>
          <a:xfrm>
            <a:off x="581777" y="285890"/>
            <a:ext cx="5119968" cy="748731"/>
          </a:xfrm>
          <a:prstGeom prst="rect">
            <a:avLst/>
          </a:prstGeom>
        </p:spPr>
        <p:txBody>
          <a:bodyPr vert="horz" wrap="square" lIns="0" tIns="8573" rIns="0" bIns="0" rtlCol="0">
            <a:spAutoFit/>
          </a:bodyPr>
          <a:lstStyle>
            <a:lvl1pPr>
              <a:defRPr>
                <a:latin typeface="+mj-lt"/>
                <a:ea typeface="+mj-ea"/>
                <a:cs typeface="+mj-cs"/>
              </a:defRPr>
            </a:lvl1pPr>
          </a:lstStyle>
          <a:p>
            <a:pPr marL="8573" marR="3429">
              <a:spcBef>
                <a:spcPts val="68"/>
              </a:spcBef>
            </a:pPr>
            <a:r>
              <a:rPr lang="es-MX" sz="2363" spc="115" dirty="0">
                <a:solidFill>
                  <a:srgbClr val="000000"/>
                </a:solidFill>
                <a:latin typeface="+mn-lt"/>
              </a:rPr>
              <a:t>DISTANCIA PROMEDIO</a:t>
            </a:r>
          </a:p>
          <a:p>
            <a:pPr marL="8573" marR="3429">
              <a:spcBef>
                <a:spcPts val="68"/>
              </a:spcBef>
            </a:pPr>
            <a:r>
              <a:rPr lang="es-MX" sz="2363" spc="101" dirty="0">
                <a:solidFill>
                  <a:schemeClr val="accent3">
                    <a:lumMod val="75000"/>
                  </a:schemeClr>
                </a:solidFill>
                <a:latin typeface="+mn-lt"/>
              </a:rPr>
              <a:t>RECORRIDO MÁS FRECUENTE</a:t>
            </a:r>
            <a:endParaRPr lang="es-MX" sz="2363" spc="84" dirty="0">
              <a:solidFill>
                <a:schemeClr val="accent3">
                  <a:lumMod val="75000"/>
                </a:schemeClr>
              </a:solidFill>
              <a:latin typeface="+mn-lt"/>
            </a:endParaRPr>
          </a:p>
        </p:txBody>
      </p:sp>
      <p:sp>
        <p:nvSpPr>
          <p:cNvPr id="22" name="object 8"/>
          <p:cNvSpPr txBox="1"/>
          <p:nvPr/>
        </p:nvSpPr>
        <p:spPr>
          <a:xfrm>
            <a:off x="551384" y="1052736"/>
            <a:ext cx="9078278" cy="216406"/>
          </a:xfrm>
          <a:prstGeom prst="rect">
            <a:avLst/>
          </a:prstGeom>
        </p:spPr>
        <p:txBody>
          <a:bodyPr vert="horz" wrap="square" lIns="0" tIns="8573" rIns="0" bIns="0" rtlCol="0">
            <a:spAutoFit/>
          </a:bodyPr>
          <a:lstStyle/>
          <a:p>
            <a:pPr marL="8573">
              <a:spcBef>
                <a:spcPts val="68"/>
              </a:spcBef>
            </a:pPr>
            <a:r>
              <a:rPr lang="es-MX" sz="1350" b="0" dirty="0">
                <a:solidFill>
                  <a:srgbClr val="4D4D4D"/>
                </a:solidFill>
                <a:latin typeface="+mn-lt"/>
                <a:cs typeface="Trebuchet MS"/>
              </a:rPr>
              <a:t>¿Cuál es la distancia promedio que usted recorre entre su hogar y su destino final, en su recorrido más frecuente?</a:t>
            </a:r>
          </a:p>
        </p:txBody>
      </p:sp>
      <p:graphicFrame>
        <p:nvGraphicFramePr>
          <p:cNvPr id="23" name="Chart 6">
            <a:extLst>
              <a:ext uri="{FF2B5EF4-FFF2-40B4-BE49-F238E27FC236}">
                <a16:creationId xmlns:a16="http://schemas.microsoft.com/office/drawing/2014/main" id="{0CD0A53D-8A25-44A7-92E4-E9A7F612C095}"/>
              </a:ext>
            </a:extLst>
          </p:cNvPr>
          <p:cNvGraphicFramePr/>
          <p:nvPr>
            <p:extLst>
              <p:ext uri="{D42A27DB-BD31-4B8C-83A1-F6EECF244321}">
                <p14:modId xmlns:p14="http://schemas.microsoft.com/office/powerpoint/2010/main" val="338589021"/>
              </p:ext>
            </p:extLst>
          </p:nvPr>
        </p:nvGraphicFramePr>
        <p:xfrm>
          <a:off x="-96688" y="1696372"/>
          <a:ext cx="3077467" cy="41443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a 1"/>
          <p:cNvGraphicFramePr>
            <a:graphicFrameLocks noGrp="1"/>
          </p:cNvGraphicFramePr>
          <p:nvPr>
            <p:extLst>
              <p:ext uri="{D42A27DB-BD31-4B8C-83A1-F6EECF244321}">
                <p14:modId xmlns:p14="http://schemas.microsoft.com/office/powerpoint/2010/main" val="3741001893"/>
              </p:ext>
            </p:extLst>
          </p:nvPr>
        </p:nvGraphicFramePr>
        <p:xfrm>
          <a:off x="4439816" y="1844824"/>
          <a:ext cx="7408146" cy="1690570"/>
        </p:xfrm>
        <a:graphic>
          <a:graphicData uri="http://schemas.openxmlformats.org/drawingml/2006/table">
            <a:tbl>
              <a:tblPr>
                <a:tableStyleId>{69C7853C-536D-4A76-A0AE-DD22124D55A5}</a:tableStyleId>
              </a:tblPr>
              <a:tblGrid>
                <a:gridCol w="1360146">
                  <a:extLst>
                    <a:ext uri="{9D8B030D-6E8A-4147-A177-3AD203B41FA5}">
                      <a16:colId xmlns:a16="http://schemas.microsoft.com/office/drawing/2014/main" val="1146574657"/>
                    </a:ext>
                  </a:extLst>
                </a:gridCol>
                <a:gridCol w="864000">
                  <a:extLst>
                    <a:ext uri="{9D8B030D-6E8A-4147-A177-3AD203B41FA5}">
                      <a16:colId xmlns:a16="http://schemas.microsoft.com/office/drawing/2014/main" val="3553434236"/>
                    </a:ext>
                  </a:extLst>
                </a:gridCol>
                <a:gridCol w="864000">
                  <a:extLst>
                    <a:ext uri="{9D8B030D-6E8A-4147-A177-3AD203B41FA5}">
                      <a16:colId xmlns:a16="http://schemas.microsoft.com/office/drawing/2014/main" val="3159314180"/>
                    </a:ext>
                  </a:extLst>
                </a:gridCol>
                <a:gridCol w="864000">
                  <a:extLst>
                    <a:ext uri="{9D8B030D-6E8A-4147-A177-3AD203B41FA5}">
                      <a16:colId xmlns:a16="http://schemas.microsoft.com/office/drawing/2014/main" val="4212851829"/>
                    </a:ext>
                  </a:extLst>
                </a:gridCol>
                <a:gridCol w="864000">
                  <a:extLst>
                    <a:ext uri="{9D8B030D-6E8A-4147-A177-3AD203B41FA5}">
                      <a16:colId xmlns:a16="http://schemas.microsoft.com/office/drawing/2014/main" val="1065275614"/>
                    </a:ext>
                  </a:extLst>
                </a:gridCol>
                <a:gridCol w="864000">
                  <a:extLst>
                    <a:ext uri="{9D8B030D-6E8A-4147-A177-3AD203B41FA5}">
                      <a16:colId xmlns:a16="http://schemas.microsoft.com/office/drawing/2014/main" val="2984785372"/>
                    </a:ext>
                  </a:extLst>
                </a:gridCol>
                <a:gridCol w="864000">
                  <a:extLst>
                    <a:ext uri="{9D8B030D-6E8A-4147-A177-3AD203B41FA5}">
                      <a16:colId xmlns:a16="http://schemas.microsoft.com/office/drawing/2014/main" val="2749237097"/>
                    </a:ext>
                  </a:extLst>
                </a:gridCol>
                <a:gridCol w="864000">
                  <a:extLst>
                    <a:ext uri="{9D8B030D-6E8A-4147-A177-3AD203B41FA5}">
                      <a16:colId xmlns:a16="http://schemas.microsoft.com/office/drawing/2014/main" val="1462774981"/>
                    </a:ext>
                  </a:extLst>
                </a:gridCol>
              </a:tblGrid>
              <a:tr h="28350">
                <a:tc rowSpan="2">
                  <a:txBody>
                    <a:bodyPr/>
                    <a:lstStyle/>
                    <a:p>
                      <a:pPr algn="l" fontAlgn="b"/>
                      <a:r>
                        <a:rPr lang="es-CO" sz="1100" u="none" strike="noStrike" dirty="0">
                          <a:effectLst/>
                        </a:rPr>
                        <a:t> </a:t>
                      </a:r>
                      <a:endParaRPr lang="es-CO" sz="1100" b="0" i="0" u="none" strike="noStrike" dirty="0">
                        <a:solidFill>
                          <a:srgbClr val="000000"/>
                        </a:solidFill>
                        <a:effectLst/>
                        <a:latin typeface="+mn-lt"/>
                      </a:endParaRPr>
                    </a:p>
                  </a:txBody>
                  <a:tcPr marL="1417" marR="1417" marT="1417" marB="0" anchor="b"/>
                </a:tc>
                <a:tc rowSpan="2">
                  <a:txBody>
                    <a:bodyPr/>
                    <a:lstStyle/>
                    <a:p>
                      <a:pPr algn="ctr" fontAlgn="ctr"/>
                      <a:r>
                        <a:rPr lang="es-CO" sz="1100" b="1" u="none" strike="noStrike" dirty="0">
                          <a:effectLst/>
                        </a:rPr>
                        <a:t>Total</a:t>
                      </a:r>
                      <a:endParaRPr lang="es-CO" sz="1100" b="1" i="0" u="none" strike="noStrike" dirty="0">
                        <a:solidFill>
                          <a:srgbClr val="000000"/>
                        </a:solidFill>
                        <a:effectLst/>
                        <a:latin typeface="+mn-lt"/>
                      </a:endParaRPr>
                    </a:p>
                  </a:txBody>
                  <a:tcPr marL="1417" marR="1417" marT="1417" marB="0" anchor="ctr"/>
                </a:tc>
                <a:tc gridSpan="6">
                  <a:txBody>
                    <a:bodyPr/>
                    <a:lstStyle/>
                    <a:p>
                      <a:pPr algn="ctr" fontAlgn="b"/>
                      <a:r>
                        <a:rPr lang="es-CO" sz="1100" b="1" u="none" strike="noStrike">
                          <a:effectLst/>
                        </a:rPr>
                        <a:t>Rango Edad</a:t>
                      </a:r>
                      <a:endParaRPr lang="es-CO" sz="1100" b="1" i="0" u="none" strike="noStrike">
                        <a:solidFill>
                          <a:srgbClr val="000000"/>
                        </a:solidFill>
                        <a:effectLst/>
                        <a:latin typeface="+mn-lt"/>
                      </a:endParaRPr>
                    </a:p>
                  </a:txBody>
                  <a:tcPr marL="1417" marR="1417" marT="1417"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2728424"/>
                  </a:ext>
                </a:extLst>
              </a:tr>
              <a:tr h="52825">
                <a:tc vMerge="1">
                  <a:txBody>
                    <a:bodyPr/>
                    <a:lstStyle/>
                    <a:p>
                      <a:endParaRPr lang="en-US"/>
                    </a:p>
                  </a:txBody>
                  <a:tcPr/>
                </a:tc>
                <a:tc vMerge="1">
                  <a:txBody>
                    <a:bodyPr/>
                    <a:lstStyle/>
                    <a:p>
                      <a:endParaRPr lang="en-US"/>
                    </a:p>
                  </a:txBody>
                  <a:tcPr/>
                </a:tc>
                <a:tc>
                  <a:txBody>
                    <a:bodyPr/>
                    <a:lstStyle/>
                    <a:p>
                      <a:pPr algn="ctr" fontAlgn="b"/>
                      <a:r>
                        <a:rPr lang="es-CO" sz="1100" b="1" u="none" strike="noStrike" dirty="0">
                          <a:effectLst/>
                        </a:rPr>
                        <a:t>18 - 24 años</a:t>
                      </a:r>
                      <a:endParaRPr lang="es-CO" sz="1100" b="1" i="0" u="none" strike="noStrike" dirty="0">
                        <a:solidFill>
                          <a:srgbClr val="000000"/>
                        </a:solidFill>
                        <a:effectLst/>
                        <a:latin typeface="+mn-lt"/>
                      </a:endParaRPr>
                    </a:p>
                  </a:txBody>
                  <a:tcPr marL="1417" marR="1417" marT="1417" marB="0" anchor="b"/>
                </a:tc>
                <a:tc>
                  <a:txBody>
                    <a:bodyPr/>
                    <a:lstStyle/>
                    <a:p>
                      <a:pPr algn="ctr" fontAlgn="b"/>
                      <a:r>
                        <a:rPr lang="es-CO" sz="1100" b="1" u="none" strike="noStrike">
                          <a:effectLst/>
                        </a:rPr>
                        <a:t>25 - 34 años</a:t>
                      </a:r>
                      <a:endParaRPr lang="es-CO" sz="1100" b="1" i="0" u="none" strike="noStrike">
                        <a:solidFill>
                          <a:srgbClr val="000000"/>
                        </a:solidFill>
                        <a:effectLst/>
                        <a:latin typeface="+mn-lt"/>
                      </a:endParaRPr>
                    </a:p>
                  </a:txBody>
                  <a:tcPr marL="1417" marR="1417" marT="1417" marB="0" anchor="b"/>
                </a:tc>
                <a:tc>
                  <a:txBody>
                    <a:bodyPr/>
                    <a:lstStyle/>
                    <a:p>
                      <a:pPr algn="ctr" fontAlgn="b"/>
                      <a:r>
                        <a:rPr lang="es-CO" sz="1100" b="1" u="none" strike="noStrike">
                          <a:effectLst/>
                        </a:rPr>
                        <a:t>35 - 44 años</a:t>
                      </a:r>
                      <a:endParaRPr lang="es-CO" sz="1100" b="1" i="0" u="none" strike="noStrike">
                        <a:solidFill>
                          <a:srgbClr val="000000"/>
                        </a:solidFill>
                        <a:effectLst/>
                        <a:latin typeface="+mn-lt"/>
                      </a:endParaRPr>
                    </a:p>
                  </a:txBody>
                  <a:tcPr marL="1417" marR="1417" marT="1417" marB="0" anchor="b"/>
                </a:tc>
                <a:tc>
                  <a:txBody>
                    <a:bodyPr/>
                    <a:lstStyle/>
                    <a:p>
                      <a:pPr algn="ctr" fontAlgn="b"/>
                      <a:r>
                        <a:rPr lang="es-CO" sz="1100" b="1" u="none" strike="noStrike">
                          <a:effectLst/>
                        </a:rPr>
                        <a:t>45 - 54 años</a:t>
                      </a:r>
                      <a:endParaRPr lang="es-CO" sz="1100" b="1" i="0" u="none" strike="noStrike">
                        <a:solidFill>
                          <a:srgbClr val="000000"/>
                        </a:solidFill>
                        <a:effectLst/>
                        <a:latin typeface="+mn-lt"/>
                      </a:endParaRPr>
                    </a:p>
                  </a:txBody>
                  <a:tcPr marL="1417" marR="1417" marT="1417" marB="0" anchor="b"/>
                </a:tc>
                <a:tc>
                  <a:txBody>
                    <a:bodyPr/>
                    <a:lstStyle/>
                    <a:p>
                      <a:pPr algn="ctr" fontAlgn="b"/>
                      <a:r>
                        <a:rPr lang="es-CO" sz="1100" b="1" u="none" strike="noStrike" dirty="0">
                          <a:effectLst/>
                        </a:rPr>
                        <a:t>55 - 64 años</a:t>
                      </a:r>
                      <a:endParaRPr lang="es-CO" sz="1100" b="1" i="0" u="none" strike="noStrike" dirty="0">
                        <a:solidFill>
                          <a:srgbClr val="000000"/>
                        </a:solidFill>
                        <a:effectLst/>
                        <a:latin typeface="+mn-lt"/>
                      </a:endParaRPr>
                    </a:p>
                  </a:txBody>
                  <a:tcPr marL="1417" marR="1417" marT="1417" marB="0" anchor="b"/>
                </a:tc>
                <a:tc>
                  <a:txBody>
                    <a:bodyPr/>
                    <a:lstStyle/>
                    <a:p>
                      <a:pPr algn="ctr" fontAlgn="b"/>
                      <a:r>
                        <a:rPr lang="es-CO" sz="1100" b="1" u="none" strike="noStrike" dirty="0">
                          <a:effectLst/>
                        </a:rPr>
                        <a:t>65 - 80 años</a:t>
                      </a:r>
                      <a:endParaRPr lang="es-CO" sz="1100" b="1" i="0" u="none" strike="noStrike" dirty="0">
                        <a:solidFill>
                          <a:srgbClr val="000000"/>
                        </a:solidFill>
                        <a:effectLst/>
                        <a:latin typeface="+mn-lt"/>
                      </a:endParaRPr>
                    </a:p>
                  </a:txBody>
                  <a:tcPr marL="1417" marR="1417" marT="1417" marB="0" anchor="b"/>
                </a:tc>
                <a:extLst>
                  <a:ext uri="{0D108BD9-81ED-4DB2-BD59-A6C34878D82A}">
                    <a16:rowId xmlns:a16="http://schemas.microsoft.com/office/drawing/2014/main" val="4078816099"/>
                  </a:ext>
                </a:extLst>
              </a:tr>
              <a:tr h="28350">
                <a:tc>
                  <a:txBody>
                    <a:bodyPr/>
                    <a:lstStyle/>
                    <a:p>
                      <a:pPr algn="r" fontAlgn="t"/>
                      <a:r>
                        <a:rPr lang="es-CO" sz="1100" b="1" u="none" strike="noStrike" dirty="0">
                          <a:effectLst/>
                        </a:rPr>
                        <a:t>Menos de 1 km</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dirty="0">
                          <a:effectLst/>
                        </a:rPr>
                        <a:t>9%</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dirty="0">
                          <a:effectLst/>
                        </a:rPr>
                        <a:t>19%</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dirty="0">
                          <a:effectLst/>
                        </a:rPr>
                        <a:t>13%</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dirty="0">
                          <a:effectLst/>
                        </a:rPr>
                        <a:t>9%</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u="none" strike="noStrike">
                          <a:effectLst/>
                        </a:rPr>
                        <a:t>18%</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1122083699"/>
                  </a:ext>
                </a:extLst>
              </a:tr>
              <a:tr h="28350">
                <a:tc>
                  <a:txBody>
                    <a:bodyPr/>
                    <a:lstStyle/>
                    <a:p>
                      <a:pPr algn="r" fontAlgn="t"/>
                      <a:r>
                        <a:rPr lang="es-MX" sz="1100" b="1" u="none" strike="noStrike" dirty="0">
                          <a:effectLst/>
                        </a:rPr>
                        <a:t>Entre 1 y 3 km</a:t>
                      </a:r>
                      <a:endParaRPr lang="es-MX"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35%</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2688031334"/>
                  </a:ext>
                </a:extLst>
              </a:tr>
              <a:tr h="28350">
                <a:tc>
                  <a:txBody>
                    <a:bodyPr/>
                    <a:lstStyle/>
                    <a:p>
                      <a:pPr algn="r" fontAlgn="t"/>
                      <a:r>
                        <a:rPr lang="es-MX" sz="1100" b="1" u="none" strike="noStrike">
                          <a:effectLst/>
                        </a:rPr>
                        <a:t>Entre 4 y 7 km</a:t>
                      </a:r>
                      <a:endParaRPr lang="es-MX" sz="1100" b="1" i="0" u="none" strike="noStrike">
                        <a:solidFill>
                          <a:srgbClr val="000000"/>
                        </a:solidFill>
                        <a:effectLst/>
                        <a:latin typeface="+mn-lt"/>
                      </a:endParaRPr>
                    </a:p>
                  </a:txBody>
                  <a:tcPr marL="1417" marR="1417" marT="1417" marB="0"/>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17%</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2394394901"/>
                  </a:ext>
                </a:extLst>
              </a:tr>
              <a:tr h="28350">
                <a:tc>
                  <a:txBody>
                    <a:bodyPr/>
                    <a:lstStyle/>
                    <a:p>
                      <a:pPr algn="r" fontAlgn="t"/>
                      <a:r>
                        <a:rPr lang="es-MX" sz="1100" b="1" u="none" strike="noStrike" dirty="0">
                          <a:effectLst/>
                        </a:rPr>
                        <a:t>Entre 8 y 12 km</a:t>
                      </a:r>
                      <a:endParaRPr lang="es-MX"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15%</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23%</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377314520"/>
                  </a:ext>
                </a:extLst>
              </a:tr>
              <a:tr h="28350">
                <a:tc>
                  <a:txBody>
                    <a:bodyPr/>
                    <a:lstStyle/>
                    <a:p>
                      <a:pPr algn="r" fontAlgn="t"/>
                      <a:r>
                        <a:rPr lang="es-CO" sz="1100" b="1" u="none" strike="noStrike" dirty="0">
                          <a:effectLst/>
                        </a:rPr>
                        <a:t>Más de 12 km</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22%</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21%</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24%</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20%</a:t>
                      </a:r>
                      <a:endParaRPr lang="es-CO" sz="1100" b="0" i="0" u="none" strike="noStrike">
                        <a:solidFill>
                          <a:srgbClr val="000000"/>
                        </a:solidFill>
                        <a:effectLst/>
                        <a:latin typeface="+mn-lt"/>
                      </a:endParaRPr>
                    </a:p>
                  </a:txBody>
                  <a:tcPr marL="1417" marR="1417" marT="1417" marB="0" anchor="ctr"/>
                </a:tc>
                <a:tc>
                  <a:txBody>
                    <a:bodyPr/>
                    <a:lstStyle/>
                    <a:p>
                      <a:pPr algn="ctr" fontAlgn="ctr"/>
                      <a:r>
                        <a:rPr lang="es-CO" sz="1100" u="none" strike="noStrike">
                          <a:effectLst/>
                        </a:rPr>
                        <a:t>19%</a:t>
                      </a:r>
                      <a:endParaRPr lang="es-CO" sz="1100" b="0"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1167204668"/>
                  </a:ext>
                </a:extLst>
              </a:tr>
              <a:tr h="28350">
                <a:tc>
                  <a:txBody>
                    <a:bodyPr/>
                    <a:lstStyle/>
                    <a:p>
                      <a:pPr algn="r" fontAlgn="t"/>
                      <a:r>
                        <a:rPr lang="es-CO" sz="1100" b="1" u="none" strike="noStrike">
                          <a:effectLst/>
                        </a:rPr>
                        <a:t>Total</a:t>
                      </a:r>
                      <a:endParaRPr lang="es-CO" sz="1100" b="1" i="0" u="none" strike="noStrike">
                        <a:solidFill>
                          <a:srgbClr val="000000"/>
                        </a:solidFill>
                        <a:effectLst/>
                        <a:latin typeface="+mn-lt"/>
                      </a:endParaRPr>
                    </a:p>
                  </a:txBody>
                  <a:tcPr marL="1417" marR="1417" marT="1417" marB="0"/>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1417" marR="1417" marT="1417" marB="0" anchor="ctr"/>
                </a:tc>
                <a:tc>
                  <a:txBody>
                    <a:bodyPr/>
                    <a:lstStyle/>
                    <a:p>
                      <a:pPr algn="ctr" fontAlgn="ctr"/>
                      <a:r>
                        <a:rPr lang="es-CO" sz="1100" b="0" u="none" strike="noStrike" dirty="0">
                          <a:effectLst/>
                        </a:rPr>
                        <a:t>100%</a:t>
                      </a:r>
                      <a:endParaRPr lang="es-CO" sz="1100" b="0"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4045348559"/>
                  </a:ext>
                </a:extLst>
              </a:tr>
              <a:tr h="28350">
                <a:tc>
                  <a:txBody>
                    <a:bodyPr/>
                    <a:lstStyle/>
                    <a:p>
                      <a:pPr algn="r" fontAlgn="t"/>
                      <a:r>
                        <a:rPr lang="es-CO" sz="1100" b="1" u="none" strike="noStrike" dirty="0">
                          <a:effectLst/>
                        </a:rPr>
                        <a:t>Base Expandida</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b="1" u="none" strike="noStrike" dirty="0">
                          <a:effectLst/>
                        </a:rPr>
                        <a:t>1.652.557</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205.446</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294.934</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a:effectLst/>
                        </a:rPr>
                        <a:t>270.878</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309.932</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333.057</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238.311</a:t>
                      </a:r>
                      <a:endParaRPr lang="es-CO" sz="1100" b="1" i="0" u="none" strike="noStrike">
                        <a:solidFill>
                          <a:srgbClr val="000000"/>
                        </a:solidFill>
                        <a:effectLst/>
                        <a:latin typeface="+mn-lt"/>
                      </a:endParaRPr>
                    </a:p>
                  </a:txBody>
                  <a:tcPr marL="1417" marR="1417" marT="1417" marB="0" anchor="ctr"/>
                </a:tc>
                <a:extLst>
                  <a:ext uri="{0D108BD9-81ED-4DB2-BD59-A6C34878D82A}">
                    <a16:rowId xmlns:a16="http://schemas.microsoft.com/office/drawing/2014/main" val="3654884071"/>
                  </a:ext>
                </a:extLst>
              </a:tr>
              <a:tr h="28350">
                <a:tc>
                  <a:txBody>
                    <a:bodyPr/>
                    <a:lstStyle/>
                    <a:p>
                      <a:pPr algn="r" fontAlgn="t"/>
                      <a:r>
                        <a:rPr lang="es-CO" sz="1100" b="1" u="none" strike="noStrike" dirty="0">
                          <a:effectLst/>
                        </a:rPr>
                        <a:t>Base Total Encuestados</a:t>
                      </a:r>
                      <a:endParaRPr lang="es-CO" sz="1100" b="1" i="0" u="none" strike="noStrike" dirty="0">
                        <a:solidFill>
                          <a:srgbClr val="000000"/>
                        </a:solidFill>
                        <a:effectLst/>
                        <a:latin typeface="+mn-lt"/>
                      </a:endParaRPr>
                    </a:p>
                  </a:txBody>
                  <a:tcPr marL="1417" marR="1417" marT="1417" marB="0"/>
                </a:tc>
                <a:tc>
                  <a:txBody>
                    <a:bodyPr/>
                    <a:lstStyle/>
                    <a:p>
                      <a:pPr algn="ctr" fontAlgn="ctr"/>
                      <a:r>
                        <a:rPr lang="es-CO" sz="1100" b="1" u="none" strike="noStrike">
                          <a:effectLst/>
                        </a:rPr>
                        <a:t>435</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a:effectLst/>
                        </a:rPr>
                        <a:t>54</a:t>
                      </a:r>
                      <a:endParaRPr lang="es-CO" sz="1100" b="1" i="0" u="none" strike="noStrike">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83</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77</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79</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80</a:t>
                      </a:r>
                      <a:endParaRPr lang="es-CO" sz="1100" b="1" i="0" u="none" strike="noStrike" dirty="0">
                        <a:solidFill>
                          <a:srgbClr val="000000"/>
                        </a:solidFill>
                        <a:effectLst/>
                        <a:latin typeface="+mn-lt"/>
                      </a:endParaRPr>
                    </a:p>
                  </a:txBody>
                  <a:tcPr marL="1417" marR="1417" marT="1417" marB="0" anchor="ctr"/>
                </a:tc>
                <a:tc>
                  <a:txBody>
                    <a:bodyPr/>
                    <a:lstStyle/>
                    <a:p>
                      <a:pPr algn="ctr" fontAlgn="ctr"/>
                      <a:r>
                        <a:rPr lang="es-CO" sz="1100" b="1" u="none" strike="noStrike" dirty="0">
                          <a:effectLst/>
                        </a:rPr>
                        <a:t>62</a:t>
                      </a:r>
                      <a:endParaRPr lang="es-CO" sz="1100" b="1" i="0" u="none" strike="noStrike" dirty="0">
                        <a:solidFill>
                          <a:srgbClr val="000000"/>
                        </a:solidFill>
                        <a:effectLst/>
                        <a:latin typeface="+mn-lt"/>
                      </a:endParaRPr>
                    </a:p>
                  </a:txBody>
                  <a:tcPr marL="1417" marR="1417" marT="1417" marB="0" anchor="ctr"/>
                </a:tc>
                <a:extLst>
                  <a:ext uri="{0D108BD9-81ED-4DB2-BD59-A6C34878D82A}">
                    <a16:rowId xmlns:a16="http://schemas.microsoft.com/office/drawing/2014/main" val="576025495"/>
                  </a:ext>
                </a:extLst>
              </a:tr>
            </a:tbl>
          </a:graphicData>
        </a:graphic>
      </p:graphicFrame>
    </p:spTree>
    <p:extLst>
      <p:ext uri="{BB962C8B-B14F-4D97-AF65-F5344CB8AC3E}">
        <p14:creationId xmlns:p14="http://schemas.microsoft.com/office/powerpoint/2010/main" val="4175797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45524</TotalTime>
  <Words>26778</Words>
  <Application>Microsoft Macintosh PowerPoint</Application>
  <PresentationFormat>Panorámica</PresentationFormat>
  <Paragraphs>11562</Paragraphs>
  <Slides>181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181</vt:i4>
      </vt:variant>
    </vt:vector>
  </HeadingPairs>
  <TitlesOfParts>
    <vt:vector size="186" baseType="lpstr">
      <vt:lpstr>Arial</vt:lpstr>
      <vt:lpstr>Calibri</vt:lpstr>
      <vt:lpstr>Open Sans</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MÓDULO SOCIODEMOGRÁFICO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 MOVILIDAD SUBMÓDULO MODO DE TRANSPORTE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 MOVILIDAD SUBMÓDULO: HÁBITOS PARA USUARIOS DE VEHÍCULOS PRIVADOS</vt:lpstr>
      <vt:lpstr>Presentación de PowerPoint</vt:lpstr>
      <vt:lpstr>Presentación de PowerPoint</vt:lpstr>
      <vt:lpstr>Presentación de PowerPoint</vt:lpstr>
      <vt:lpstr>Presentación de PowerPoint</vt:lpstr>
      <vt:lpstr>Presentación de PowerPoint</vt:lpstr>
      <vt:lpstr>Presentación de PowerPoint</vt:lpstr>
      <vt:lpstr>SUBMÓDULO CARACTERÍSTICAS VIAJE TIEMPO DE VIAJE PARA USUARIOS  GENERALES</vt:lpstr>
      <vt:lpstr>Presentación de PowerPoint</vt:lpstr>
      <vt:lpstr>Presentación de PowerPoint</vt:lpstr>
      <vt:lpstr>SUBMÓDULO CARACTERÍSTICAS VIAJE TIEMPO DE VIAJE PARA USUARIOS DE TRANSPORTE PÚBLICO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SUBMÓDULO CARACTERÍSTICAS VIAJE TIEMPO DE VIAJE PARA CAMINATA</vt:lpstr>
      <vt:lpstr>Presentación de PowerPoint</vt:lpstr>
      <vt:lpstr>Presentación de PowerPoint</vt:lpstr>
      <vt:lpstr>SUBMÓDULO CARACTERÍSTICAS VIAJE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MÓDULO PERCEPCIONES, PREFERENCIAS Y DESEOS  SUBMODULO PERCEPCIONES SOBRE EL MODO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SUBMÓDULO PERCEPCIÓN DEL IMPACTO AMBIENTAL DE LA MOVILIDAD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SUBMÓDULO PERCEPCIÓN SOBRE DE BARRERAS Y OBSTÁCULOS EN LA MOVILIDAD SOSTENIBLE</vt:lpstr>
      <vt:lpstr>Presentación de PowerPoint</vt:lpstr>
      <vt:lpstr>Presentación de PowerPoint</vt:lpstr>
      <vt:lpstr>SUBMÓDULO MÓDULO INFLUENCIA SOCIAL</vt:lpstr>
      <vt:lpstr>Presentación de PowerPoint</vt:lpstr>
      <vt:lpstr>Presentación de PowerPoint</vt:lpstr>
      <vt:lpstr>Presentación de PowerPoint</vt:lpstr>
      <vt:lpstr>Presentación de PowerPoint</vt:lpstr>
      <vt:lpstr>MÓDULO EXPERIENCIAS ACOSO, INSEGURIDAD, DISCRIMINACIÓN Y VBG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IDENTIDAD DE GÉNERO</vt:lpstr>
      <vt:lpstr>Presentación de PowerPoint</vt:lpstr>
      <vt:lpstr>Presentación de PowerPoint</vt:lpstr>
      <vt:lpstr>Presentación de PowerPoint</vt:lpstr>
      <vt:lpstr>Presentación de PowerPoint</vt:lpstr>
    </vt:vector>
  </TitlesOfParts>
  <Company>QUALI LTDA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PROPUESTA</dc:title>
  <dc:subject>Comportamiento de compra de los niños</dc:subject>
  <dc:creator>INFO INVESTIGACIONES</dc:creator>
  <cp:lastModifiedBy>Maria Cristina CORTES</cp:lastModifiedBy>
  <cp:revision>2070</cp:revision>
  <dcterms:created xsi:type="dcterms:W3CDTF">2001-01-25T13:20:34Z</dcterms:created>
  <dcterms:modified xsi:type="dcterms:W3CDTF">2025-08-31T04:32:30Z</dcterms:modified>
</cp:coreProperties>
</file>